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74" d="100"/>
          <a:sy n="74" d="100"/>
        </p:scale>
        <p:origin x="5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C71A703-91A3-4144-A12C-2195A36C8BC6}" type="datetimeFigureOut">
              <a:rPr lang="th-TH" smtClean="0"/>
              <a:t>01/05/63</a:t>
            </a:fld>
            <a:endParaRPr lang="th-TH"/>
          </a:p>
        </p:txBody>
      </p:sp>
      <p:sp>
        <p:nvSpPr>
          <p:cNvPr id="5" name="Footer Placeholder 4"/>
          <p:cNvSpPr>
            <a:spLocks noGrp="1"/>
          </p:cNvSpPr>
          <p:nvPr>
            <p:ph type="ftr" sz="quarter" idx="11"/>
          </p:nvPr>
        </p:nvSpPr>
        <p:spPr>
          <a:xfrm>
            <a:off x="2692397" y="5037663"/>
            <a:ext cx="5214635" cy="279400"/>
          </a:xfrm>
        </p:spPr>
        <p:txBody>
          <a:bodyPr/>
          <a:lstStyle/>
          <a:p>
            <a:endParaRPr lang="th-TH"/>
          </a:p>
        </p:txBody>
      </p:sp>
      <p:sp>
        <p:nvSpPr>
          <p:cNvPr id="6" name="Slide Number Placeholder 5"/>
          <p:cNvSpPr>
            <a:spLocks noGrp="1"/>
          </p:cNvSpPr>
          <p:nvPr>
            <p:ph type="sldNum" sz="quarter" idx="12"/>
          </p:nvPr>
        </p:nvSpPr>
        <p:spPr>
          <a:xfrm>
            <a:off x="8956900" y="5037663"/>
            <a:ext cx="551167" cy="279400"/>
          </a:xfrm>
        </p:spPr>
        <p:txBody>
          <a:bodyPr/>
          <a:lstStyle/>
          <a:p>
            <a:fld id="{ED45EDAB-F500-42AE-BD8C-D0F54B6B946B}" type="slidenum">
              <a:rPr lang="th-TH" smtClean="0"/>
              <a:t>‹#›</a:t>
            </a:fld>
            <a:endParaRPr lang="th-TH"/>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786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1A703-91A3-4144-A12C-2195A36C8BC6}" type="datetimeFigureOut">
              <a:rPr lang="th-TH" smtClean="0"/>
              <a:t>01/05/63</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ED45EDAB-F500-42AE-BD8C-D0F54B6B946B}" type="slidenum">
              <a:rPr lang="th-TH" smtClean="0"/>
              <a:t>‹#›</a:t>
            </a:fld>
            <a:endParaRPr lang="th-TH"/>
          </a:p>
        </p:txBody>
      </p:sp>
    </p:spTree>
    <p:extLst>
      <p:ext uri="{BB962C8B-B14F-4D97-AF65-F5344CB8AC3E}">
        <p14:creationId xmlns:p14="http://schemas.microsoft.com/office/powerpoint/2010/main" val="30464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A703-91A3-4144-A12C-2195A36C8BC6}" type="datetimeFigureOut">
              <a:rPr lang="th-TH" smtClean="0"/>
              <a:t>01/05/63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ED45EDAB-F500-42AE-BD8C-D0F54B6B946B}" type="slidenum">
              <a:rPr lang="th-TH" smtClean="0"/>
              <a:t>‹#›</a:t>
            </a:fld>
            <a:endParaRPr lang="th-TH"/>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873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A703-91A3-4144-A12C-2195A36C8BC6}" type="datetimeFigureOut">
              <a:rPr lang="th-TH" smtClean="0"/>
              <a:t>01/05/63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ED45EDAB-F500-42AE-BD8C-D0F54B6B946B}" type="slidenum">
              <a:rPr lang="th-TH" smtClean="0"/>
              <a:t>‹#›</a:t>
            </a:fld>
            <a:endParaRPr lang="th-TH"/>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576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A703-91A3-4144-A12C-2195A36C8BC6}" type="datetimeFigureOut">
              <a:rPr lang="th-TH" smtClean="0"/>
              <a:t>01/05/63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ED45EDAB-F500-42AE-BD8C-D0F54B6B946B}" type="slidenum">
              <a:rPr lang="th-TH" smtClean="0"/>
              <a:t>‹#›</a:t>
            </a:fld>
            <a:endParaRPr lang="th-TH"/>
          </a:p>
        </p:txBody>
      </p:sp>
    </p:spTree>
    <p:extLst>
      <p:ext uri="{BB962C8B-B14F-4D97-AF65-F5344CB8AC3E}">
        <p14:creationId xmlns:p14="http://schemas.microsoft.com/office/powerpoint/2010/main" val="1489131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A703-91A3-4144-A12C-2195A36C8BC6}" type="datetimeFigureOut">
              <a:rPr lang="th-TH" smtClean="0"/>
              <a:t>01/05/63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ED45EDAB-F500-42AE-BD8C-D0F54B6B946B}" type="slidenum">
              <a:rPr lang="th-TH" smtClean="0"/>
              <a:t>‹#›</a:t>
            </a:fld>
            <a:endParaRPr lang="th-TH"/>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1425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A703-91A3-4144-A12C-2195A36C8BC6}" type="datetimeFigureOut">
              <a:rPr lang="th-TH" smtClean="0"/>
              <a:t>01/05/63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ED45EDAB-F500-42AE-BD8C-D0F54B6B946B}" type="slidenum">
              <a:rPr lang="th-TH" smtClean="0"/>
              <a:t>‹#›</a:t>
            </a:fld>
            <a:endParaRPr lang="th-TH"/>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5750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71A703-91A3-4144-A12C-2195A36C8BC6}" type="datetimeFigureOut">
              <a:rPr lang="th-TH" smtClean="0"/>
              <a:t>01/05/63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ED45EDAB-F500-42AE-BD8C-D0F54B6B946B}" type="slidenum">
              <a:rPr lang="th-TH" smtClean="0"/>
              <a:t>‹#›</a:t>
            </a:fld>
            <a:endParaRPr lang="th-TH"/>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024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71A703-91A3-4144-A12C-2195A36C8BC6}" type="datetimeFigureOut">
              <a:rPr lang="th-TH" smtClean="0"/>
              <a:t>01/05/63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ED45EDAB-F500-42AE-BD8C-D0F54B6B946B}" type="slidenum">
              <a:rPr lang="th-TH" smtClean="0"/>
              <a:t>‹#›</a:t>
            </a:fld>
            <a:endParaRPr lang="th-TH"/>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2455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71A703-91A3-4144-A12C-2195A36C8BC6}" type="datetimeFigureOut">
              <a:rPr lang="th-TH" smtClean="0"/>
              <a:t>01/05/63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ED45EDAB-F500-42AE-BD8C-D0F54B6B946B}" type="slidenum">
              <a:rPr lang="th-TH" smtClean="0"/>
              <a:t>‹#›</a:t>
            </a:fld>
            <a:endParaRPr lang="th-TH"/>
          </a:p>
        </p:txBody>
      </p:sp>
    </p:spTree>
    <p:extLst>
      <p:ext uri="{BB962C8B-B14F-4D97-AF65-F5344CB8AC3E}">
        <p14:creationId xmlns:p14="http://schemas.microsoft.com/office/powerpoint/2010/main" val="42941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A703-91A3-4144-A12C-2195A36C8BC6}" type="datetimeFigureOut">
              <a:rPr lang="th-TH" smtClean="0"/>
              <a:t>01/05/63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ED45EDAB-F500-42AE-BD8C-D0F54B6B946B}" type="slidenum">
              <a:rPr lang="th-TH" smtClean="0"/>
              <a:t>‹#›</a:t>
            </a:fld>
            <a:endParaRPr lang="th-TH"/>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6496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71A703-91A3-4144-A12C-2195A36C8BC6}" type="datetimeFigureOut">
              <a:rPr lang="th-TH" smtClean="0"/>
              <a:t>01/05/63</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ED45EDAB-F500-42AE-BD8C-D0F54B6B946B}" type="slidenum">
              <a:rPr lang="th-TH" smtClean="0"/>
              <a:t>‹#›</a:t>
            </a:fld>
            <a:endParaRPr lang="th-TH"/>
          </a:p>
        </p:txBody>
      </p:sp>
    </p:spTree>
    <p:extLst>
      <p:ext uri="{BB962C8B-B14F-4D97-AF65-F5344CB8AC3E}">
        <p14:creationId xmlns:p14="http://schemas.microsoft.com/office/powerpoint/2010/main" val="3852731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71A703-91A3-4144-A12C-2195A36C8BC6}" type="datetimeFigureOut">
              <a:rPr lang="th-TH" smtClean="0"/>
              <a:t>01/05/63</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ED45EDAB-F500-42AE-BD8C-D0F54B6B946B}" type="slidenum">
              <a:rPr lang="th-TH" smtClean="0"/>
              <a:t>‹#›</a:t>
            </a:fld>
            <a:endParaRPr lang="th-TH"/>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0028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71A703-91A3-4144-A12C-2195A36C8BC6}" type="datetimeFigureOut">
              <a:rPr lang="th-TH" smtClean="0"/>
              <a:t>01/05/63</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ED45EDAB-F500-42AE-BD8C-D0F54B6B946B}" type="slidenum">
              <a:rPr lang="th-TH" smtClean="0"/>
              <a:t>‹#›</a:t>
            </a:fld>
            <a:endParaRPr lang="th-TH"/>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174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1A703-91A3-4144-A12C-2195A36C8BC6}" type="datetimeFigureOut">
              <a:rPr lang="th-TH" smtClean="0"/>
              <a:t>01/05/63</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ED45EDAB-F500-42AE-BD8C-D0F54B6B946B}" type="slidenum">
              <a:rPr lang="th-TH" smtClean="0"/>
              <a:t>‹#›</a:t>
            </a:fld>
            <a:endParaRPr lang="th-TH"/>
          </a:p>
        </p:txBody>
      </p:sp>
    </p:spTree>
    <p:extLst>
      <p:ext uri="{BB962C8B-B14F-4D97-AF65-F5344CB8AC3E}">
        <p14:creationId xmlns:p14="http://schemas.microsoft.com/office/powerpoint/2010/main" val="1876543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1A703-91A3-4144-A12C-2195A36C8BC6}" type="datetimeFigureOut">
              <a:rPr lang="th-TH" smtClean="0"/>
              <a:t>01/05/63</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ED45EDAB-F500-42AE-BD8C-D0F54B6B946B}" type="slidenum">
              <a:rPr lang="th-TH" smtClean="0"/>
              <a:t>‹#›</a:t>
            </a:fld>
            <a:endParaRPr lang="th-TH"/>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279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1A703-91A3-4144-A12C-2195A36C8BC6}" type="datetimeFigureOut">
              <a:rPr lang="th-TH" smtClean="0"/>
              <a:t>01/05/63</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ED45EDAB-F500-42AE-BD8C-D0F54B6B946B}" type="slidenum">
              <a:rPr lang="th-TH" smtClean="0"/>
              <a:t>‹#›</a:t>
            </a:fld>
            <a:endParaRPr lang="th-TH"/>
          </a:p>
        </p:txBody>
      </p:sp>
    </p:spTree>
    <p:extLst>
      <p:ext uri="{BB962C8B-B14F-4D97-AF65-F5344CB8AC3E}">
        <p14:creationId xmlns:p14="http://schemas.microsoft.com/office/powerpoint/2010/main" val="1033937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71A703-91A3-4144-A12C-2195A36C8BC6}" type="datetimeFigureOut">
              <a:rPr lang="th-TH" smtClean="0"/>
              <a:t>01/05/63</a:t>
            </a:fld>
            <a:endParaRPr lang="th-TH"/>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h-TH"/>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45EDAB-F500-42AE-BD8C-D0F54B6B946B}" type="slidenum">
              <a:rPr lang="th-TH" smtClean="0"/>
              <a:t>‹#›</a:t>
            </a:fld>
            <a:endParaRPr lang="th-TH"/>
          </a:p>
        </p:txBody>
      </p:sp>
    </p:spTree>
    <p:extLst>
      <p:ext uri="{BB962C8B-B14F-4D97-AF65-F5344CB8AC3E}">
        <p14:creationId xmlns:p14="http://schemas.microsoft.com/office/powerpoint/2010/main" val="2642768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h-TH" sz="7200" b="1" dirty="0" smtClean="0">
                <a:effectLst>
                  <a:outerShdw blurRad="38100" dist="38100" dir="2700000" algn="tl">
                    <a:srgbClr val="000000">
                      <a:alpha val="43137"/>
                    </a:srgbClr>
                  </a:outerShdw>
                </a:effectLst>
              </a:rPr>
              <a:t>ราคาตลาด-ราคาโอน</a:t>
            </a:r>
            <a:endParaRPr lang="th-TH" sz="72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692398" y="3709114"/>
            <a:ext cx="6815669" cy="844281"/>
          </a:xfrm>
        </p:spPr>
        <p:txBody>
          <a:bodyPr>
            <a:normAutofit/>
          </a:bodyPr>
          <a:lstStyle/>
          <a:p>
            <a:r>
              <a:rPr lang="th-TH" sz="3500" b="1" dirty="0" smtClean="0">
                <a:effectLst>
                  <a:outerShdw blurRad="38100" dist="38100" dir="2700000" algn="tl">
                    <a:srgbClr val="000000">
                      <a:alpha val="43137"/>
                    </a:srgbClr>
                  </a:outerShdw>
                </a:effectLst>
              </a:rPr>
              <a:t>ดร.ธนวรรณ  แฉ่งขำโฉม</a:t>
            </a:r>
            <a:endParaRPr lang="th-TH" sz="3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2927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2129" y="908721"/>
            <a:ext cx="9968247" cy="5217443"/>
          </a:xfrm>
        </p:spPr>
        <p:txBody>
          <a:bodyPr>
            <a:normAutofit/>
          </a:bodyPr>
          <a:lstStyle/>
          <a:p>
            <a:r>
              <a:rPr lang="th-TH" b="1" u="sng" dirty="0" smtClean="0"/>
              <a:t>ตัวอย่าง</a:t>
            </a:r>
            <a:r>
              <a:rPr lang="th-TH" dirty="0" smtClean="0"/>
              <a:t> </a:t>
            </a:r>
            <a:br>
              <a:rPr lang="th-TH" dirty="0" smtClean="0"/>
            </a:br>
            <a:r>
              <a:rPr lang="th-TH" sz="3200" b="1" dirty="0"/>
              <a:t>บริษัท ก. ขายสินค้าให้แก่บริษัท </a:t>
            </a:r>
            <a:r>
              <a:rPr lang="en-US" sz="3200" b="1" dirty="0"/>
              <a:t>A </a:t>
            </a:r>
            <a:r>
              <a:rPr lang="th-TH" sz="3200" b="1" dirty="0"/>
              <a:t>ซึ่งเป็นบริษัทในเครือในราคา 75 บาท ต้นทุนสินค้าขายคือ 50 บาท บริษัท ข. ขายสินค้าชนิดเดียวกันให้แก่บริษัท </a:t>
            </a:r>
            <a:r>
              <a:rPr lang="en-US" sz="3200" b="1" dirty="0"/>
              <a:t>B </a:t>
            </a:r>
            <a:r>
              <a:rPr lang="th-TH" sz="3200" b="1" dirty="0"/>
              <a:t>ซึ่งเป็นบริษัททั่วไปในราคา 100 บาท ต้นทุนสินค้าขายคือ 60 บาท ดังนั้น อัตรากำไรขั้นต้นที่ขายให้แก่คู่สัญญาที่เป็นอิสระต่อกัน คือ 40% ของราคาขายหรือ 66.67% ของต้นทุนสินค้า (40/60) </a:t>
            </a:r>
            <a:br>
              <a:rPr lang="th-TH" sz="3200" b="1" dirty="0"/>
            </a:br>
            <a:r>
              <a:rPr lang="th-TH" sz="3200" b="1" dirty="0"/>
              <a:t>ราคาตลาดที่บริษัท ก. ขายสินค้าให้แก่บริษัท </a:t>
            </a:r>
            <a:r>
              <a:rPr lang="en-US" sz="3200" b="1" dirty="0"/>
              <a:t>A </a:t>
            </a:r>
            <a:r>
              <a:rPr lang="th-TH" sz="3200" b="1" dirty="0"/>
              <a:t>คำนวณได้โดย </a:t>
            </a:r>
            <a:br>
              <a:rPr lang="th-TH" sz="3200" b="1" dirty="0"/>
            </a:br>
            <a:r>
              <a:rPr lang="th-TH" sz="3200" b="1" dirty="0"/>
              <a:t>ต้นทุนสินค้าขายให้แก่บริษัทในเครือ = 50 บาท </a:t>
            </a:r>
            <a:br>
              <a:rPr lang="th-TH" sz="3200" b="1" dirty="0"/>
            </a:br>
            <a:r>
              <a:rPr lang="th-TH" sz="3200" b="1" dirty="0"/>
              <a:t>บวก กำไรขั้นต้น (50 </a:t>
            </a:r>
            <a:r>
              <a:rPr lang="en-US" sz="3200" b="1" dirty="0"/>
              <a:t>x 66.67%) = 33.34 </a:t>
            </a:r>
            <a:r>
              <a:rPr lang="th-TH" sz="3200" b="1" dirty="0"/>
              <a:t>บาท </a:t>
            </a:r>
            <a:br>
              <a:rPr lang="th-TH" sz="3200" b="1" dirty="0"/>
            </a:br>
            <a:r>
              <a:rPr lang="th-TH" sz="3200" b="1" dirty="0"/>
              <a:t>ราคาตลาด = 83.34 บาท </a:t>
            </a:r>
            <a:endParaRPr lang="th-TH" sz="3200" b="1" dirty="0"/>
          </a:p>
        </p:txBody>
      </p:sp>
    </p:spTree>
    <p:extLst>
      <p:ext uri="{BB962C8B-B14F-4D97-AF65-F5344CB8AC3E}">
        <p14:creationId xmlns:p14="http://schemas.microsoft.com/office/powerpoint/2010/main" val="803187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36820"/>
          </a:xfrm>
          <a:solidFill>
            <a:srgbClr val="FFFF00"/>
          </a:solidFill>
        </p:spPr>
        <p:txBody>
          <a:bodyPr>
            <a:normAutofit/>
          </a:bodyPr>
          <a:lstStyle/>
          <a:p>
            <a:r>
              <a:rPr lang="th-TH" dirty="0" smtClean="0"/>
              <a:t>เอกสารที่ต้องแสดง(กรณีที่จะชี้แจงว่าเป็น บ.ในเครือ)</a:t>
            </a:r>
            <a:endParaRPr lang="th-TH" dirty="0"/>
          </a:p>
        </p:txBody>
      </p:sp>
      <p:sp>
        <p:nvSpPr>
          <p:cNvPr id="3" name="Content Placeholder 2"/>
          <p:cNvSpPr>
            <a:spLocks noGrp="1"/>
          </p:cNvSpPr>
          <p:nvPr>
            <p:ph idx="1"/>
          </p:nvPr>
        </p:nvSpPr>
        <p:spPr>
          <a:xfrm>
            <a:off x="1171977" y="2556932"/>
            <a:ext cx="9724620" cy="3318936"/>
          </a:xfrm>
        </p:spPr>
        <p:txBody>
          <a:bodyPr>
            <a:normAutofit fontScale="92500"/>
          </a:bodyPr>
          <a:lstStyle/>
          <a:p>
            <a:r>
              <a:rPr lang="th-TH" dirty="0" smtClean="0"/>
              <a:t>(</a:t>
            </a:r>
            <a:r>
              <a:rPr lang="th-TH" sz="3200" b="1" dirty="0"/>
              <a:t>1) เอกสารแสดงโครงสร้างและความสัมพันธ์ของกิจการในกลุ่มเดียวกัน รวมทั้งโครงสร้างและลักษณะของการประกอบธุรกิจของแต่ละกิจการ </a:t>
            </a:r>
            <a:br>
              <a:rPr lang="th-TH" sz="3200" b="1" dirty="0"/>
            </a:br>
            <a:r>
              <a:rPr lang="th-TH" sz="3200" b="1" dirty="0"/>
              <a:t>(2) งบประมาณ แผนงานทางธุรกิจ และประมาณการทางการเงิน </a:t>
            </a:r>
            <a:br>
              <a:rPr lang="th-TH" sz="3200" b="1" dirty="0"/>
            </a:br>
            <a:r>
              <a:rPr lang="th-TH" sz="3200" b="1" dirty="0"/>
              <a:t>(3) เอกสารแสดงกลยุทธ์ทางธุรกิจของผู้เสียภาษี และเหตุผลในการใช้ กลยุทธ์ดังกล่าว </a:t>
            </a:r>
            <a:br>
              <a:rPr lang="th-TH" sz="3200" b="1" dirty="0"/>
            </a:br>
            <a:r>
              <a:rPr lang="th-TH" sz="3200" b="1" dirty="0"/>
              <a:t>(4) เอกสารแสดงยอดขาย ผลประกอบการของผู้เสียภาษีและลักษณะของธุรกรรมที่ทำกับกิจการในกลุ่มเดียวกัน </a:t>
            </a:r>
            <a:br>
              <a:rPr lang="th-TH" sz="3200" b="1" dirty="0"/>
            </a:br>
            <a:r>
              <a:rPr lang="th-TH" sz="3200" b="1" dirty="0"/>
              <a:t>(5) เอกสารแสดงเหตุผลในการจัดทำธุรกรรมระหว่างประเทศที่ทำกับกิจการในกลุ่มเดียวกัน </a:t>
            </a:r>
            <a:endParaRPr lang="th-TH" sz="3200" b="1" dirty="0"/>
          </a:p>
        </p:txBody>
      </p:sp>
    </p:spTree>
    <p:extLst>
      <p:ext uri="{BB962C8B-B14F-4D97-AF65-F5344CB8AC3E}">
        <p14:creationId xmlns:p14="http://schemas.microsoft.com/office/powerpoint/2010/main" val="1152050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66364"/>
          </a:xfrm>
          <a:solidFill>
            <a:srgbClr val="FFFF00"/>
          </a:solidFill>
        </p:spPr>
        <p:txBody>
          <a:bodyPr>
            <a:normAutofit fontScale="90000"/>
          </a:bodyPr>
          <a:lstStyle/>
          <a:p>
            <a:r>
              <a:rPr lang="th-TH" dirty="0" smtClean="0"/>
              <a:t>เอกสารที่ต้องแสดง(ต่อ)</a:t>
            </a:r>
            <a:endParaRPr lang="th-TH" dirty="0"/>
          </a:p>
        </p:txBody>
      </p:sp>
      <p:sp>
        <p:nvSpPr>
          <p:cNvPr id="3" name="Content Placeholder 2"/>
          <p:cNvSpPr>
            <a:spLocks noGrp="1"/>
          </p:cNvSpPr>
          <p:nvPr>
            <p:ph idx="1"/>
          </p:nvPr>
        </p:nvSpPr>
        <p:spPr>
          <a:xfrm>
            <a:off x="1295402" y="2009104"/>
            <a:ext cx="9313571" cy="4069723"/>
          </a:xfrm>
        </p:spPr>
        <p:txBody>
          <a:bodyPr>
            <a:noAutofit/>
          </a:bodyPr>
          <a:lstStyle/>
          <a:p>
            <a:r>
              <a:rPr lang="th-TH" b="1" dirty="0"/>
              <a:t>(6) นโยบายการกำหนดราคา ความสามารถในการทำกำไรของแต่ละผลิตภัณฑ์และข้อมูลทางการตลาด รวมทั้งส่วนแบ่งกำไรของแต่ละกิจการ โดยต้องคำนึงถึงหน้าที่งาน ทรัพย์สิน และความเสี่ยงของแต่ละกิจการที่เกี่ยวข้อง </a:t>
            </a:r>
            <a:br>
              <a:rPr lang="th-TH" b="1" dirty="0"/>
            </a:br>
            <a:r>
              <a:rPr lang="th-TH" b="1" dirty="0"/>
              <a:t>(7) เอกสารแสดงเหตุผลในการเลือกวิธีกำหนดราคา </a:t>
            </a:r>
            <a:br>
              <a:rPr lang="th-TH" b="1" dirty="0"/>
            </a:br>
            <a:r>
              <a:rPr lang="th-TH" b="1" dirty="0"/>
              <a:t>(8) กรณีที่อาจเลือกวิธีกำหนดราคาได้หลายวิธี ให้มีเอกสารแสดง รายละเอียดวิธีอื่น ๆ นอกเหนือจากวิธีตาม (7) และเหตุผลที่ไม่เลือกวิธีดังกล่าว โดยต้องเป็นเอกสารที่จัดทำขึ้นในขณะเดียวกันกับการตัดสินใจเลือกวิธีตาม (7) </a:t>
            </a:r>
            <a:br>
              <a:rPr lang="th-TH" b="1" dirty="0"/>
            </a:br>
            <a:r>
              <a:rPr lang="th-TH" b="1" dirty="0"/>
              <a:t>(9) เอกสารที่ใช้เป็นหลักฐานแสดงหลักการพื้นฐานและท่าทีในการเจรจาของผู้เสียภาษีสำหรับธุรกรรมที่ทำกับกิจการในกลุ่มเดียวกัน </a:t>
            </a:r>
            <a:br>
              <a:rPr lang="th-TH" b="1" dirty="0"/>
            </a:br>
            <a:r>
              <a:rPr lang="th-TH" b="1" dirty="0"/>
              <a:t>(10) เอกสารอื่น ๆ ที่เกี่ยวข้องกับการกำหนดราคา (ถ้ามี) </a:t>
            </a:r>
            <a:endParaRPr lang="th-TH" b="1" dirty="0"/>
          </a:p>
        </p:txBody>
      </p:sp>
    </p:spTree>
    <p:extLst>
      <p:ext uri="{BB962C8B-B14F-4D97-AF65-F5344CB8AC3E}">
        <p14:creationId xmlns:p14="http://schemas.microsoft.com/office/powerpoint/2010/main" val="255510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5161" y="836713"/>
            <a:ext cx="9543245" cy="5289451"/>
          </a:xfrm>
        </p:spPr>
        <p:txBody>
          <a:bodyPr>
            <a:normAutofit/>
          </a:bodyPr>
          <a:lstStyle/>
          <a:p>
            <a:endParaRPr lang="th-TH" sz="3200" b="1" dirty="0" smtClean="0"/>
          </a:p>
          <a:p>
            <a:r>
              <a:rPr lang="th-TH" sz="3200" b="1" dirty="0" smtClean="0"/>
              <a:t>คำ</a:t>
            </a:r>
            <a:r>
              <a:rPr lang="th-TH" sz="3200" b="1" dirty="0"/>
              <a:t>ว่า“กิจการในกลุ่มเดียวกัน” ตามวรรคหนึ่งหมายความว่า กิจการในกลุ่มบริษัทหรือห้างหุ้นส่วนนิติบุคคลที่มีความสัมพันธ์ระหว่างกันในการจัดการ การควบคุม หรือร่วมทุน โดยทางตรงหรือโดยทางอ้อม </a:t>
            </a:r>
            <a:br>
              <a:rPr lang="th-TH" sz="3200" b="1" dirty="0"/>
            </a:br>
            <a:r>
              <a:rPr lang="th-TH" sz="3200" b="1" dirty="0"/>
              <a:t>กรณีบริษัทหรือห้างหุ้นส่วนนิติบุคคลตามข้อ 1 ได้จัดทำเอกสารหลักฐานตามวรรคหนึ่ง โดยมีรายละเอียดเพียงพอที่แสดงให้เห็นว่า วิธีคำนวณรายได้หรือรายจ่ายเพื่อให้ได้มาซึ่งราคาตลาดตามข้อ 3 ของบริษัทหรือห้างหุ้นส่วนนิติบุคคลเป็นวิธีที่เหมาะสมถูกต้อง ให้เจ้าพนักงานประเมินถือปฏิบัติตามวิธีคำนวณรายได้หรือรายจ่ายเพื่อให้ได้มาซึ่งราคาตลาดของบริษัทหรือ ห้างหุ้นส่วนนิติบุคคลนั้น </a:t>
            </a:r>
            <a:endParaRPr lang="th-TH" sz="3200" b="1" dirty="0"/>
          </a:p>
        </p:txBody>
      </p:sp>
    </p:spTree>
    <p:extLst>
      <p:ext uri="{BB962C8B-B14F-4D97-AF65-F5344CB8AC3E}">
        <p14:creationId xmlns:p14="http://schemas.microsoft.com/office/powerpoint/2010/main" val="3521329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370" y="2350870"/>
            <a:ext cx="9601196" cy="3318936"/>
          </a:xfrm>
        </p:spPr>
        <p:txBody>
          <a:bodyPr/>
          <a:lstStyle/>
          <a:p>
            <a:r>
              <a:rPr lang="th-TH" dirty="0"/>
              <a:t> </a:t>
            </a:r>
            <a:r>
              <a:rPr lang="th-TH" sz="3200" b="1" dirty="0"/>
              <a:t>กรณีบริษัทหรือห้างหุ้นส่วนนิติบุคคล</a:t>
            </a:r>
            <a:r>
              <a:rPr lang="th-TH" sz="3200" b="1" dirty="0"/>
              <a:t>ตาม  ประสงค์</a:t>
            </a:r>
            <a:r>
              <a:rPr lang="th-TH" sz="3200" b="1" dirty="0"/>
              <a:t>จะทำข้อตกลงการกำหนดราคาเป็นการล่วงหน้ากับกรมสรรพากรสำหรับการกระทำธุรกรรมใดที่ทำกับคู่สัญญาของตน ให้บริษัทหรือห้างหุ้นส่วนนิติบุคคลยื่นคำขอจัดทำข้อตกลงการกำหนดราคาเป็นหนังสือพร้อมเอกสารที่เกี่ยวข้องต่ออธิบดีกรมสรรพากร เพื่อกำหนดหลักเกณฑ์ วิธีการ และเงื่อนไขที่บริษัทหรือห้างหุ้นส่วนนิติบุคคลนั้นต้องดำเนินการตามข้อตกลงการกำหนดราคา</a:t>
            </a:r>
          </a:p>
        </p:txBody>
      </p:sp>
    </p:spTree>
    <p:extLst>
      <p:ext uri="{BB962C8B-B14F-4D97-AF65-F5344CB8AC3E}">
        <p14:creationId xmlns:p14="http://schemas.microsoft.com/office/powerpoint/2010/main" val="11695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859547"/>
          </a:xfrm>
          <a:solidFill>
            <a:srgbClr val="FFFF00"/>
          </a:solidFill>
        </p:spPr>
        <p:txBody>
          <a:bodyPr/>
          <a:lstStyle/>
          <a:p>
            <a:r>
              <a:rPr lang="th-TH" dirty="0" smtClean="0"/>
              <a:t>ราคาโอน</a:t>
            </a:r>
            <a:endParaRPr lang="th-TH" dirty="0"/>
          </a:p>
        </p:txBody>
      </p:sp>
      <p:sp>
        <p:nvSpPr>
          <p:cNvPr id="3" name="Content Placeholder 2"/>
          <p:cNvSpPr>
            <a:spLocks noGrp="1"/>
          </p:cNvSpPr>
          <p:nvPr>
            <p:ph idx="1"/>
          </p:nvPr>
        </p:nvSpPr>
        <p:spPr/>
        <p:txBody>
          <a:bodyPr>
            <a:normAutofit/>
          </a:bodyPr>
          <a:lstStyle/>
          <a:p>
            <a:r>
              <a:rPr lang="en-US" sz="3200" b="1" dirty="0"/>
              <a:t>Transfer Pricing  </a:t>
            </a:r>
            <a:r>
              <a:rPr lang="th-TH" sz="3200" b="1" dirty="0"/>
              <a:t>หมายถึง  การตั้งราคาโอนของสินค้าหรือบริการระหว่างคู่สัญญาที่มีความสัมพันธ์กันซึ่งไม่สอดคล้องกับราคาตามท้องตลาดโดยทั่วไป   ทั้งนี้ความสัมพันธ์ของคู่สัญญาอาจเป็นในหลายลักษณะ เช่น การจัดตั้งบริษัทในเครือและมีอำนาจควบคุมหรือสั่งการบริษัทดังกล่าว (</a:t>
            </a:r>
            <a:r>
              <a:rPr lang="en-US" sz="3200" b="1" dirty="0"/>
              <a:t>Subsidiary)</a:t>
            </a:r>
            <a:r>
              <a:rPr lang="th-TH" sz="3200" b="1" dirty="0"/>
              <a:t> การถือหุ้นระหว่างกัน การมีคณะกรรมการผู้มีอำนาจชุดเดียวกัน หรือการทำกิจการร่วม</a:t>
            </a:r>
            <a:r>
              <a:rPr lang="th-TH" sz="3200" b="1" dirty="0"/>
              <a:t>ค้า</a:t>
            </a:r>
          </a:p>
          <a:p>
            <a:r>
              <a:rPr lang="th-TH" sz="3200" b="1" dirty="0"/>
              <a:t> </a:t>
            </a:r>
            <a:r>
              <a:rPr lang="en-US" sz="3200" b="1" dirty="0"/>
              <a:t>(Joint Venture) </a:t>
            </a:r>
          </a:p>
          <a:p>
            <a:endParaRPr lang="th-TH" dirty="0"/>
          </a:p>
        </p:txBody>
      </p:sp>
    </p:spTree>
    <p:extLst>
      <p:ext uri="{BB962C8B-B14F-4D97-AF65-F5344CB8AC3E}">
        <p14:creationId xmlns:p14="http://schemas.microsoft.com/office/powerpoint/2010/main" val="1652671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1826" y="1094859"/>
            <a:ext cx="9955368" cy="4713514"/>
          </a:xfrm>
        </p:spPr>
        <p:txBody>
          <a:bodyPr>
            <a:normAutofit/>
          </a:bodyPr>
          <a:lstStyle/>
          <a:p>
            <a:r>
              <a:rPr lang="th-TH" sz="3200" b="1" dirty="0"/>
              <a:t>การตั้งราคาโอนโดยทั่วไปเป็นวิธีการที่จะนำไปสู่กำไรที่มากที่สุดหรือในระดับที่ต้องการ อย่างไรก็ดีเหตุผลในการพิจารณากำหนดมูลค่าราคาโอนให้สูงหรือต่ำกว่าราคาตลาดมีอยู่หลายประการ เช่น เพื่อลดรายจ่ายทางด้านภาษีอากรหรืออีกนัยหนึ่งเพื่อหลีกเลี่ยงภาษีอากร เพื่อหลีกเลี่ยงการควบคุมการปริวรรตเงินตรา เพื่อลดความเสี่ยงจากอัตราแลกเปลี่ยนเงินตรา เพื่อรักษาส่วนแบ่งทางการตลาด เพื่อลดผลกระทบของการควบคุมราคาโดย</a:t>
            </a:r>
            <a:r>
              <a:rPr lang="th-TH" sz="3200" b="1" dirty="0"/>
              <a:t>รัฐ</a:t>
            </a:r>
            <a:r>
              <a:rPr lang="th-TH" sz="3200" b="1" dirty="0"/>
              <a:t>เพื่อโอนกำไรออกนอกประเทศ หรือเพื่อทุ่มตลาด เป็น</a:t>
            </a:r>
            <a:r>
              <a:rPr lang="th-TH" sz="3200" b="1" dirty="0"/>
              <a:t>ต้น</a:t>
            </a:r>
            <a:endParaRPr lang="en-US" sz="3200" b="1" dirty="0"/>
          </a:p>
          <a:p>
            <a:endParaRPr lang="en-US" dirty="0"/>
          </a:p>
          <a:p>
            <a:endParaRPr lang="th-TH" dirty="0"/>
          </a:p>
        </p:txBody>
      </p:sp>
    </p:spTree>
    <p:extLst>
      <p:ext uri="{BB962C8B-B14F-4D97-AF65-F5344CB8AC3E}">
        <p14:creationId xmlns:p14="http://schemas.microsoft.com/office/powerpoint/2010/main" val="2109659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915" y="836713"/>
            <a:ext cx="10251584" cy="5289451"/>
          </a:xfrm>
        </p:spPr>
        <p:txBody>
          <a:bodyPr>
            <a:normAutofit/>
          </a:bodyPr>
          <a:lstStyle/>
          <a:p>
            <a:r>
              <a:rPr lang="th-TH" sz="3200" b="1" dirty="0"/>
              <a:t>กลุ่มบริษัทในเครือที่อยู่ในแต่ละภูมิภาคให้เป็นไปตามความต้องการของ</a:t>
            </a:r>
            <a:r>
              <a:rPr lang="th-TH" sz="3200" b="1" dirty="0"/>
              <a:t>ผู้บริหารสูงสุด อย่างไรก็ตาม กรณีราคาโอนระหว่างประเทศ หากมีการกำหนดมูลค่าราคาโอนให้สูงหรือต่ำกว่าราคาตลาด โดยอาจมีความพยายามยักย้ายถ่ายเทเงินได้โดยปราศจากภาระภาษีที่ต้องเสียออกไปจากประเทศ (นั่นคือการแสดงรายการทางบัญชีว่ามีกำไรสุทธิต่ำหรือขาดทุนสุทธิ ทำให้เสียภาษีน้อยกว่าที่ควรจะเป็นหรือไม่เสียภาษี) ถือเป็นราคาโอนที่ยอมรับไม่ได้ทางภาษี เรียกว่า </a:t>
            </a:r>
            <a:r>
              <a:rPr lang="en-US" sz="3200" b="1" dirty="0"/>
              <a:t>Abusive Transfer Pricing  </a:t>
            </a:r>
            <a:r>
              <a:rPr lang="th-TH" sz="3200" b="1" dirty="0"/>
              <a:t>หรืออีกนัยหนึ่งมีความหมายในเชิงเป็นการตั้งราคาโอนเพื่อใช้ในทางที่ผิด หรือใช้ในการบิดเบือนราคาที่แท้จริง เพื่อผลประโยชน์ทาง</a:t>
            </a:r>
            <a:r>
              <a:rPr lang="th-TH" sz="3200" b="1" dirty="0"/>
              <a:t>ภาษี</a:t>
            </a:r>
            <a:endParaRPr lang="en-US" sz="3200" b="1" dirty="0"/>
          </a:p>
          <a:p>
            <a:endParaRPr lang="th-TH" dirty="0"/>
          </a:p>
        </p:txBody>
      </p:sp>
    </p:spTree>
    <p:extLst>
      <p:ext uri="{BB962C8B-B14F-4D97-AF65-F5344CB8AC3E}">
        <p14:creationId xmlns:p14="http://schemas.microsoft.com/office/powerpoint/2010/main" val="207011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6372" y="1235958"/>
            <a:ext cx="10097036" cy="3619377"/>
          </a:xfrm>
        </p:spPr>
        <p:txBody>
          <a:bodyPr>
            <a:normAutofit/>
          </a:bodyPr>
          <a:lstStyle/>
          <a:p>
            <a:r>
              <a:rPr lang="th-TH" sz="3200" b="1" dirty="0"/>
              <a:t>เพื่อโอนกำไรออกนอกประเทศ หรือเพื่อทุ่มตลาด เป็นต้น ในทางการบริหาร การกำหนดราคาโอนอาจมีขึ้นเพื่อควบคุมระดับกำไรของกลุ่มบริษัทในเครือที่อยู่ในแต่ละภูมิภาคให้เป็นไปตามความต้องการของ</a:t>
            </a:r>
            <a:r>
              <a:rPr lang="en-US" sz="3200" b="1" dirty="0"/>
              <a:t> </a:t>
            </a:r>
            <a:r>
              <a:rPr lang="th-TH" sz="3200" b="1" dirty="0"/>
              <a:t>จำรัส แหยมสร้อยทอง, </a:t>
            </a:r>
            <a:r>
              <a:rPr lang="en-US" sz="3200" b="1" dirty="0"/>
              <a:t>‘</a:t>
            </a:r>
            <a:r>
              <a:rPr lang="th-TH" sz="3200" b="1" dirty="0"/>
              <a:t>การป้องกันการหลีกเลี่ยงและการหนีภาษีเงินได้นิติบุคคลของบรรษัทข้ามชาติโดยวิธีการตั้งราคาโอน</a:t>
            </a:r>
            <a:endParaRPr lang="th-TH" sz="3200" b="1" dirty="0"/>
          </a:p>
        </p:txBody>
      </p:sp>
    </p:spTree>
    <p:extLst>
      <p:ext uri="{BB962C8B-B14F-4D97-AF65-F5344CB8AC3E}">
        <p14:creationId xmlns:p14="http://schemas.microsoft.com/office/powerpoint/2010/main" val="570390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975457"/>
          </a:xfrm>
          <a:solidFill>
            <a:srgbClr val="FFFF00"/>
          </a:solidFill>
        </p:spPr>
        <p:txBody>
          <a:bodyPr/>
          <a:lstStyle/>
          <a:p>
            <a:r>
              <a:rPr lang="th-TH" dirty="0" smtClean="0"/>
              <a:t>ราคาตลาดต่ำกว่าราคาทุน</a:t>
            </a:r>
            <a:endParaRPr lang="th-TH" dirty="0"/>
          </a:p>
        </p:txBody>
      </p:sp>
      <p:sp>
        <p:nvSpPr>
          <p:cNvPr id="3" name="Content Placeholder 2"/>
          <p:cNvSpPr>
            <a:spLocks noGrp="1"/>
          </p:cNvSpPr>
          <p:nvPr>
            <p:ph idx="1"/>
          </p:nvPr>
        </p:nvSpPr>
        <p:spPr/>
        <p:txBody>
          <a:bodyPr>
            <a:normAutofit/>
          </a:bodyPr>
          <a:lstStyle/>
          <a:p>
            <a:pPr>
              <a:buNone/>
            </a:pPr>
            <a:r>
              <a:rPr lang="th-TH" sz="3500" dirty="0" smtClean="0">
                <a:latin typeface="AngsanaUPC" panose="02020603050405020304" pitchFamily="18" charset="-34"/>
                <a:cs typeface="AngsanaUPC" panose="02020603050405020304" pitchFamily="18" charset="-34"/>
              </a:rPr>
              <a:t>ตามมาตรา </a:t>
            </a:r>
            <a:r>
              <a:rPr lang="en-US" sz="3500" dirty="0" smtClean="0">
                <a:latin typeface="AngsanaUPC" panose="02020603050405020304" pitchFamily="18" charset="-34"/>
                <a:cs typeface="AngsanaUPC" panose="02020603050405020304" pitchFamily="18" charset="-34"/>
              </a:rPr>
              <a:t>65 </a:t>
            </a:r>
            <a:r>
              <a:rPr lang="th-TH" sz="3500" dirty="0" smtClean="0">
                <a:latin typeface="AngsanaUPC" panose="02020603050405020304" pitchFamily="18" charset="-34"/>
                <a:cs typeface="AngsanaUPC" panose="02020603050405020304" pitchFamily="18" charset="-34"/>
              </a:rPr>
              <a:t>ทวิ (</a:t>
            </a:r>
            <a:r>
              <a:rPr lang="en-US" sz="3500" dirty="0" smtClean="0">
                <a:latin typeface="AngsanaUPC" panose="02020603050405020304" pitchFamily="18" charset="-34"/>
                <a:cs typeface="AngsanaUPC" panose="02020603050405020304" pitchFamily="18" charset="-34"/>
              </a:rPr>
              <a:t>4</a:t>
            </a:r>
            <a:r>
              <a:rPr lang="th-TH" sz="3500" dirty="0" smtClean="0">
                <a:latin typeface="AngsanaUPC" panose="02020603050405020304" pitchFamily="18" charset="-34"/>
                <a:cs typeface="AngsanaUPC" panose="02020603050405020304" pitchFamily="18" charset="-34"/>
              </a:rPr>
              <a:t>) (</a:t>
            </a:r>
            <a:r>
              <a:rPr lang="en-US" sz="3500" dirty="0" smtClean="0">
                <a:latin typeface="AngsanaUPC" panose="02020603050405020304" pitchFamily="18" charset="-34"/>
                <a:cs typeface="AngsanaUPC" panose="02020603050405020304" pitchFamily="18" charset="-34"/>
              </a:rPr>
              <a:t>7)  </a:t>
            </a:r>
          </a:p>
          <a:p>
            <a:pPr>
              <a:buNone/>
            </a:pPr>
            <a:r>
              <a:rPr lang="en-US" sz="3500" dirty="0">
                <a:latin typeface="AngsanaUPC" panose="02020603050405020304" pitchFamily="18" charset="-34"/>
                <a:cs typeface="AngsanaUPC" panose="02020603050405020304" pitchFamily="18" charset="-34"/>
              </a:rPr>
              <a:t> </a:t>
            </a:r>
            <a:r>
              <a:rPr lang="en-US" sz="3500" dirty="0" smtClean="0">
                <a:latin typeface="AngsanaUPC" panose="02020603050405020304" pitchFamily="18" charset="-34"/>
                <a:cs typeface="AngsanaUPC" panose="02020603050405020304" pitchFamily="18" charset="-34"/>
              </a:rPr>
              <a:t>     </a:t>
            </a:r>
            <a:r>
              <a:rPr lang="th-TH" sz="3500" dirty="0" smtClean="0">
                <a:latin typeface="AngsanaUPC" panose="02020603050405020304" pitchFamily="18" charset="-34"/>
                <a:cs typeface="AngsanaUPC" panose="02020603050405020304" pitchFamily="18" charset="-34"/>
              </a:rPr>
              <a:t>มาตรา  </a:t>
            </a:r>
            <a:r>
              <a:rPr lang="en-US" sz="3500" dirty="0" smtClean="0">
                <a:latin typeface="AngsanaUPC" panose="02020603050405020304" pitchFamily="18" charset="-34"/>
                <a:cs typeface="AngsanaUPC" panose="02020603050405020304" pitchFamily="18" charset="-34"/>
              </a:rPr>
              <a:t>70</a:t>
            </a:r>
          </a:p>
          <a:p>
            <a:pPr>
              <a:buNone/>
            </a:pPr>
            <a:r>
              <a:rPr lang="en-US" sz="3500" dirty="0">
                <a:latin typeface="AngsanaUPC" panose="02020603050405020304" pitchFamily="18" charset="-34"/>
                <a:cs typeface="AngsanaUPC" panose="02020603050405020304" pitchFamily="18" charset="-34"/>
              </a:rPr>
              <a:t> </a:t>
            </a:r>
            <a:r>
              <a:rPr lang="en-US" sz="3500" dirty="0" smtClean="0">
                <a:latin typeface="AngsanaUPC" panose="02020603050405020304" pitchFamily="18" charset="-34"/>
                <a:cs typeface="AngsanaUPC" panose="02020603050405020304" pitchFamily="18" charset="-34"/>
              </a:rPr>
              <a:t>     </a:t>
            </a:r>
            <a:r>
              <a:rPr lang="th-TH" sz="3500" dirty="0" smtClean="0">
                <a:latin typeface="AngsanaUPC" panose="02020603050405020304" pitchFamily="18" charset="-34"/>
                <a:cs typeface="AngsanaUPC" panose="02020603050405020304" pitchFamily="18" charset="-34"/>
              </a:rPr>
              <a:t>มาตรา  </a:t>
            </a:r>
            <a:r>
              <a:rPr lang="en-US" sz="3500" dirty="0" smtClean="0">
                <a:latin typeface="AngsanaUPC" panose="02020603050405020304" pitchFamily="18" charset="-34"/>
                <a:cs typeface="AngsanaUPC" panose="02020603050405020304" pitchFamily="18" charset="-34"/>
              </a:rPr>
              <a:t>65 </a:t>
            </a:r>
            <a:r>
              <a:rPr lang="th-TH" sz="3500" dirty="0" smtClean="0">
                <a:latin typeface="AngsanaUPC" panose="02020603050405020304" pitchFamily="18" charset="-34"/>
                <a:cs typeface="AngsanaUPC" panose="02020603050405020304" pitchFamily="18" charset="-34"/>
              </a:rPr>
              <a:t>ตรี </a:t>
            </a:r>
            <a:r>
              <a:rPr lang="en-US" sz="3500" dirty="0" smtClean="0">
                <a:latin typeface="AngsanaUPC" panose="02020603050405020304" pitchFamily="18" charset="-34"/>
                <a:cs typeface="AngsanaUPC" panose="02020603050405020304" pitchFamily="18" charset="-34"/>
              </a:rPr>
              <a:t>(13) (14)(15)</a:t>
            </a:r>
            <a:endParaRPr lang="th-TH" sz="3500"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1655689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36820"/>
          </a:xfrm>
          <a:solidFill>
            <a:srgbClr val="FFFF00"/>
          </a:solidFill>
        </p:spPr>
        <p:txBody>
          <a:bodyPr/>
          <a:lstStyle/>
          <a:p>
            <a:r>
              <a:rPr lang="en-US" dirty="0" smtClean="0"/>
              <a:t>An arm’s length Principle</a:t>
            </a:r>
            <a:endParaRPr lang="th-TH" dirty="0"/>
          </a:p>
        </p:txBody>
      </p:sp>
      <p:sp>
        <p:nvSpPr>
          <p:cNvPr id="3" name="Content Placeholder 2"/>
          <p:cNvSpPr>
            <a:spLocks noGrp="1"/>
          </p:cNvSpPr>
          <p:nvPr>
            <p:ph idx="1"/>
          </p:nvPr>
        </p:nvSpPr>
        <p:spPr/>
        <p:txBody>
          <a:bodyPr/>
          <a:lstStyle/>
          <a:p>
            <a:r>
              <a:rPr lang="en-US" dirty="0"/>
              <a:t>An arm’s length transaction is one in which the buyers and sellers act independently and have no relationship to each other. The concept of an arm’s length transaction is to ensure that both parties in the deal are acting in their own self interest and are not subject to any pressure or duress from the other party.</a:t>
            </a:r>
            <a:endParaRPr lang="th-TH" dirty="0"/>
          </a:p>
        </p:txBody>
      </p:sp>
    </p:spTree>
    <p:extLst>
      <p:ext uri="{BB962C8B-B14F-4D97-AF65-F5344CB8AC3E}">
        <p14:creationId xmlns:p14="http://schemas.microsoft.com/office/powerpoint/2010/main" val="674245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2" y="982132"/>
            <a:ext cx="9601196" cy="833789"/>
          </a:xfrm>
          <a:solidFill>
            <a:srgbClr val="FFFF00"/>
          </a:solidFill>
        </p:spPr>
        <p:txBody>
          <a:bodyPr/>
          <a:lstStyle/>
          <a:p>
            <a:r>
              <a:rPr lang="th-TH" dirty="0" smtClean="0"/>
              <a:t>กรณีศึกษา</a:t>
            </a:r>
            <a:endParaRPr lang="th-TH" dirty="0"/>
          </a:p>
        </p:txBody>
      </p:sp>
      <p:sp>
        <p:nvSpPr>
          <p:cNvPr id="2" name="Content Placeholder 1"/>
          <p:cNvSpPr>
            <a:spLocks noGrp="1"/>
          </p:cNvSpPr>
          <p:nvPr>
            <p:ph idx="1"/>
          </p:nvPr>
        </p:nvSpPr>
        <p:spPr>
          <a:xfrm>
            <a:off x="837127" y="2556932"/>
            <a:ext cx="10059470" cy="3318936"/>
          </a:xfrm>
        </p:spPr>
        <p:txBody>
          <a:bodyPr>
            <a:normAutofit/>
          </a:bodyPr>
          <a:lstStyle/>
          <a:p>
            <a:r>
              <a:rPr lang="th-TH" dirty="0" smtClean="0"/>
              <a:t>             </a:t>
            </a:r>
            <a:r>
              <a:rPr lang="th-TH" sz="3200" b="1" dirty="0"/>
              <a:t>บริษัทไดรับ</a:t>
            </a:r>
            <a:r>
              <a:rPr lang="en-US" sz="3200" b="1" dirty="0"/>
              <a:t>Order</a:t>
            </a:r>
            <a:r>
              <a:rPr lang="th-TH" sz="3200" b="1" dirty="0"/>
              <a:t>จากบริษัท  ก.สั่งซื้อจอภาพติดรถยนต์ขนาด 7</a:t>
            </a:r>
            <a:r>
              <a:rPr lang="en-US" sz="3200" b="1" dirty="0"/>
              <a:t>”</a:t>
            </a:r>
            <a:r>
              <a:rPr lang="th-TH" sz="3200" b="1" dirty="0"/>
              <a:t> บริษัทจึง สั่งซื้อต่อจาก บริษัทข และ ค แต่ต่อมาบริษัท  ก เปลี่ยนแผนการตลาดจึงยกเลิกคำสั่งซื้อบางส่วนทำให้  บริษัทมีสินค้าเหลือ อยู่  395  ชิ้น บริษัทจึงขายให้แก่ บริษัทในเครือในราคา 3,450บาท(ราคาทุน 11,450บาท   และ  ราคาขายในตลาดปัจจุบัน 4,500-5,000บาท) </a:t>
            </a:r>
          </a:p>
          <a:p>
            <a:pPr>
              <a:buNone/>
            </a:pPr>
            <a:r>
              <a:rPr lang="th-TH" sz="3200" b="1" dirty="0"/>
              <a:t>               กรณีต่อมาบริษัทจ่ายเงินชดเชยให้แก่ บริษัทค.เนื่องจากยกเลิกรายการสั่งซื้อบางส่วนซึ่งบริษัทนำ ค่าชดเชยมาตัดเป็นรายจ่ายสามารถทำได้หรือไม่</a:t>
            </a:r>
            <a:endParaRPr lang="th-TH" sz="3200" b="1" dirty="0"/>
          </a:p>
        </p:txBody>
      </p:sp>
    </p:spTree>
    <p:extLst>
      <p:ext uri="{BB962C8B-B14F-4D97-AF65-F5344CB8AC3E}">
        <p14:creationId xmlns:p14="http://schemas.microsoft.com/office/powerpoint/2010/main" val="3296395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885305"/>
          </a:xfrm>
          <a:solidFill>
            <a:srgbClr val="FFFF00"/>
          </a:solidFill>
        </p:spPr>
        <p:txBody>
          <a:bodyPr/>
          <a:lstStyle/>
          <a:p>
            <a:r>
              <a:rPr lang="th-TH" dirty="0" smtClean="0"/>
              <a:t>ราคาตลาดต่ำกว่าราคาทุน</a:t>
            </a:r>
            <a:endParaRPr lang="th-TH" dirty="0"/>
          </a:p>
        </p:txBody>
      </p:sp>
      <p:sp>
        <p:nvSpPr>
          <p:cNvPr id="3" name="Content Placeholder 2"/>
          <p:cNvSpPr>
            <a:spLocks noGrp="1"/>
          </p:cNvSpPr>
          <p:nvPr>
            <p:ph idx="1"/>
          </p:nvPr>
        </p:nvSpPr>
        <p:spPr>
          <a:xfrm>
            <a:off x="1290037" y="1990262"/>
            <a:ext cx="10017613" cy="4255992"/>
          </a:xfrm>
        </p:spPr>
        <p:txBody>
          <a:bodyPr>
            <a:noAutofit/>
          </a:bodyPr>
          <a:lstStyle/>
          <a:p>
            <a:r>
              <a:rPr lang="th-TH" sz="3200" b="1" dirty="0">
                <a:latin typeface="AngsanaUPC" panose="02020603050405020304" pitchFamily="18" charset="-34"/>
                <a:cs typeface="AngsanaUPC" panose="02020603050405020304" pitchFamily="18" charset="-34"/>
              </a:rPr>
              <a:t>องค์ประกอบของเหตุอันสมควร</a:t>
            </a:r>
          </a:p>
          <a:p>
            <a:pPr>
              <a:buNone/>
            </a:pPr>
            <a:r>
              <a:rPr lang="en-US" sz="3200" b="1" dirty="0">
                <a:latin typeface="AngsanaUPC" panose="02020603050405020304" pitchFamily="18" charset="-34"/>
                <a:cs typeface="AngsanaUPC" panose="02020603050405020304" pitchFamily="18" charset="-34"/>
              </a:rPr>
              <a:t>1.</a:t>
            </a:r>
            <a:r>
              <a:rPr lang="th-TH" sz="3200" b="1" dirty="0">
                <a:latin typeface="AngsanaUPC" panose="02020603050405020304" pitchFamily="18" charset="-34"/>
                <a:cs typeface="AngsanaUPC" panose="02020603050405020304" pitchFamily="18" charset="-34"/>
              </a:rPr>
              <a:t>ต้องมีเหตุผลทางธุรกิจการค้าสนับสนุนอย่างเพียงพอ</a:t>
            </a:r>
          </a:p>
          <a:p>
            <a:pPr>
              <a:buNone/>
            </a:pPr>
            <a:r>
              <a:rPr lang="en-US" sz="3200" b="1" dirty="0">
                <a:latin typeface="AngsanaUPC" panose="02020603050405020304" pitchFamily="18" charset="-34"/>
                <a:cs typeface="AngsanaUPC" panose="02020603050405020304" pitchFamily="18" charset="-34"/>
              </a:rPr>
              <a:t>2.</a:t>
            </a:r>
            <a:r>
              <a:rPr lang="th-TH" sz="3200" b="1" dirty="0">
                <a:latin typeface="AngsanaUPC" panose="02020603050405020304" pitchFamily="18" charset="-34"/>
                <a:cs typeface="AngsanaUPC" panose="02020603050405020304" pitchFamily="18" charset="-34"/>
              </a:rPr>
              <a:t>ต้องไม่เลือกปฏิบัติกับลูกค้ารายใดรายหนึ่งโดยเฉพาะ</a:t>
            </a:r>
          </a:p>
          <a:p>
            <a:pPr>
              <a:buNone/>
            </a:pPr>
            <a:r>
              <a:rPr lang="th-TH" sz="3200" b="1" dirty="0">
                <a:latin typeface="AngsanaUPC" panose="02020603050405020304" pitchFamily="18" charset="-34"/>
                <a:cs typeface="AngsanaUPC" panose="02020603050405020304" pitchFamily="18" charset="-34"/>
              </a:rPr>
              <a:t>ตัวอย่าง  บริษัทได้รับคำสั่งซื้อจาก บริษัท ก  จึงไปสั่งซื้อจาก ข </a:t>
            </a:r>
            <a:r>
              <a:rPr lang="th-TH" sz="3200" b="1" dirty="0" err="1">
                <a:latin typeface="AngsanaUPC" panose="02020603050405020304" pitchFamily="18" charset="-34"/>
                <a:cs typeface="AngsanaUPC" panose="02020603050405020304" pitchFamily="18" charset="-34"/>
              </a:rPr>
              <a:t>และค</a:t>
            </a:r>
            <a:endParaRPr lang="th-TH" sz="3200" b="1" dirty="0">
              <a:latin typeface="AngsanaUPC" panose="02020603050405020304" pitchFamily="18" charset="-34"/>
              <a:cs typeface="AngsanaUPC" panose="02020603050405020304" pitchFamily="18" charset="-34"/>
            </a:endParaRPr>
          </a:p>
          <a:p>
            <a:pPr>
              <a:buNone/>
            </a:pPr>
            <a:r>
              <a:rPr lang="th-TH" sz="3200" b="1" dirty="0">
                <a:latin typeface="AngsanaUPC" panose="02020603050405020304" pitchFamily="18" charset="-34"/>
                <a:cs typeface="AngsanaUPC" panose="02020603050405020304" pitchFamily="18" charset="-34"/>
              </a:rPr>
              <a:t>(สินค้าเป็น จอภาพ  </a:t>
            </a:r>
            <a:r>
              <a:rPr lang="en-US" sz="3200" b="1" dirty="0">
                <a:latin typeface="AngsanaUPC" panose="02020603050405020304" pitchFamily="18" charset="-34"/>
                <a:cs typeface="AngsanaUPC" panose="02020603050405020304" pitchFamily="18" charset="-34"/>
              </a:rPr>
              <a:t>7”</a:t>
            </a:r>
            <a:r>
              <a:rPr lang="th-TH" sz="3200" b="1" dirty="0">
                <a:latin typeface="AngsanaUPC" panose="02020603050405020304" pitchFamily="18" charset="-34"/>
                <a:cs typeface="AngsanaUPC" panose="02020603050405020304" pitchFamily="18" charset="-34"/>
              </a:rPr>
              <a:t>)  แต่ต่อมา  ก.ยกเลิก  บริษัท จึง</a:t>
            </a:r>
            <a:r>
              <a:rPr lang="th-TH" sz="3200" b="1" dirty="0" err="1">
                <a:latin typeface="AngsanaUPC" panose="02020603050405020304" pitchFamily="18" charset="-34"/>
                <a:cs typeface="AngsanaUPC" panose="02020603050405020304" pitchFamily="18" charset="-34"/>
              </a:rPr>
              <a:t>มีสต็อค</a:t>
            </a:r>
            <a:r>
              <a:rPr lang="th-TH" sz="3200" b="1" dirty="0">
                <a:latin typeface="AngsanaUPC" panose="02020603050405020304" pitchFamily="18" charset="-34"/>
                <a:cs typeface="AngsanaUPC" panose="02020603050405020304" pitchFamily="18" charset="-34"/>
              </a:rPr>
              <a:t>เหลืออยู่จึงขายให้บริษัทในเครือในราคาต่ำกว่าทุน (ทุน </a:t>
            </a:r>
            <a:r>
              <a:rPr lang="en-US" sz="3200" b="1" dirty="0">
                <a:latin typeface="AngsanaUPC" panose="02020603050405020304" pitchFamily="18" charset="-34"/>
                <a:cs typeface="AngsanaUPC" panose="02020603050405020304" pitchFamily="18" charset="-34"/>
              </a:rPr>
              <a:t>11,000 </a:t>
            </a:r>
            <a:r>
              <a:rPr lang="th-TH" sz="3200" b="1" dirty="0">
                <a:latin typeface="AngsanaUPC" panose="02020603050405020304" pitchFamily="18" charset="-34"/>
                <a:cs typeface="AngsanaUPC" panose="02020603050405020304" pitchFamily="18" charset="-34"/>
              </a:rPr>
              <a:t>ขาย  </a:t>
            </a:r>
            <a:r>
              <a:rPr lang="en-US" sz="3200" b="1" dirty="0">
                <a:latin typeface="AngsanaUPC" panose="02020603050405020304" pitchFamily="18" charset="-34"/>
                <a:cs typeface="AngsanaUPC" panose="02020603050405020304" pitchFamily="18" charset="-34"/>
              </a:rPr>
              <a:t>3,400  </a:t>
            </a:r>
            <a:r>
              <a:rPr lang="th-TH" sz="3200" b="1" dirty="0">
                <a:latin typeface="AngsanaUPC" panose="02020603050405020304" pitchFamily="18" charset="-34"/>
                <a:cs typeface="AngsanaUPC" panose="02020603050405020304" pitchFamily="18" charset="-34"/>
              </a:rPr>
              <a:t>บาท) แต่สินค้ายังมีราคาตลาด </a:t>
            </a:r>
            <a:r>
              <a:rPr lang="en-US" sz="3200" b="1" dirty="0">
                <a:latin typeface="AngsanaUPC" panose="02020603050405020304" pitchFamily="18" charset="-34"/>
                <a:cs typeface="AngsanaUPC" panose="02020603050405020304" pitchFamily="18" charset="-34"/>
              </a:rPr>
              <a:t>4,500  </a:t>
            </a:r>
            <a:r>
              <a:rPr lang="th-TH" sz="3200" b="1" dirty="0" smtClean="0">
                <a:latin typeface="AngsanaUPC" panose="02020603050405020304" pitchFamily="18" charset="-34"/>
                <a:cs typeface="AngsanaUPC" panose="02020603050405020304" pitchFamily="18" charset="-34"/>
              </a:rPr>
              <a:t>บาท    ขาย</a:t>
            </a:r>
            <a:r>
              <a:rPr lang="th-TH" sz="3200" b="1" dirty="0">
                <a:latin typeface="AngsanaUPC" panose="02020603050405020304" pitchFamily="18" charset="-34"/>
                <a:cs typeface="AngsanaUPC" panose="02020603050405020304" pitchFamily="18" charset="-34"/>
              </a:rPr>
              <a:t>ต่ำกว่าราคาทุนและราคาตลาด</a:t>
            </a:r>
            <a:endParaRPr lang="th-TH" sz="3200" b="1"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53017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0855" y="1294802"/>
            <a:ext cx="9601196" cy="3318936"/>
          </a:xfrm>
        </p:spPr>
        <p:txBody>
          <a:bodyPr>
            <a:normAutofit/>
          </a:bodyPr>
          <a:lstStyle/>
          <a:p>
            <a:r>
              <a:rPr lang="th-TH" sz="3200" b="1" dirty="0">
                <a:latin typeface="AngsanaUPC" panose="02020603050405020304" pitchFamily="18" charset="-34"/>
                <a:cs typeface="AngsanaUPC" panose="02020603050405020304" pitchFamily="18" charset="-34"/>
              </a:rPr>
              <a:t>ประการต่อมา บริษัทจ่ายเงินชดเชยให้บริษัท  ค ทั้งที่ในสัญญาไม่ได้กำหนดผลของการยกเลิกสัญญา แต่ บริษัทจ่ายเองโดยสมัครใจ </a:t>
            </a:r>
          </a:p>
          <a:p>
            <a:pPr>
              <a:buNone/>
            </a:pPr>
            <a:r>
              <a:rPr lang="th-TH" sz="3200" b="1" dirty="0">
                <a:latin typeface="AngsanaUPC" panose="02020603050405020304" pitchFamily="18" charset="-34"/>
                <a:cs typeface="AngsanaUPC" panose="02020603050405020304" pitchFamily="18" charset="-34"/>
              </a:rPr>
              <a:t>ต้องห้าม ม.</a:t>
            </a:r>
            <a:r>
              <a:rPr lang="en-US" sz="3200" b="1" dirty="0">
                <a:latin typeface="AngsanaUPC" panose="02020603050405020304" pitchFamily="18" charset="-34"/>
                <a:cs typeface="AngsanaUPC" panose="02020603050405020304" pitchFamily="18" charset="-34"/>
              </a:rPr>
              <a:t>65</a:t>
            </a:r>
            <a:r>
              <a:rPr lang="th-TH" sz="3200" b="1" dirty="0">
                <a:latin typeface="AngsanaUPC" panose="02020603050405020304" pitchFamily="18" charset="-34"/>
                <a:cs typeface="AngsanaUPC" panose="02020603050405020304" pitchFamily="18" charset="-34"/>
              </a:rPr>
              <a:t> ตรี  </a:t>
            </a:r>
            <a:r>
              <a:rPr lang="en-US" sz="3200" b="1" dirty="0">
                <a:latin typeface="AngsanaUPC" panose="02020603050405020304" pitchFamily="18" charset="-34"/>
                <a:cs typeface="AngsanaUPC" panose="02020603050405020304" pitchFamily="18" charset="-34"/>
              </a:rPr>
              <a:t>(13)  </a:t>
            </a:r>
            <a:r>
              <a:rPr lang="th-TH" sz="3200" b="1" dirty="0">
                <a:latin typeface="AngsanaUPC" panose="02020603050405020304" pitchFamily="18" charset="-34"/>
                <a:cs typeface="AngsanaUPC" panose="02020603050405020304" pitchFamily="18" charset="-34"/>
              </a:rPr>
              <a:t>ไม่เข้าลักษณะรายจ่ายเพื่อหากำไร หรือเพื่อกิจการโดยเฉพาะ</a:t>
            </a:r>
            <a:endParaRPr lang="th-TH" sz="3200" b="1"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70732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85918"/>
            <a:ext cx="9601196" cy="653485"/>
          </a:xfrm>
          <a:solidFill>
            <a:srgbClr val="FFFF00"/>
          </a:solidFill>
        </p:spPr>
        <p:txBody>
          <a:bodyPr>
            <a:noAutofit/>
          </a:bodyPr>
          <a:lstStyle/>
          <a:p>
            <a:pPr algn="ctr"/>
            <a:r>
              <a:rPr lang="th-TH" sz="4800" dirty="0" smtClean="0">
                <a:latin typeface="AngsanaUPC" panose="02020603050405020304" pitchFamily="18" charset="-34"/>
                <a:cs typeface="AngsanaUPC" panose="02020603050405020304" pitchFamily="18" charset="-34"/>
              </a:rPr>
              <a:t>ป </a:t>
            </a:r>
            <a:r>
              <a:rPr lang="en-US" sz="4800" dirty="0" smtClean="0">
                <a:latin typeface="AngsanaUPC" panose="02020603050405020304" pitchFamily="18" charset="-34"/>
                <a:cs typeface="AngsanaUPC" panose="02020603050405020304" pitchFamily="18" charset="-34"/>
              </a:rPr>
              <a:t>113/2545</a:t>
            </a:r>
            <a:endParaRPr lang="th-TH" sz="4800" dirty="0">
              <a:latin typeface="AngsanaUPC" panose="02020603050405020304" pitchFamily="18" charset="-34"/>
              <a:cs typeface="AngsanaUPC" panose="02020603050405020304" pitchFamily="18" charset="-34"/>
            </a:endParaRPr>
          </a:p>
        </p:txBody>
      </p:sp>
      <p:sp>
        <p:nvSpPr>
          <p:cNvPr id="3" name="Content Placeholder 2"/>
          <p:cNvSpPr>
            <a:spLocks noGrp="1"/>
          </p:cNvSpPr>
          <p:nvPr>
            <p:ph idx="1"/>
          </p:nvPr>
        </p:nvSpPr>
        <p:spPr>
          <a:xfrm>
            <a:off x="1295402" y="1556793"/>
            <a:ext cx="9601196" cy="4450499"/>
          </a:xfrm>
        </p:spPr>
        <p:txBody>
          <a:bodyPr>
            <a:normAutofit lnSpcReduction="10000"/>
          </a:bodyPr>
          <a:lstStyle/>
          <a:p>
            <a:r>
              <a:rPr lang="th-TH" sz="3600" dirty="0"/>
              <a:t>การคำนวณเพื่อให้ได้มาซึ่งราคาตลาด มี </a:t>
            </a:r>
            <a:r>
              <a:rPr lang="en-US" sz="3600" dirty="0"/>
              <a:t>4 </a:t>
            </a:r>
            <a:r>
              <a:rPr lang="th-TH" sz="3600" dirty="0"/>
              <a:t>วิธี</a:t>
            </a:r>
          </a:p>
          <a:p>
            <a:r>
              <a:rPr lang="th-TH" sz="3600" dirty="0"/>
              <a:t>วิธีเปรียบเทียบราคาที่มิได้มีการควบคุม </a:t>
            </a:r>
            <a:endParaRPr lang="en-US" sz="3600" dirty="0"/>
          </a:p>
          <a:p>
            <a:r>
              <a:rPr lang="th-TH" sz="3600" dirty="0"/>
              <a:t>( </a:t>
            </a:r>
            <a:r>
              <a:rPr lang="en-US" sz="3600" dirty="0"/>
              <a:t>Comparable uncontrolled price method)</a:t>
            </a:r>
            <a:endParaRPr lang="th-TH" sz="3600" dirty="0"/>
          </a:p>
          <a:p>
            <a:r>
              <a:rPr lang="th-TH" sz="3600" dirty="0"/>
              <a:t>วิธีราคาขายต่อ </a:t>
            </a:r>
            <a:r>
              <a:rPr lang="en-US" sz="3600" dirty="0"/>
              <a:t>(Resale price method)</a:t>
            </a:r>
          </a:p>
          <a:p>
            <a:r>
              <a:rPr lang="th-TH" sz="3600" dirty="0"/>
              <a:t>วิธราคาทุนบวกกำไรส่วนเพิ่ม</a:t>
            </a:r>
            <a:r>
              <a:rPr lang="th-TH" dirty="0" smtClean="0"/>
              <a:t> </a:t>
            </a:r>
            <a:r>
              <a:rPr lang="en-US" dirty="0" smtClean="0"/>
              <a:t>(Cost Plus Method)</a:t>
            </a:r>
          </a:p>
          <a:p>
            <a:r>
              <a:rPr lang="en-US" dirty="0" smtClean="0"/>
              <a:t>Transaction Profit Method –Profit split </a:t>
            </a:r>
            <a:endParaRPr lang="en-US" dirty="0" smtClean="0"/>
          </a:p>
          <a:p>
            <a:r>
              <a:rPr lang="en-US" dirty="0"/>
              <a:t> </a:t>
            </a:r>
            <a:r>
              <a:rPr lang="en-US" dirty="0" smtClean="0"/>
              <a:t>                             </a:t>
            </a:r>
            <a:r>
              <a:rPr lang="en-US" dirty="0" smtClean="0"/>
              <a:t>             </a:t>
            </a:r>
            <a:r>
              <a:rPr lang="en-US" dirty="0" smtClean="0"/>
              <a:t>-Transaction    net margin</a:t>
            </a:r>
            <a:endParaRPr lang="th-TH" dirty="0" smtClean="0"/>
          </a:p>
          <a:p>
            <a:pPr>
              <a:buNone/>
            </a:pPr>
            <a:endParaRPr lang="th-TH" dirty="0"/>
          </a:p>
        </p:txBody>
      </p:sp>
    </p:spTree>
    <p:extLst>
      <p:ext uri="{BB962C8B-B14F-4D97-AF65-F5344CB8AC3E}">
        <p14:creationId xmlns:p14="http://schemas.microsoft.com/office/powerpoint/2010/main" val="1323402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014093"/>
          </a:xfrm>
          <a:solidFill>
            <a:srgbClr val="FFFF00"/>
          </a:solidFill>
        </p:spPr>
        <p:txBody>
          <a:bodyPr>
            <a:normAutofit fontScale="90000"/>
          </a:bodyPr>
          <a:lstStyle/>
          <a:p>
            <a:r>
              <a:rPr lang="th-TH" dirty="0" smtClean="0"/>
              <a:t/>
            </a:r>
            <a:br>
              <a:rPr lang="th-TH"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th-TH" dirty="0" smtClean="0"/>
              <a:t> วิธีเปรียบเทียบราคาที่มิได้มีการควบคุม</a:t>
            </a:r>
            <a:br>
              <a:rPr lang="th-TH" dirty="0" smtClean="0"/>
            </a:br>
            <a:r>
              <a:rPr lang="th-TH" dirty="0" smtClean="0"/>
              <a:t> </a:t>
            </a:r>
            <a:r>
              <a:rPr lang="th-TH" sz="3600" dirty="0"/>
              <a:t>( </a:t>
            </a:r>
            <a:r>
              <a:rPr lang="en-US" sz="3600" dirty="0"/>
              <a:t>Comparable uncontrolled price method)</a:t>
            </a:r>
            <a:br>
              <a:rPr lang="en-US" sz="3600" dirty="0"/>
            </a:br>
            <a:r>
              <a:rPr lang="en-US" sz="3600" dirty="0"/>
              <a:t>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th-TH" dirty="0" smtClean="0"/>
              <a:t/>
            </a:r>
            <a:br>
              <a:rPr lang="th-TH" dirty="0" smtClean="0"/>
            </a:br>
            <a:endParaRPr lang="th-TH" dirty="0"/>
          </a:p>
        </p:txBody>
      </p:sp>
      <p:sp>
        <p:nvSpPr>
          <p:cNvPr id="3" name="Content Placeholder 2"/>
          <p:cNvSpPr>
            <a:spLocks noGrp="1"/>
          </p:cNvSpPr>
          <p:nvPr>
            <p:ph idx="1"/>
          </p:nvPr>
        </p:nvSpPr>
        <p:spPr>
          <a:xfrm>
            <a:off x="1596980" y="2428869"/>
            <a:ext cx="9299618" cy="2792605"/>
          </a:xfrm>
        </p:spPr>
        <p:txBody>
          <a:bodyPr>
            <a:noAutofit/>
          </a:bodyPr>
          <a:lstStyle/>
          <a:p>
            <a:r>
              <a:rPr lang="th-TH" sz="3600" b="1" dirty="0"/>
              <a:t>โดยให้ทำการเปรียบเทียบกับค่าตอบแทน ค่าบริการ หรือดอกเบี้ยที่เรียกเก็บใน ทางการค้าระหว่างคู่สัญญาที่เป็นอิสระต่อกันกรณีโอนทรัพย์สิน ให้บริการ หรือให้กู้ยืมเงินที่มีประเภทและชนิดเดียวกันและอยู่ภายใต้เงื่อนไขเดียวกันหรือคล้ายคลึงกัน </a:t>
            </a:r>
          </a:p>
        </p:txBody>
      </p:sp>
    </p:spTree>
    <p:extLst>
      <p:ext uri="{BB962C8B-B14F-4D97-AF65-F5344CB8AC3E}">
        <p14:creationId xmlns:p14="http://schemas.microsoft.com/office/powerpoint/2010/main" val="373436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3493" y="836712"/>
            <a:ext cx="9878096" cy="5664122"/>
          </a:xfrm>
        </p:spPr>
        <p:txBody>
          <a:bodyPr>
            <a:normAutofit/>
          </a:bodyPr>
          <a:lstStyle/>
          <a:p>
            <a:r>
              <a:rPr lang="en-US" dirty="0" smtClean="0"/>
              <a:t>CUP Method </a:t>
            </a:r>
          </a:p>
          <a:p>
            <a:r>
              <a:rPr lang="en-US" sz="3200" b="1" dirty="0"/>
              <a:t>   </a:t>
            </a:r>
            <a:r>
              <a:rPr lang="th-TH" sz="3200" b="1" dirty="0"/>
              <a:t>ถือเป็นวิธีหาราคาตลาดที่น่าเชื</a:t>
            </a:r>
            <a:r>
              <a:rPr lang="th-TH" sz="3200" b="1" dirty="0"/>
              <a:t>่</a:t>
            </a:r>
            <a:r>
              <a:rPr lang="th-TH" sz="3200" b="1" dirty="0"/>
              <a:t>อถือได้มากที่สุด โดยอาศัยการเปรียบเทียบค่าตอบแทนที่     เรียกเก็บสําหรับธุรกรรมการให้บริการระหว่างกัน (ธุรกรรมที'มีการควบคุม) กับค่าตอบแทนที'เรียกเก็บสําหรับธุรกรรมการให้บริการระหว่างคู่สัญญาที่เป็นอิสระต่อกัน (ธุรกรรมที'มิได้มีการควบคุม) ที'มีลักษณะเดียวกันและอยู่ภายใต้</a:t>
            </a:r>
            <a:r>
              <a:rPr lang="en-US" sz="3200" b="1" dirty="0"/>
              <a:t>  </a:t>
            </a:r>
            <a:r>
              <a:rPr lang="th-TH" sz="3200" b="1" dirty="0"/>
              <a:t>เงื่อนไขเดียวกัน และหากพบข้อแตกต่างที่มีนัยสําคัญระหว่างธุรกรรมที'มีการควบคุมและธุรกรรมที'มิได้มีการควบคุมที่นํามาเปรียบเทียบกันแล้ว ก็ต้องสามารถทําการปรับปรุงข้อแตกต่างดังกล่าวได้เป็นจํานวนที่แน่นอนเพื</a:t>
            </a:r>
            <a:r>
              <a:rPr lang="th-TH" sz="3200" b="1" dirty="0"/>
              <a:t>่</a:t>
            </a:r>
            <a:r>
              <a:rPr lang="th-TH" sz="3200" b="1" dirty="0"/>
              <a:t>อให้ได้มาซึ</a:t>
            </a:r>
            <a:r>
              <a:rPr lang="th-TH" sz="3200" b="1" dirty="0"/>
              <a:t>่</a:t>
            </a:r>
            <a:r>
              <a:rPr lang="th-TH" sz="3200" b="1" dirty="0"/>
              <a:t>งราคาตลาดที่น่าเชื่อถือได้</a:t>
            </a:r>
            <a:endParaRPr lang="th-TH" sz="3200" b="1" dirty="0"/>
          </a:p>
        </p:txBody>
      </p:sp>
    </p:spTree>
    <p:extLst>
      <p:ext uri="{BB962C8B-B14F-4D97-AF65-F5344CB8AC3E}">
        <p14:creationId xmlns:p14="http://schemas.microsoft.com/office/powerpoint/2010/main" val="546760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0613" y="1142985"/>
            <a:ext cx="9955369" cy="4864307"/>
          </a:xfrm>
        </p:spPr>
        <p:txBody>
          <a:bodyPr/>
          <a:lstStyle/>
          <a:p>
            <a:r>
              <a:rPr lang="en-US" dirty="0" smtClean="0"/>
              <a:t>CUP Method   </a:t>
            </a:r>
            <a:r>
              <a:rPr lang="th-TH" sz="3200" b="1" dirty="0"/>
              <a:t>นํามาใช้กับธุรกรรมการให้บริการได้ค่อนข้างยากในทางปฏิบัติ </a:t>
            </a:r>
            <a:r>
              <a:rPr lang="th-TH" sz="3200" b="1" dirty="0" smtClean="0"/>
              <a:t>เนื่องจาก</a:t>
            </a:r>
            <a:r>
              <a:rPr lang="th-TH" sz="3200" b="1" dirty="0"/>
              <a:t>มักประสบปัญหา</a:t>
            </a:r>
          </a:p>
          <a:p>
            <a:r>
              <a:rPr lang="th-TH" sz="3200" b="1" dirty="0"/>
              <a:t>การขาดข้อมูลค่าตอบแทนสําหรับธุรกรรมที'มิได้มีการควบคุมระหว่างบริษัทในกลุ่มกับคู่สัญญาที'</a:t>
            </a:r>
            <a:r>
              <a:rPr lang="th-TH" sz="3200" b="1" dirty="0" smtClean="0"/>
              <a:t>เป็น</a:t>
            </a:r>
            <a:r>
              <a:rPr lang="th-TH" sz="3200" b="1" dirty="0"/>
              <a:t>อิสระต่อกัน </a:t>
            </a:r>
          </a:p>
          <a:p>
            <a:r>
              <a:rPr lang="th-TH" sz="3200" b="1" dirty="0"/>
              <a:t>(</a:t>
            </a:r>
            <a:r>
              <a:rPr lang="en-US" sz="3200" b="1" dirty="0"/>
              <a:t>Internal CUP) </a:t>
            </a:r>
            <a:r>
              <a:rPr lang="th-TH" sz="3200" b="1" dirty="0"/>
              <a:t>หรือระหว่างคู่สัญญาอิสระที'อยู่ภายนอกกลุ่ม (</a:t>
            </a:r>
            <a:r>
              <a:rPr lang="en-US" sz="3200" b="1" dirty="0"/>
              <a:t>External CUP) </a:t>
            </a:r>
            <a:r>
              <a:rPr lang="th-TH" sz="3200" b="1" dirty="0"/>
              <a:t>ที'พึงเปรียบเทียบได้กับธุรกรรมการ</a:t>
            </a:r>
            <a:r>
              <a:rPr lang="en-US" sz="3200" b="1" dirty="0"/>
              <a:t> </a:t>
            </a:r>
            <a:r>
              <a:rPr lang="th-TH" sz="3200" b="1" dirty="0"/>
              <a:t>ให้บริการที'มีการควบคุมที'มีความน่าเชื'อถือได้ </a:t>
            </a:r>
            <a:endParaRPr lang="th-TH" sz="3200" b="1" dirty="0"/>
          </a:p>
        </p:txBody>
      </p:sp>
    </p:spTree>
    <p:extLst>
      <p:ext uri="{BB962C8B-B14F-4D97-AF65-F5344CB8AC3E}">
        <p14:creationId xmlns:p14="http://schemas.microsoft.com/office/powerpoint/2010/main" val="3918287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46668"/>
          </a:xfrm>
          <a:solidFill>
            <a:srgbClr val="FFFF00"/>
          </a:solidFill>
        </p:spPr>
        <p:txBody>
          <a:bodyPr>
            <a:normAutofit fontScale="90000"/>
          </a:bodyPr>
          <a:lstStyle/>
          <a:p>
            <a:r>
              <a:rPr lang="th-TH" dirty="0" smtClean="0"/>
              <a:t/>
            </a:r>
            <a:br>
              <a:rPr lang="th-TH" dirty="0" smtClean="0"/>
            </a:br>
            <a:r>
              <a:rPr lang="th-TH" b="1" dirty="0" smtClean="0"/>
              <a:t>วิธี</a:t>
            </a:r>
            <a:r>
              <a:rPr lang="th-TH" b="1" dirty="0" smtClean="0"/>
              <a:t>ราคาขายต่อ </a:t>
            </a:r>
            <a:r>
              <a:rPr lang="en-US" b="1" dirty="0" smtClean="0"/>
              <a:t>(Resale price method)</a:t>
            </a:r>
            <a:br>
              <a:rPr lang="en-US" b="1" dirty="0" smtClean="0"/>
            </a:br>
            <a:endParaRPr lang="th-TH" b="1" dirty="0"/>
          </a:p>
        </p:txBody>
      </p:sp>
      <p:sp>
        <p:nvSpPr>
          <p:cNvPr id="3" name="Content Placeholder 2"/>
          <p:cNvSpPr>
            <a:spLocks noGrp="1"/>
          </p:cNvSpPr>
          <p:nvPr>
            <p:ph idx="1"/>
          </p:nvPr>
        </p:nvSpPr>
        <p:spPr/>
        <p:txBody>
          <a:bodyPr/>
          <a:lstStyle/>
          <a:p>
            <a:r>
              <a:rPr lang="th-TH" sz="3200" b="1" dirty="0"/>
              <a:t>โดยให้นำค่าตอบแทนในการโอนทรัพย์สินหรือค่าบริการซึ่งผู้ซื้อสินค้าหรือบริการจากผู้ขายได้ขายต่อให้แก่บุคคลอื่นซึ่งเป็นคู่สัญญาที่เป็นอิสระต่อกันหักออกด้วยจำนวนกำไรขั้นต้นที่เหมาะสม </a:t>
            </a:r>
            <a:br>
              <a:rPr lang="th-TH" sz="3200" b="1" dirty="0"/>
            </a:br>
            <a:r>
              <a:rPr lang="th-TH" sz="3200" b="1" dirty="0">
                <a:solidFill>
                  <a:srgbClr val="FF0000"/>
                </a:solidFill>
              </a:rPr>
              <a:t>จำนวนกำไรขั้นต้นที่เหมาะสม</a:t>
            </a:r>
            <a:r>
              <a:rPr lang="th-TH" sz="3200" b="1" dirty="0"/>
              <a:t>ให้คำนวณจากการคูณราคาขายต่อของทรัพย์สินหรือบริการดังกล่าวด้วยอัตรากำไรขั้นต้นที่เกิดจากการโอนทรัพย์สินหรือให้บริการในลักษณะ หรือประเภท หรือชนิดเดียวกันให้แก่คู่สัญญาที่เป็นอิสระต่อกัน</a:t>
            </a:r>
            <a:r>
              <a:rPr lang="th-TH" dirty="0" smtClean="0"/>
              <a:t> </a:t>
            </a:r>
            <a:endParaRPr lang="th-TH" dirty="0"/>
          </a:p>
        </p:txBody>
      </p:sp>
    </p:spTree>
    <p:extLst>
      <p:ext uri="{BB962C8B-B14F-4D97-AF65-F5344CB8AC3E}">
        <p14:creationId xmlns:p14="http://schemas.microsoft.com/office/powerpoint/2010/main" val="3124205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490" y="1196753"/>
            <a:ext cx="10406130" cy="4929411"/>
          </a:xfrm>
        </p:spPr>
        <p:txBody>
          <a:bodyPr>
            <a:normAutofit/>
          </a:bodyPr>
          <a:lstStyle/>
          <a:p>
            <a:r>
              <a:rPr lang="th-TH" b="1" u="sng" dirty="0" smtClean="0"/>
              <a:t>ตัวอย่าง</a:t>
            </a:r>
            <a:r>
              <a:rPr lang="th-TH" dirty="0" smtClean="0"/>
              <a:t> </a:t>
            </a:r>
            <a:br>
              <a:rPr lang="th-TH" dirty="0" smtClean="0"/>
            </a:br>
            <a:r>
              <a:rPr lang="th-TH" sz="3200" b="1" dirty="0"/>
              <a:t>บริษัท ก. ขายสินค้าให้แก่บริษัท </a:t>
            </a:r>
            <a:r>
              <a:rPr lang="en-US" sz="3200" b="1" dirty="0"/>
              <a:t>A </a:t>
            </a:r>
            <a:r>
              <a:rPr lang="th-TH" sz="3200" b="1" dirty="0"/>
              <a:t>ซึ่งเป็นบริษัทในเครือในราคา 50 บาท บริษัท </a:t>
            </a:r>
            <a:r>
              <a:rPr lang="en-US" sz="3200" b="1" dirty="0"/>
              <a:t>A </a:t>
            </a:r>
            <a:r>
              <a:rPr lang="th-TH" sz="3200" b="1" dirty="0"/>
              <a:t>ขายสินค้านั้นต่อให้แก่บริษัท </a:t>
            </a:r>
            <a:r>
              <a:rPr lang="en-US" sz="3200" b="1" dirty="0"/>
              <a:t>B </a:t>
            </a:r>
            <a:r>
              <a:rPr lang="th-TH" sz="3200" b="1" dirty="0"/>
              <a:t>ซึ่งเป็นบริษัททั่วไปในราคา 90 บาท ทั้งนี้ สมมุติให้อัตรากำไรขั้นต้นที่ขายให้แก่คู่สัญญาที่เป็นอิสระต่อกันในตลาดที่ขายสินค้าชนิดเดียวกันนั้น คือ 20% ของราคาขายต่อ </a:t>
            </a:r>
            <a:br>
              <a:rPr lang="th-TH" sz="3200" b="1" dirty="0"/>
            </a:br>
            <a:r>
              <a:rPr lang="th-TH" sz="3200" b="1" dirty="0"/>
              <a:t>ราคาตลาดที่บริษัท ก. ขายสินค้าให้แก่บริษัท </a:t>
            </a:r>
            <a:r>
              <a:rPr lang="en-US" sz="3200" b="1" dirty="0"/>
              <a:t>A </a:t>
            </a:r>
            <a:r>
              <a:rPr lang="th-TH" sz="3200" b="1" dirty="0"/>
              <a:t>คำนวณได้โดย </a:t>
            </a:r>
            <a:br>
              <a:rPr lang="th-TH" sz="3200" b="1" dirty="0"/>
            </a:br>
            <a:r>
              <a:rPr lang="th-TH" sz="3200" b="1" dirty="0"/>
              <a:t>ราคาสินค้าขายต่อให้แก่บริษัททั่วไป = 90 บาท </a:t>
            </a:r>
            <a:br>
              <a:rPr lang="th-TH" sz="3200" b="1" dirty="0"/>
            </a:br>
            <a:r>
              <a:rPr lang="th-TH" sz="3200" b="1" dirty="0"/>
              <a:t>หัก กำไรขั้นต้น (90 </a:t>
            </a:r>
            <a:r>
              <a:rPr lang="en-US" sz="3200" b="1" dirty="0"/>
              <a:t>x 20%) = 18 </a:t>
            </a:r>
            <a:r>
              <a:rPr lang="th-TH" sz="3200" b="1" dirty="0"/>
              <a:t>บาท </a:t>
            </a:r>
            <a:br>
              <a:rPr lang="th-TH" sz="3200" b="1" dirty="0"/>
            </a:br>
            <a:r>
              <a:rPr lang="th-TH" sz="3200" b="1" dirty="0"/>
              <a:t>ราคาตลาด = 72 บาท </a:t>
            </a:r>
            <a:endParaRPr lang="th-TH" sz="3200" b="1" dirty="0"/>
          </a:p>
        </p:txBody>
      </p:sp>
    </p:spTree>
    <p:extLst>
      <p:ext uri="{BB962C8B-B14F-4D97-AF65-F5344CB8AC3E}">
        <p14:creationId xmlns:p14="http://schemas.microsoft.com/office/powerpoint/2010/main" val="2493193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975457"/>
          </a:xfrm>
          <a:solidFill>
            <a:srgbClr val="FFFF00"/>
          </a:solidFill>
        </p:spPr>
        <p:txBody>
          <a:bodyPr>
            <a:normAutofit fontScale="90000"/>
          </a:bodyPr>
          <a:lstStyle/>
          <a:p>
            <a:r>
              <a:rPr lang="th-TH" dirty="0" smtClean="0"/>
              <a:t/>
            </a:r>
            <a:br>
              <a:rPr lang="th-TH" dirty="0" smtClean="0"/>
            </a:br>
            <a:r>
              <a:rPr lang="th-TH" b="1" dirty="0" smtClean="0"/>
              <a:t>วิธีราคาทุนบวกกำไรส่วนเพิ่ม</a:t>
            </a:r>
            <a:br>
              <a:rPr lang="th-TH" b="1" dirty="0" smtClean="0"/>
            </a:br>
            <a:r>
              <a:rPr lang="th-TH" b="1" dirty="0" smtClean="0"/>
              <a:t> </a:t>
            </a:r>
            <a:r>
              <a:rPr lang="en-US" b="1" dirty="0" smtClean="0"/>
              <a:t>(Cost Plus Method)</a:t>
            </a:r>
            <a:br>
              <a:rPr lang="en-US" b="1" dirty="0" smtClean="0"/>
            </a:br>
            <a:endParaRPr lang="th-TH" b="1" dirty="0"/>
          </a:p>
        </p:txBody>
      </p:sp>
      <p:sp>
        <p:nvSpPr>
          <p:cNvPr id="3" name="Content Placeholder 2"/>
          <p:cNvSpPr>
            <a:spLocks noGrp="1"/>
          </p:cNvSpPr>
          <p:nvPr>
            <p:ph idx="1"/>
          </p:nvPr>
        </p:nvSpPr>
        <p:spPr>
          <a:xfrm>
            <a:off x="1295402" y="2143117"/>
            <a:ext cx="9601196" cy="3864175"/>
          </a:xfrm>
        </p:spPr>
        <p:txBody>
          <a:bodyPr>
            <a:normAutofit/>
          </a:bodyPr>
          <a:lstStyle/>
          <a:p>
            <a:endParaRPr lang="th-TH" sz="3200" b="1" dirty="0" smtClean="0"/>
          </a:p>
          <a:p>
            <a:r>
              <a:rPr lang="th-TH" sz="3200" b="1" dirty="0" smtClean="0"/>
              <a:t>โดย</a:t>
            </a:r>
            <a:r>
              <a:rPr lang="th-TH" sz="3200" b="1" dirty="0"/>
              <a:t>ให้นำต้นทุนของทรัพย์สินหรือบริการที่ขายให้แก่ผู้ซื้อสินค้าหรือบริการบวกด้วยจำนวนกำไรขั้นต้นที่เหมาะสม </a:t>
            </a:r>
            <a:br>
              <a:rPr lang="th-TH" sz="3200" b="1" dirty="0"/>
            </a:br>
            <a:r>
              <a:rPr lang="th-TH" sz="3200" b="1" dirty="0"/>
              <a:t>จำนวนกำไรขั้นต้นที่เหมาะสมให้คำนวณจากการคูณต้นทุนของทรัพย์สินหรือบริการดังกล่าวด้วยอัตรากำไรขั้นต้นที่เกิดจากการโอนทรัพย์สินหรือให้บริการในลักษณะ หรือประเภท หรือชนิดเดียวกันให้แก่คู่สัญญาที่เป็นอิสระต่อกัน </a:t>
            </a:r>
            <a:endParaRPr lang="th-TH" sz="3200" b="1" dirty="0"/>
          </a:p>
        </p:txBody>
      </p:sp>
    </p:spTree>
    <p:extLst>
      <p:ext uri="{BB962C8B-B14F-4D97-AF65-F5344CB8AC3E}">
        <p14:creationId xmlns:p14="http://schemas.microsoft.com/office/powerpoint/2010/main" val="4292807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TotalTime>
  <Words>1216</Words>
  <Application>Microsoft Office PowerPoint</Application>
  <PresentationFormat>Widescreen</PresentationFormat>
  <Paragraphs>54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Angsana New</vt:lpstr>
      <vt:lpstr>AngsanaUPC</vt:lpstr>
      <vt:lpstr>Arial</vt:lpstr>
      <vt:lpstr>Cordia New</vt:lpstr>
      <vt:lpstr>Garamond</vt:lpstr>
      <vt:lpstr>Organic</vt:lpstr>
      <vt:lpstr>ราคาตลาด-ราคาโอน</vt:lpstr>
      <vt:lpstr>An arm’s length Principle</vt:lpstr>
      <vt:lpstr>ป 113/2545</vt:lpstr>
      <vt:lpstr>       วิธีเปรียบเทียบราคาที่มิได้มีการควบคุม  ( Comparable uncontrolled price method)       </vt:lpstr>
      <vt:lpstr>PowerPoint Presentation</vt:lpstr>
      <vt:lpstr>PowerPoint Presentation</vt:lpstr>
      <vt:lpstr> วิธีราคาขายต่อ (Resale price method) </vt:lpstr>
      <vt:lpstr>PowerPoint Presentation</vt:lpstr>
      <vt:lpstr> วิธีราคาทุนบวกกำไรส่วนเพิ่ม  (Cost Plus Method) </vt:lpstr>
      <vt:lpstr>PowerPoint Presentation</vt:lpstr>
      <vt:lpstr>เอกสารที่ต้องแสดง(กรณีที่จะชี้แจงว่าเป็น บ.ในเครือ)</vt:lpstr>
      <vt:lpstr>เอกสารที่ต้องแสดง(ต่อ)</vt:lpstr>
      <vt:lpstr>PowerPoint Presentation</vt:lpstr>
      <vt:lpstr>PowerPoint Presentation</vt:lpstr>
      <vt:lpstr>ราคาโอน</vt:lpstr>
      <vt:lpstr>PowerPoint Presentation</vt:lpstr>
      <vt:lpstr>PowerPoint Presentation</vt:lpstr>
      <vt:lpstr>PowerPoint Presentation</vt:lpstr>
      <vt:lpstr>ราคาตลาดต่ำกว่าราคาทุน</vt:lpstr>
      <vt:lpstr>กรณีศึกษา</vt:lpstr>
      <vt:lpstr>ราคาตลาดต่ำกว่าราคาทุน</vt:lpstr>
      <vt:lpstr>PowerPoint Presentation</vt:lpstr>
    </vt:vector>
  </TitlesOfParts>
  <Company>by 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ราคาตลาด-ราคาโอน</dc:title>
  <dc:creator>Thanawan</dc:creator>
  <cp:lastModifiedBy>Thanawan</cp:lastModifiedBy>
  <cp:revision>2</cp:revision>
  <dcterms:created xsi:type="dcterms:W3CDTF">2020-05-01T15:51:05Z</dcterms:created>
  <dcterms:modified xsi:type="dcterms:W3CDTF">2020-05-01T16:00:42Z</dcterms:modified>
</cp:coreProperties>
</file>