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7"/>
  </p:notesMasterIdLst>
  <p:sldIdLst>
    <p:sldId id="260" r:id="rId2"/>
    <p:sldId id="281" r:id="rId3"/>
    <p:sldId id="286" r:id="rId4"/>
    <p:sldId id="289" r:id="rId5"/>
    <p:sldId id="288" r:id="rId6"/>
    <p:sldId id="287" r:id="rId7"/>
    <p:sldId id="294" r:id="rId8"/>
    <p:sldId id="293" r:id="rId9"/>
    <p:sldId id="292" r:id="rId10"/>
    <p:sldId id="291" r:id="rId11"/>
    <p:sldId id="299" r:id="rId12"/>
    <p:sldId id="298" r:id="rId13"/>
    <p:sldId id="297" r:id="rId14"/>
    <p:sldId id="296" r:id="rId15"/>
    <p:sldId id="295" r:id="rId16"/>
    <p:sldId id="290" r:id="rId17"/>
    <p:sldId id="285" r:id="rId18"/>
    <p:sldId id="306" r:id="rId19"/>
    <p:sldId id="305" r:id="rId20"/>
    <p:sldId id="304" r:id="rId21"/>
    <p:sldId id="303" r:id="rId22"/>
    <p:sldId id="302" r:id="rId23"/>
    <p:sldId id="301" r:id="rId24"/>
    <p:sldId id="311" r:id="rId25"/>
    <p:sldId id="310" r:id="rId26"/>
    <p:sldId id="309" r:id="rId27"/>
    <p:sldId id="308" r:id="rId28"/>
    <p:sldId id="307" r:id="rId29"/>
    <p:sldId id="300" r:id="rId30"/>
    <p:sldId id="316" r:id="rId31"/>
    <p:sldId id="315" r:id="rId32"/>
    <p:sldId id="314" r:id="rId33"/>
    <p:sldId id="313" r:id="rId34"/>
    <p:sldId id="320" r:id="rId35"/>
    <p:sldId id="319" r:id="rId36"/>
    <p:sldId id="318" r:id="rId37"/>
    <p:sldId id="317" r:id="rId38"/>
    <p:sldId id="312" r:id="rId39"/>
    <p:sldId id="324" r:id="rId40"/>
    <p:sldId id="323" r:id="rId41"/>
    <p:sldId id="322" r:id="rId42"/>
    <p:sldId id="321" r:id="rId43"/>
    <p:sldId id="330" r:id="rId44"/>
    <p:sldId id="329" r:id="rId45"/>
    <p:sldId id="279" r:id="rId46"/>
  </p:sldIdLst>
  <p:sldSz cx="18288000" cy="10287000"/>
  <p:notesSz cx="6858000" cy="9144000"/>
  <p:embeddedFontLst>
    <p:embeddedFont>
      <p:font typeface="Aksaramatee" panose="020B0500000000020004" pitchFamily="34" charset="-34"/>
      <p:regular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Cambria Math" panose="02040503050406030204" pitchFamily="18" charset="0"/>
      <p:regular r:id="rId53"/>
    </p:embeddedFont>
    <p:embeddedFont>
      <p:font typeface="Candy" panose="00000500000000000000" pitchFamily="2" charset="-34"/>
      <p:regular r:id="rId54"/>
    </p:embeddedFont>
    <p:embeddedFont>
      <p:font typeface="Comic Sans MS" panose="030F0702030302020204" pitchFamily="66" charset="0"/>
      <p:regular r:id="rId55"/>
      <p:bold r:id="rId56"/>
      <p:italic r:id="rId57"/>
      <p:boldItalic r:id="rId58"/>
    </p:embeddedFont>
    <p:embeddedFont>
      <p:font typeface="FontNongnam" panose="02000000000000000000" pitchFamily="2" charset="0"/>
      <p:bold r:id="rId59"/>
    </p:embeddedFont>
    <p:embeddedFont>
      <p:font typeface="JS Wanida" panose="02000000000000000000" pitchFamily="2" charset="-34"/>
      <p: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520351-7F77-49B8-88C6-6567ECB19463}" v="49" dt="2023-12-18T05:07:58.8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370" y="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rntip Sukjamlong" userId="719fb162c3c5d793" providerId="LiveId" clId="{1D520351-7F77-49B8-88C6-6567ECB19463}"/>
    <pc:docChg chg="undo custSel addSld delSld modSld sldOrd">
      <pc:chgData name="Porntip Sukjamlong" userId="719fb162c3c5d793" providerId="LiveId" clId="{1D520351-7F77-49B8-88C6-6567ECB19463}" dt="2023-12-18T06:49:24.358" v="1179" actId="2711"/>
      <pc:docMkLst>
        <pc:docMk/>
      </pc:docMkLst>
      <pc:sldChg chg="del ord modNotes">
        <pc:chgData name="Porntip Sukjamlong" userId="719fb162c3c5d793" providerId="LiveId" clId="{1D520351-7F77-49B8-88C6-6567ECB19463}" dt="2023-12-07T08:31:25.064" v="1055" actId="2696"/>
        <pc:sldMkLst>
          <pc:docMk/>
          <pc:sldMk cId="0" sldId="256"/>
        </pc:sldMkLst>
      </pc:sldChg>
      <pc:sldChg chg="del">
        <pc:chgData name="Porntip Sukjamlong" userId="719fb162c3c5d793" providerId="LiveId" clId="{1D520351-7F77-49B8-88C6-6567ECB19463}" dt="2023-12-07T08:31:34.546" v="1057" actId="2696"/>
        <pc:sldMkLst>
          <pc:docMk/>
          <pc:sldMk cId="0" sldId="257"/>
        </pc:sldMkLst>
      </pc:sldChg>
      <pc:sldChg chg="del">
        <pc:chgData name="Porntip Sukjamlong" userId="719fb162c3c5d793" providerId="LiveId" clId="{1D520351-7F77-49B8-88C6-6567ECB19463}" dt="2023-12-07T08:31:34.546" v="1057" actId="2696"/>
        <pc:sldMkLst>
          <pc:docMk/>
          <pc:sldMk cId="0" sldId="258"/>
        </pc:sldMkLst>
      </pc:sldChg>
      <pc:sldChg chg="del">
        <pc:chgData name="Porntip Sukjamlong" userId="719fb162c3c5d793" providerId="LiveId" clId="{1D520351-7F77-49B8-88C6-6567ECB19463}" dt="2023-12-07T08:31:34.546" v="1057" actId="2696"/>
        <pc:sldMkLst>
          <pc:docMk/>
          <pc:sldMk cId="0" sldId="259"/>
        </pc:sldMkLst>
      </pc:sldChg>
      <pc:sldChg chg="addSp delSp modSp mod ord delAnim modNotes">
        <pc:chgData name="Porntip Sukjamlong" userId="719fb162c3c5d793" providerId="LiveId" clId="{1D520351-7F77-49B8-88C6-6567ECB19463}" dt="2023-12-18T06:41:40.181" v="1071" actId="2711"/>
        <pc:sldMkLst>
          <pc:docMk/>
          <pc:sldMk cId="0" sldId="260"/>
        </pc:sldMkLst>
        <pc:spChg chg="add mod">
          <ac:chgData name="Porntip Sukjamlong" userId="719fb162c3c5d793" providerId="LiveId" clId="{1D520351-7F77-49B8-88C6-6567ECB19463}" dt="2023-12-18T06:40:08.925" v="1070" actId="1076"/>
          <ac:spMkLst>
            <pc:docMk/>
            <pc:sldMk cId="0" sldId="260"/>
            <ac:spMk id="2" creationId="{BA46353B-8081-6A43-D850-300AAB4CA3EF}"/>
          </ac:spMkLst>
        </pc:spChg>
        <pc:spChg chg="add mod">
          <ac:chgData name="Porntip Sukjamlong" userId="719fb162c3c5d793" providerId="LiveId" clId="{1D520351-7F77-49B8-88C6-6567ECB19463}" dt="2023-12-18T06:41:40.181" v="1071" actId="2711"/>
          <ac:spMkLst>
            <pc:docMk/>
            <pc:sldMk cId="0" sldId="260"/>
            <ac:spMk id="3" creationId="{F8F3D626-01D7-7406-A7FD-9A00BBB9F254}"/>
          </ac:spMkLst>
        </pc:spChg>
        <pc:spChg chg="del topLvl">
          <ac:chgData name="Porntip Sukjamlong" userId="719fb162c3c5d793" providerId="LiveId" clId="{1D520351-7F77-49B8-88C6-6567ECB19463}" dt="2023-12-04T03:25:16.680" v="38" actId="478"/>
          <ac:spMkLst>
            <pc:docMk/>
            <pc:sldMk cId="0" sldId="260"/>
            <ac:spMk id="440" creationId="{00000000-0000-0000-0000-000000000000}"/>
          </ac:spMkLst>
        </pc:spChg>
        <pc:spChg chg="del">
          <ac:chgData name="Porntip Sukjamlong" userId="719fb162c3c5d793" providerId="LiveId" clId="{1D520351-7F77-49B8-88C6-6567ECB19463}" dt="2023-12-04T03:25:12.661" v="36" actId="478"/>
          <ac:spMkLst>
            <pc:docMk/>
            <pc:sldMk cId="0" sldId="260"/>
            <ac:spMk id="447" creationId="{00000000-0000-0000-0000-000000000000}"/>
          </ac:spMkLst>
        </pc:spChg>
        <pc:spChg chg="del">
          <ac:chgData name="Porntip Sukjamlong" userId="719fb162c3c5d793" providerId="LiveId" clId="{1D520351-7F77-49B8-88C6-6567ECB19463}" dt="2023-12-04T03:25:15.318" v="37" actId="478"/>
          <ac:spMkLst>
            <pc:docMk/>
            <pc:sldMk cId="0" sldId="260"/>
            <ac:spMk id="448" creationId="{00000000-0000-0000-0000-000000000000}"/>
          </ac:spMkLst>
        </pc:spChg>
        <pc:grpChg chg="del mod">
          <ac:chgData name="Porntip Sukjamlong" userId="719fb162c3c5d793" providerId="LiveId" clId="{1D520351-7F77-49B8-88C6-6567ECB19463}" dt="2023-12-04T03:26:04.011" v="55" actId="478"/>
          <ac:grpSpMkLst>
            <pc:docMk/>
            <pc:sldMk cId="0" sldId="260"/>
            <ac:grpSpMk id="433" creationId="{00000000-0000-0000-0000-000000000000}"/>
          </ac:grpSpMkLst>
        </pc:grpChg>
        <pc:grpChg chg="del">
          <ac:chgData name="Porntip Sukjamlong" userId="719fb162c3c5d793" providerId="LiveId" clId="{1D520351-7F77-49B8-88C6-6567ECB19463}" dt="2023-12-04T03:25:16.680" v="38" actId="478"/>
          <ac:grpSpMkLst>
            <pc:docMk/>
            <pc:sldMk cId="0" sldId="260"/>
            <ac:grpSpMk id="436" creationId="{00000000-0000-0000-0000-000000000000}"/>
          </ac:grpSpMkLst>
        </pc:grpChg>
        <pc:grpChg chg="topLvl">
          <ac:chgData name="Porntip Sukjamlong" userId="719fb162c3c5d793" providerId="LiveId" clId="{1D520351-7F77-49B8-88C6-6567ECB19463}" dt="2023-12-04T03:25:16.680" v="38" actId="478"/>
          <ac:grpSpMkLst>
            <pc:docMk/>
            <pc:sldMk cId="0" sldId="260"/>
            <ac:grpSpMk id="437" creationId="{00000000-0000-0000-0000-000000000000}"/>
          </ac:grpSpMkLst>
        </pc:grpChg>
        <pc:grpChg chg="del">
          <ac:chgData name="Porntip Sukjamlong" userId="719fb162c3c5d793" providerId="LiveId" clId="{1D520351-7F77-49B8-88C6-6567ECB19463}" dt="2023-12-04T03:26:13.280" v="56" actId="478"/>
          <ac:grpSpMkLst>
            <pc:docMk/>
            <pc:sldMk cId="0" sldId="260"/>
            <ac:grpSpMk id="441" creationId="{00000000-0000-0000-0000-000000000000}"/>
          </ac:grpSpMkLst>
        </pc:grpChg>
        <pc:picChg chg="mod">
          <ac:chgData name="Porntip Sukjamlong" userId="719fb162c3c5d793" providerId="LiveId" clId="{1D520351-7F77-49B8-88C6-6567ECB19463}" dt="2023-12-04T03:25:59.245" v="53" actId="1076"/>
          <ac:picMkLst>
            <pc:docMk/>
            <pc:sldMk cId="0" sldId="260"/>
            <ac:picMk id="432" creationId="{00000000-0000-0000-0000-000000000000}"/>
          </ac:picMkLst>
        </pc:picChg>
      </pc:sldChg>
      <pc:sldChg chg="del">
        <pc:chgData name="Porntip Sukjamlong" userId="719fb162c3c5d793" providerId="LiveId" clId="{1D520351-7F77-49B8-88C6-6567ECB19463}" dt="2023-12-07T08:31:34.546" v="1057" actId="2696"/>
        <pc:sldMkLst>
          <pc:docMk/>
          <pc:sldMk cId="0" sldId="261"/>
        </pc:sldMkLst>
      </pc:sldChg>
      <pc:sldChg chg="del">
        <pc:chgData name="Porntip Sukjamlong" userId="719fb162c3c5d793" providerId="LiveId" clId="{1D520351-7F77-49B8-88C6-6567ECB19463}" dt="2023-12-07T08:31:29.776" v="1056" actId="2696"/>
        <pc:sldMkLst>
          <pc:docMk/>
          <pc:sldMk cId="0" sldId="262"/>
        </pc:sldMkLst>
      </pc:sldChg>
      <pc:sldChg chg="addSp delSp modSp del mod ord delAnim modNotes">
        <pc:chgData name="Porntip Sukjamlong" userId="719fb162c3c5d793" providerId="LiveId" clId="{1D520351-7F77-49B8-88C6-6567ECB19463}" dt="2023-12-07T08:31:25.064" v="1055" actId="2696"/>
        <pc:sldMkLst>
          <pc:docMk/>
          <pc:sldMk cId="0" sldId="263"/>
        </pc:sldMkLst>
        <pc:spChg chg="add mod">
          <ac:chgData name="Porntip Sukjamlong" userId="719fb162c3c5d793" providerId="LiveId" clId="{1D520351-7F77-49B8-88C6-6567ECB19463}" dt="2023-12-04T03:30:17.912" v="145" actId="1076"/>
          <ac:spMkLst>
            <pc:docMk/>
            <pc:sldMk cId="0" sldId="263"/>
            <ac:spMk id="2" creationId="{203898B4-A2A8-3B4E-E61F-8EA9A1DA837F}"/>
          </ac:spMkLst>
        </pc:spChg>
        <pc:spChg chg="add mod">
          <ac:chgData name="Porntip Sukjamlong" userId="719fb162c3c5d793" providerId="LiveId" clId="{1D520351-7F77-49B8-88C6-6567ECB19463}" dt="2023-12-04T03:30:30.559" v="150" actId="1076"/>
          <ac:spMkLst>
            <pc:docMk/>
            <pc:sldMk cId="0" sldId="263"/>
            <ac:spMk id="3" creationId="{806D51A8-5341-FF3C-264A-BA3C53D3B3C1}"/>
          </ac:spMkLst>
        </pc:spChg>
        <pc:spChg chg="del topLvl">
          <ac:chgData name="Porntip Sukjamlong" userId="719fb162c3c5d793" providerId="LiveId" clId="{1D520351-7F77-49B8-88C6-6567ECB19463}" dt="2023-12-04T03:23:38.708" v="11" actId="478"/>
          <ac:spMkLst>
            <pc:docMk/>
            <pc:sldMk cId="0" sldId="263"/>
            <ac:spMk id="772" creationId="{00000000-0000-0000-0000-000000000000}"/>
          </ac:spMkLst>
        </pc:spChg>
        <pc:spChg chg="topLvl">
          <ac:chgData name="Porntip Sukjamlong" userId="719fb162c3c5d793" providerId="LiveId" clId="{1D520351-7F77-49B8-88C6-6567ECB19463}" dt="2023-12-04T03:23:38.708" v="11" actId="478"/>
          <ac:spMkLst>
            <pc:docMk/>
            <pc:sldMk cId="0" sldId="263"/>
            <ac:spMk id="773" creationId="{00000000-0000-0000-0000-000000000000}"/>
          </ac:spMkLst>
        </pc:spChg>
        <pc:spChg chg="del">
          <ac:chgData name="Porntip Sukjamlong" userId="719fb162c3c5d793" providerId="LiveId" clId="{1D520351-7F77-49B8-88C6-6567ECB19463}" dt="2023-12-04T03:23:19.747" v="6" actId="478"/>
          <ac:spMkLst>
            <pc:docMk/>
            <pc:sldMk cId="0" sldId="263"/>
            <ac:spMk id="774" creationId="{00000000-0000-0000-0000-000000000000}"/>
          </ac:spMkLst>
        </pc:spChg>
        <pc:spChg chg="del">
          <ac:chgData name="Porntip Sukjamlong" userId="719fb162c3c5d793" providerId="LiveId" clId="{1D520351-7F77-49B8-88C6-6567ECB19463}" dt="2023-12-04T03:23:29.021" v="9" actId="478"/>
          <ac:spMkLst>
            <pc:docMk/>
            <pc:sldMk cId="0" sldId="263"/>
            <ac:spMk id="775" creationId="{00000000-0000-0000-0000-000000000000}"/>
          </ac:spMkLst>
        </pc:spChg>
        <pc:grpChg chg="del">
          <ac:chgData name="Porntip Sukjamlong" userId="719fb162c3c5d793" providerId="LiveId" clId="{1D520351-7F77-49B8-88C6-6567ECB19463}" dt="2023-12-04T03:28:31.228" v="113" actId="478"/>
          <ac:grpSpMkLst>
            <pc:docMk/>
            <pc:sldMk cId="0" sldId="263"/>
            <ac:grpSpMk id="762" creationId="{00000000-0000-0000-0000-000000000000}"/>
          </ac:grpSpMkLst>
        </pc:grpChg>
        <pc:grpChg chg="mod">
          <ac:chgData name="Porntip Sukjamlong" userId="719fb162c3c5d793" providerId="LiveId" clId="{1D520351-7F77-49B8-88C6-6567ECB19463}" dt="2023-12-04T03:24:34.750" v="29" actId="1076"/>
          <ac:grpSpMkLst>
            <pc:docMk/>
            <pc:sldMk cId="0" sldId="263"/>
            <ac:grpSpMk id="765" creationId="{00000000-0000-0000-0000-000000000000}"/>
          </ac:grpSpMkLst>
        </pc:grpChg>
        <pc:grpChg chg="del mod">
          <ac:chgData name="Porntip Sukjamlong" userId="719fb162c3c5d793" providerId="LiveId" clId="{1D520351-7F77-49B8-88C6-6567ECB19463}" dt="2023-12-04T03:23:42.897" v="13" actId="478"/>
          <ac:grpSpMkLst>
            <pc:docMk/>
            <pc:sldMk cId="0" sldId="263"/>
            <ac:grpSpMk id="768" creationId="{00000000-0000-0000-0000-000000000000}"/>
          </ac:grpSpMkLst>
        </pc:grpChg>
        <pc:grpChg chg="del mod">
          <ac:chgData name="Porntip Sukjamlong" userId="719fb162c3c5d793" providerId="LiveId" clId="{1D520351-7F77-49B8-88C6-6567ECB19463}" dt="2023-12-04T03:23:38.708" v="11" actId="478"/>
          <ac:grpSpMkLst>
            <pc:docMk/>
            <pc:sldMk cId="0" sldId="263"/>
            <ac:grpSpMk id="771" creationId="{00000000-0000-0000-0000-000000000000}"/>
          </ac:grpSpMkLst>
        </pc:grpChg>
        <pc:grpChg chg="add del mod">
          <ac:chgData name="Porntip Sukjamlong" userId="719fb162c3c5d793" providerId="LiveId" clId="{1D520351-7F77-49B8-88C6-6567ECB19463}" dt="2023-12-04T03:24:29.727" v="28" actId="478"/>
          <ac:grpSpMkLst>
            <pc:docMk/>
            <pc:sldMk cId="0" sldId="263"/>
            <ac:grpSpMk id="776" creationId="{00000000-0000-0000-0000-000000000000}"/>
          </ac:grpSpMkLst>
        </pc:grpChg>
        <pc:picChg chg="add del mod">
          <ac:chgData name="Porntip Sukjamlong" userId="719fb162c3c5d793" providerId="LiveId" clId="{1D520351-7F77-49B8-88C6-6567ECB19463}" dt="2023-12-04T03:30:26.335" v="149" actId="1076"/>
          <ac:picMkLst>
            <pc:docMk/>
            <pc:sldMk cId="0" sldId="263"/>
            <ac:picMk id="761" creationId="{00000000-0000-0000-0000-000000000000}"/>
          </ac:picMkLst>
        </pc:picChg>
        <pc:inkChg chg="add mod">
          <ac:chgData name="Porntip Sukjamlong" userId="719fb162c3c5d793" providerId="LiveId" clId="{1D520351-7F77-49B8-88C6-6567ECB19463}" dt="2023-12-04T03:28:06.693" v="102" actId="1076"/>
          <ac:inkMkLst>
            <pc:docMk/>
            <pc:sldMk cId="0" sldId="263"/>
            <ac:inkMk id="4" creationId="{BFB7C5E6-1B11-8378-9E56-9687C2DE5544}"/>
          </ac:inkMkLst>
        </pc:inkChg>
      </pc:sldChg>
      <pc:sldChg chg="del">
        <pc:chgData name="Porntip Sukjamlong" userId="719fb162c3c5d793" providerId="LiveId" clId="{1D520351-7F77-49B8-88C6-6567ECB19463}" dt="2023-12-07T08:31:34.546" v="1057" actId="2696"/>
        <pc:sldMkLst>
          <pc:docMk/>
          <pc:sldMk cId="0" sldId="264"/>
        </pc:sldMkLst>
      </pc:sldChg>
      <pc:sldChg chg="del">
        <pc:chgData name="Porntip Sukjamlong" userId="719fb162c3c5d793" providerId="LiveId" clId="{1D520351-7F77-49B8-88C6-6567ECB19463}" dt="2023-12-07T08:31:41.140" v="1058" actId="2696"/>
        <pc:sldMkLst>
          <pc:docMk/>
          <pc:sldMk cId="0" sldId="265"/>
        </pc:sldMkLst>
      </pc:sldChg>
      <pc:sldChg chg="del">
        <pc:chgData name="Porntip Sukjamlong" userId="719fb162c3c5d793" providerId="LiveId" clId="{1D520351-7F77-49B8-88C6-6567ECB19463}" dt="2023-12-07T08:31:41.140" v="1058" actId="2696"/>
        <pc:sldMkLst>
          <pc:docMk/>
          <pc:sldMk cId="0" sldId="266"/>
        </pc:sldMkLst>
      </pc:sldChg>
      <pc:sldChg chg="del">
        <pc:chgData name="Porntip Sukjamlong" userId="719fb162c3c5d793" providerId="LiveId" clId="{1D520351-7F77-49B8-88C6-6567ECB19463}" dt="2023-12-07T08:31:41.140" v="1058" actId="2696"/>
        <pc:sldMkLst>
          <pc:docMk/>
          <pc:sldMk cId="0" sldId="267"/>
        </pc:sldMkLst>
      </pc:sldChg>
      <pc:sldChg chg="del">
        <pc:chgData name="Porntip Sukjamlong" userId="719fb162c3c5d793" providerId="LiveId" clId="{1D520351-7F77-49B8-88C6-6567ECB19463}" dt="2023-12-07T08:31:41.140" v="1058" actId="2696"/>
        <pc:sldMkLst>
          <pc:docMk/>
          <pc:sldMk cId="0" sldId="268"/>
        </pc:sldMkLst>
      </pc:sldChg>
      <pc:sldChg chg="del">
        <pc:chgData name="Porntip Sukjamlong" userId="719fb162c3c5d793" providerId="LiveId" clId="{1D520351-7F77-49B8-88C6-6567ECB19463}" dt="2023-12-07T08:31:41.140" v="1058" actId="2696"/>
        <pc:sldMkLst>
          <pc:docMk/>
          <pc:sldMk cId="0" sldId="269"/>
        </pc:sldMkLst>
      </pc:sldChg>
      <pc:sldChg chg="del">
        <pc:chgData name="Porntip Sukjamlong" userId="719fb162c3c5d793" providerId="LiveId" clId="{1D520351-7F77-49B8-88C6-6567ECB19463}" dt="2023-12-07T08:31:41.140" v="1058" actId="2696"/>
        <pc:sldMkLst>
          <pc:docMk/>
          <pc:sldMk cId="0" sldId="270"/>
        </pc:sldMkLst>
      </pc:sldChg>
      <pc:sldChg chg="del">
        <pc:chgData name="Porntip Sukjamlong" userId="719fb162c3c5d793" providerId="LiveId" clId="{1D520351-7F77-49B8-88C6-6567ECB19463}" dt="2023-12-07T08:31:46.628" v="1059" actId="2696"/>
        <pc:sldMkLst>
          <pc:docMk/>
          <pc:sldMk cId="0" sldId="271"/>
        </pc:sldMkLst>
      </pc:sldChg>
      <pc:sldChg chg="del">
        <pc:chgData name="Porntip Sukjamlong" userId="719fb162c3c5d793" providerId="LiveId" clId="{1D520351-7F77-49B8-88C6-6567ECB19463}" dt="2023-12-07T08:31:46.628" v="1059" actId="2696"/>
        <pc:sldMkLst>
          <pc:docMk/>
          <pc:sldMk cId="0" sldId="272"/>
        </pc:sldMkLst>
      </pc:sldChg>
      <pc:sldChg chg="del">
        <pc:chgData name="Porntip Sukjamlong" userId="719fb162c3c5d793" providerId="LiveId" clId="{1D520351-7F77-49B8-88C6-6567ECB19463}" dt="2023-12-07T08:31:46.628" v="1059" actId="2696"/>
        <pc:sldMkLst>
          <pc:docMk/>
          <pc:sldMk cId="0" sldId="273"/>
        </pc:sldMkLst>
      </pc:sldChg>
      <pc:sldChg chg="del">
        <pc:chgData name="Porntip Sukjamlong" userId="719fb162c3c5d793" providerId="LiveId" clId="{1D520351-7F77-49B8-88C6-6567ECB19463}" dt="2023-12-07T08:31:46.628" v="1059" actId="2696"/>
        <pc:sldMkLst>
          <pc:docMk/>
          <pc:sldMk cId="0" sldId="274"/>
        </pc:sldMkLst>
      </pc:sldChg>
      <pc:sldChg chg="del">
        <pc:chgData name="Porntip Sukjamlong" userId="719fb162c3c5d793" providerId="LiveId" clId="{1D520351-7F77-49B8-88C6-6567ECB19463}" dt="2023-12-07T08:31:53.293" v="1060" actId="2696"/>
        <pc:sldMkLst>
          <pc:docMk/>
          <pc:sldMk cId="0" sldId="275"/>
        </pc:sldMkLst>
      </pc:sldChg>
      <pc:sldChg chg="del">
        <pc:chgData name="Porntip Sukjamlong" userId="719fb162c3c5d793" providerId="LiveId" clId="{1D520351-7F77-49B8-88C6-6567ECB19463}" dt="2023-12-07T08:31:53.293" v="1060" actId="2696"/>
        <pc:sldMkLst>
          <pc:docMk/>
          <pc:sldMk cId="0" sldId="276"/>
        </pc:sldMkLst>
      </pc:sldChg>
      <pc:sldChg chg="del">
        <pc:chgData name="Porntip Sukjamlong" userId="719fb162c3c5d793" providerId="LiveId" clId="{1D520351-7F77-49B8-88C6-6567ECB19463}" dt="2023-12-07T08:31:53.293" v="1060" actId="2696"/>
        <pc:sldMkLst>
          <pc:docMk/>
          <pc:sldMk cId="0" sldId="277"/>
        </pc:sldMkLst>
      </pc:sldChg>
      <pc:sldChg chg="del">
        <pc:chgData name="Porntip Sukjamlong" userId="719fb162c3c5d793" providerId="LiveId" clId="{1D520351-7F77-49B8-88C6-6567ECB19463}" dt="2023-12-07T08:31:53.293" v="1060" actId="2696"/>
        <pc:sldMkLst>
          <pc:docMk/>
          <pc:sldMk cId="0" sldId="278"/>
        </pc:sldMkLst>
      </pc:sldChg>
      <pc:sldChg chg="addSp delSp modSp mod ord delAnim modNotes">
        <pc:chgData name="Porntip Sukjamlong" userId="719fb162c3c5d793" providerId="LiveId" clId="{1D520351-7F77-49B8-88C6-6567ECB19463}" dt="2023-12-07T08:31:09.471" v="1053" actId="1076"/>
        <pc:sldMkLst>
          <pc:docMk/>
          <pc:sldMk cId="0" sldId="279"/>
        </pc:sldMkLst>
        <pc:spChg chg="add del">
          <ac:chgData name="Porntip Sukjamlong" userId="719fb162c3c5d793" providerId="LiveId" clId="{1D520351-7F77-49B8-88C6-6567ECB19463}" dt="2023-12-07T08:26:04.054" v="1018" actId="478"/>
          <ac:spMkLst>
            <pc:docMk/>
            <pc:sldMk cId="0" sldId="279"/>
            <ac:spMk id="2" creationId="{B0C462EB-7B0D-D16D-89FB-9158F3C1D427}"/>
          </ac:spMkLst>
        </pc:spChg>
        <pc:spChg chg="add mod">
          <ac:chgData name="Porntip Sukjamlong" userId="719fb162c3c5d793" providerId="LiveId" clId="{1D520351-7F77-49B8-88C6-6567ECB19463}" dt="2023-12-07T08:31:08.686" v="1052" actId="1076"/>
          <ac:spMkLst>
            <pc:docMk/>
            <pc:sldMk cId="0" sldId="279"/>
            <ac:spMk id="3" creationId="{DDEB51E4-26F5-5F19-7299-11FC182BBA0E}"/>
          </ac:spMkLst>
        </pc:spChg>
        <pc:spChg chg="del">
          <ac:chgData name="Porntip Sukjamlong" userId="719fb162c3c5d793" providerId="LiveId" clId="{1D520351-7F77-49B8-88C6-6567ECB19463}" dt="2023-12-07T08:25:21.171" v="1006" actId="478"/>
          <ac:spMkLst>
            <pc:docMk/>
            <pc:sldMk cId="0" sldId="279"/>
            <ac:spMk id="3312" creationId="{00000000-0000-0000-0000-000000000000}"/>
          </ac:spMkLst>
        </pc:spChg>
        <pc:spChg chg="del">
          <ac:chgData name="Porntip Sukjamlong" userId="719fb162c3c5d793" providerId="LiveId" clId="{1D520351-7F77-49B8-88C6-6567ECB19463}" dt="2023-12-07T08:25:27.841" v="1009" actId="478"/>
          <ac:spMkLst>
            <pc:docMk/>
            <pc:sldMk cId="0" sldId="279"/>
            <ac:spMk id="3313" creationId="{00000000-0000-0000-0000-000000000000}"/>
          </ac:spMkLst>
        </pc:spChg>
        <pc:spChg chg="add del mod">
          <ac:chgData name="Porntip Sukjamlong" userId="719fb162c3c5d793" providerId="LiveId" clId="{1D520351-7F77-49B8-88C6-6567ECB19463}" dt="2023-12-07T08:31:09.471" v="1053" actId="1076"/>
          <ac:spMkLst>
            <pc:docMk/>
            <pc:sldMk cId="0" sldId="279"/>
            <ac:spMk id="3320" creationId="{00000000-0000-0000-0000-000000000000}"/>
          </ac:spMkLst>
        </pc:spChg>
        <pc:spChg chg="del">
          <ac:chgData name="Porntip Sukjamlong" userId="719fb162c3c5d793" providerId="LiveId" clId="{1D520351-7F77-49B8-88C6-6567ECB19463}" dt="2023-12-07T08:25:23.405" v="1007" actId="478"/>
          <ac:spMkLst>
            <pc:docMk/>
            <pc:sldMk cId="0" sldId="279"/>
            <ac:spMk id="3321" creationId="{00000000-0000-0000-0000-000000000000}"/>
          </ac:spMkLst>
        </pc:spChg>
        <pc:spChg chg="del">
          <ac:chgData name="Porntip Sukjamlong" userId="719fb162c3c5d793" providerId="LiveId" clId="{1D520351-7F77-49B8-88C6-6567ECB19463}" dt="2023-12-07T08:25:26.316" v="1008" actId="478"/>
          <ac:spMkLst>
            <pc:docMk/>
            <pc:sldMk cId="0" sldId="279"/>
            <ac:spMk id="3322" creationId="{00000000-0000-0000-0000-000000000000}"/>
          </ac:spMkLst>
        </pc:spChg>
        <pc:grpChg chg="del mod">
          <ac:chgData name="Porntip Sukjamlong" userId="719fb162c3c5d793" providerId="LiveId" clId="{1D520351-7F77-49B8-88C6-6567ECB19463}" dt="2023-12-07T08:25:41.945" v="1015" actId="478"/>
          <ac:grpSpMkLst>
            <pc:docMk/>
            <pc:sldMk cId="0" sldId="279"/>
            <ac:grpSpMk id="3314" creationId="{00000000-0000-0000-0000-000000000000}"/>
          </ac:grpSpMkLst>
        </pc:grpChg>
      </pc:sldChg>
      <pc:sldChg chg="del">
        <pc:chgData name="Porntip Sukjamlong" userId="719fb162c3c5d793" providerId="LiveId" clId="{1D520351-7F77-49B8-88C6-6567ECB19463}" dt="2023-12-07T08:31:53.293" v="1060" actId="2696"/>
        <pc:sldMkLst>
          <pc:docMk/>
          <pc:sldMk cId="0" sldId="280"/>
        </pc:sldMkLst>
      </pc:sldChg>
      <pc:sldChg chg="modSp mod">
        <pc:chgData name="Porntip Sukjamlong" userId="719fb162c3c5d793" providerId="LiveId" clId="{1D520351-7F77-49B8-88C6-6567ECB19463}" dt="2023-12-18T06:48:46.832" v="1172" actId="2711"/>
        <pc:sldMkLst>
          <pc:docMk/>
          <pc:sldMk cId="0" sldId="281"/>
        </pc:sldMkLst>
        <pc:spChg chg="mod">
          <ac:chgData name="Porntip Sukjamlong" userId="719fb162c3c5d793" providerId="LiveId" clId="{1D520351-7F77-49B8-88C6-6567ECB19463}" dt="2023-12-18T06:42:29.192" v="1087" actId="20577"/>
          <ac:spMkLst>
            <pc:docMk/>
            <pc:sldMk cId="0" sldId="281"/>
            <ac:spMk id="4" creationId="{C374695E-4470-5947-CEF3-7EE534A7AFF4}"/>
          </ac:spMkLst>
        </pc:spChg>
        <pc:spChg chg="mod">
          <ac:chgData name="Porntip Sukjamlong" userId="719fb162c3c5d793" providerId="LiveId" clId="{1D520351-7F77-49B8-88C6-6567ECB19463}" dt="2023-12-18T06:48:46.832" v="1172" actId="2711"/>
          <ac:spMkLst>
            <pc:docMk/>
            <pc:sldMk cId="0" sldId="281"/>
            <ac:spMk id="5" creationId="{514B74FA-6285-9C58-BECB-5A31D42145CD}"/>
          </ac:spMkLst>
        </pc:spChg>
      </pc:sldChg>
      <pc:sldChg chg="del">
        <pc:chgData name="Porntip Sukjamlong" userId="719fb162c3c5d793" providerId="LiveId" clId="{1D520351-7F77-49B8-88C6-6567ECB19463}" dt="2023-12-07T08:31:58.386" v="1061" actId="2696"/>
        <pc:sldMkLst>
          <pc:docMk/>
          <pc:sldMk cId="0" sldId="282"/>
        </pc:sldMkLst>
      </pc:sldChg>
      <pc:sldChg chg="add del">
        <pc:chgData name="Porntip Sukjamlong" userId="719fb162c3c5d793" providerId="LiveId" clId="{1D520351-7F77-49B8-88C6-6567ECB19463}" dt="2023-12-07T08:31:25.064" v="1055" actId="2696"/>
        <pc:sldMkLst>
          <pc:docMk/>
          <pc:sldMk cId="4127177370" sldId="283"/>
        </pc:sldMkLst>
      </pc:sldChg>
      <pc:sldChg chg="add del">
        <pc:chgData name="Porntip Sukjamlong" userId="719fb162c3c5d793" providerId="LiveId" clId="{1D520351-7F77-49B8-88C6-6567ECB19463}" dt="2023-12-07T08:31:25.064" v="1055" actId="2696"/>
        <pc:sldMkLst>
          <pc:docMk/>
          <pc:sldMk cId="3742168333" sldId="284"/>
        </pc:sldMkLst>
      </pc:sldChg>
      <pc:sldChg chg="modSp mod">
        <pc:chgData name="Porntip Sukjamlong" userId="719fb162c3c5d793" providerId="LiveId" clId="{1D520351-7F77-49B8-88C6-6567ECB19463}" dt="2023-12-18T06:48:52.914" v="1173" actId="2711"/>
        <pc:sldMkLst>
          <pc:docMk/>
          <pc:sldMk cId="122408684" sldId="286"/>
        </pc:sldMkLst>
        <pc:spChg chg="mod">
          <ac:chgData name="Porntip Sukjamlong" userId="719fb162c3c5d793" providerId="LiveId" clId="{1D520351-7F77-49B8-88C6-6567ECB19463}" dt="2023-12-18T06:42:52.266" v="1089" actId="1076"/>
          <ac:spMkLst>
            <pc:docMk/>
            <pc:sldMk cId="122408684" sldId="286"/>
            <ac:spMk id="2" creationId="{F357E287-4151-20FF-CF27-9BA14B482645}"/>
          </ac:spMkLst>
        </pc:spChg>
        <pc:spChg chg="mod">
          <ac:chgData name="Porntip Sukjamlong" userId="719fb162c3c5d793" providerId="LiveId" clId="{1D520351-7F77-49B8-88C6-6567ECB19463}" dt="2023-12-18T06:42:52.266" v="1089" actId="1076"/>
          <ac:spMkLst>
            <pc:docMk/>
            <pc:sldMk cId="122408684" sldId="286"/>
            <ac:spMk id="3" creationId="{999D47DA-6E3F-E520-E3BC-D2F004C36904}"/>
          </ac:spMkLst>
        </pc:spChg>
        <pc:spChg chg="mod">
          <ac:chgData name="Porntip Sukjamlong" userId="719fb162c3c5d793" providerId="LiveId" clId="{1D520351-7F77-49B8-88C6-6567ECB19463}" dt="2023-12-18T06:42:57.594" v="1090" actId="1076"/>
          <ac:spMkLst>
            <pc:docMk/>
            <pc:sldMk cId="122408684" sldId="286"/>
            <ac:spMk id="4" creationId="{BE895F6B-8EDA-90B6-AC9E-A99C944239B7}"/>
          </ac:spMkLst>
        </pc:spChg>
        <pc:spChg chg="mod">
          <ac:chgData name="Porntip Sukjamlong" userId="719fb162c3c5d793" providerId="LiveId" clId="{1D520351-7F77-49B8-88C6-6567ECB19463}" dt="2023-12-18T06:48:52.914" v="1173" actId="2711"/>
          <ac:spMkLst>
            <pc:docMk/>
            <pc:sldMk cId="122408684" sldId="286"/>
            <ac:spMk id="6" creationId="{02859911-F077-3B84-D780-5BD2F9447F07}"/>
          </ac:spMkLst>
        </pc:spChg>
        <pc:spChg chg="mod">
          <ac:chgData name="Porntip Sukjamlong" userId="719fb162c3c5d793" providerId="LiveId" clId="{1D520351-7F77-49B8-88C6-6567ECB19463}" dt="2023-12-18T06:42:52.266" v="1089" actId="1076"/>
          <ac:spMkLst>
            <pc:docMk/>
            <pc:sldMk cId="122408684" sldId="286"/>
            <ac:spMk id="3629" creationId="{00000000-0000-0000-0000-000000000000}"/>
          </ac:spMkLst>
        </pc:spChg>
        <pc:picChg chg="mod">
          <ac:chgData name="Porntip Sukjamlong" userId="719fb162c3c5d793" providerId="LiveId" clId="{1D520351-7F77-49B8-88C6-6567ECB19463}" dt="2023-12-18T06:42:52.266" v="1089" actId="1076"/>
          <ac:picMkLst>
            <pc:docMk/>
            <pc:sldMk cId="122408684" sldId="286"/>
            <ac:picMk id="3490" creationId="{00000000-0000-0000-0000-000000000000}"/>
          </ac:picMkLst>
        </pc:picChg>
      </pc:sldChg>
      <pc:sldChg chg="modSp mod">
        <pc:chgData name="Porntip Sukjamlong" userId="719fb162c3c5d793" providerId="LiveId" clId="{1D520351-7F77-49B8-88C6-6567ECB19463}" dt="2023-12-18T06:49:09.473" v="1176" actId="2711"/>
        <pc:sldMkLst>
          <pc:docMk/>
          <pc:sldMk cId="110716773" sldId="287"/>
        </pc:sldMkLst>
        <pc:spChg chg="mod">
          <ac:chgData name="Porntip Sukjamlong" userId="719fb162c3c5d793" providerId="LiveId" clId="{1D520351-7F77-49B8-88C6-6567ECB19463}" dt="2023-12-18T06:44:47.048" v="1107" actId="14100"/>
          <ac:spMkLst>
            <pc:docMk/>
            <pc:sldMk cId="110716773" sldId="287"/>
            <ac:spMk id="2" creationId="{F357E287-4151-20FF-CF27-9BA14B482645}"/>
          </ac:spMkLst>
        </pc:spChg>
        <pc:spChg chg="mod">
          <ac:chgData name="Porntip Sukjamlong" userId="719fb162c3c5d793" providerId="LiveId" clId="{1D520351-7F77-49B8-88C6-6567ECB19463}" dt="2023-12-18T06:44:47.048" v="1107" actId="14100"/>
          <ac:spMkLst>
            <pc:docMk/>
            <pc:sldMk cId="110716773" sldId="287"/>
            <ac:spMk id="3" creationId="{999D47DA-6E3F-E520-E3BC-D2F004C36904}"/>
          </ac:spMkLst>
        </pc:spChg>
        <pc:spChg chg="mod">
          <ac:chgData name="Porntip Sukjamlong" userId="719fb162c3c5d793" providerId="LiveId" clId="{1D520351-7F77-49B8-88C6-6567ECB19463}" dt="2023-12-18T06:49:09.473" v="1176" actId="2711"/>
          <ac:spMkLst>
            <pc:docMk/>
            <pc:sldMk cId="110716773" sldId="287"/>
            <ac:spMk id="5" creationId="{B526BDE2-0FCA-0618-9913-E1F99098DD05}"/>
          </ac:spMkLst>
        </pc:spChg>
        <pc:spChg chg="mod">
          <ac:chgData name="Porntip Sukjamlong" userId="719fb162c3c5d793" providerId="LiveId" clId="{1D520351-7F77-49B8-88C6-6567ECB19463}" dt="2023-12-18T06:49:09.473" v="1176" actId="2711"/>
          <ac:spMkLst>
            <pc:docMk/>
            <pc:sldMk cId="110716773" sldId="287"/>
            <ac:spMk id="7" creationId="{B7E35C79-0056-03CB-46E2-515F5E6CAD5C}"/>
          </ac:spMkLst>
        </pc:spChg>
        <pc:spChg chg="mod">
          <ac:chgData name="Porntip Sukjamlong" userId="719fb162c3c5d793" providerId="LiveId" clId="{1D520351-7F77-49B8-88C6-6567ECB19463}" dt="2023-12-18T06:44:47.048" v="1107" actId="14100"/>
          <ac:spMkLst>
            <pc:docMk/>
            <pc:sldMk cId="110716773" sldId="287"/>
            <ac:spMk id="3629" creationId="{00000000-0000-0000-0000-000000000000}"/>
          </ac:spMkLst>
        </pc:spChg>
        <pc:picChg chg="mod">
          <ac:chgData name="Porntip Sukjamlong" userId="719fb162c3c5d793" providerId="LiveId" clId="{1D520351-7F77-49B8-88C6-6567ECB19463}" dt="2023-12-18T06:44:47.048" v="1107" actId="14100"/>
          <ac:picMkLst>
            <pc:docMk/>
            <pc:sldMk cId="110716773" sldId="287"/>
            <ac:picMk id="3490" creationId="{00000000-0000-0000-0000-000000000000}"/>
          </ac:picMkLst>
        </pc:picChg>
      </pc:sldChg>
      <pc:sldChg chg="modSp mod">
        <pc:chgData name="Porntip Sukjamlong" userId="719fb162c3c5d793" providerId="LiveId" clId="{1D520351-7F77-49B8-88C6-6567ECB19463}" dt="2023-12-18T06:49:03.649" v="1175" actId="2711"/>
        <pc:sldMkLst>
          <pc:docMk/>
          <pc:sldMk cId="40244368" sldId="288"/>
        </pc:sldMkLst>
        <pc:spChg chg="mod">
          <ac:chgData name="Porntip Sukjamlong" userId="719fb162c3c5d793" providerId="LiveId" clId="{1D520351-7F77-49B8-88C6-6567ECB19463}" dt="2023-12-18T06:44:11.993" v="1101" actId="1076"/>
          <ac:spMkLst>
            <pc:docMk/>
            <pc:sldMk cId="40244368" sldId="288"/>
            <ac:spMk id="2" creationId="{F357E287-4151-20FF-CF27-9BA14B482645}"/>
          </ac:spMkLst>
        </pc:spChg>
        <pc:spChg chg="mod">
          <ac:chgData name="Porntip Sukjamlong" userId="719fb162c3c5d793" providerId="LiveId" clId="{1D520351-7F77-49B8-88C6-6567ECB19463}" dt="2023-12-18T06:44:11.993" v="1101" actId="1076"/>
          <ac:spMkLst>
            <pc:docMk/>
            <pc:sldMk cId="40244368" sldId="288"/>
            <ac:spMk id="3" creationId="{999D47DA-6E3F-E520-E3BC-D2F004C36904}"/>
          </ac:spMkLst>
        </pc:spChg>
        <pc:spChg chg="mod">
          <ac:chgData name="Porntip Sukjamlong" userId="719fb162c3c5d793" providerId="LiveId" clId="{1D520351-7F77-49B8-88C6-6567ECB19463}" dt="2023-12-18T06:49:03.649" v="1175" actId="2711"/>
          <ac:spMkLst>
            <pc:docMk/>
            <pc:sldMk cId="40244368" sldId="288"/>
            <ac:spMk id="5" creationId="{33E104C9-FB97-40B3-1AC9-298EE37C6883}"/>
          </ac:spMkLst>
        </pc:spChg>
        <pc:spChg chg="mod">
          <ac:chgData name="Porntip Sukjamlong" userId="719fb162c3c5d793" providerId="LiveId" clId="{1D520351-7F77-49B8-88C6-6567ECB19463}" dt="2023-12-18T06:44:11.993" v="1101" actId="1076"/>
          <ac:spMkLst>
            <pc:docMk/>
            <pc:sldMk cId="40244368" sldId="288"/>
            <ac:spMk id="3629" creationId="{00000000-0000-0000-0000-000000000000}"/>
          </ac:spMkLst>
        </pc:spChg>
        <pc:picChg chg="mod">
          <ac:chgData name="Porntip Sukjamlong" userId="719fb162c3c5d793" providerId="LiveId" clId="{1D520351-7F77-49B8-88C6-6567ECB19463}" dt="2023-12-18T06:44:11.993" v="1101" actId="1076"/>
          <ac:picMkLst>
            <pc:docMk/>
            <pc:sldMk cId="40244368" sldId="288"/>
            <ac:picMk id="3490" creationId="{00000000-0000-0000-0000-000000000000}"/>
          </ac:picMkLst>
        </pc:picChg>
      </pc:sldChg>
      <pc:sldChg chg="modSp mod">
        <pc:chgData name="Porntip Sukjamlong" userId="719fb162c3c5d793" providerId="LiveId" clId="{1D520351-7F77-49B8-88C6-6567ECB19463}" dt="2023-12-18T06:48:59.486" v="1174" actId="2711"/>
        <pc:sldMkLst>
          <pc:docMk/>
          <pc:sldMk cId="3455194733" sldId="289"/>
        </pc:sldMkLst>
        <pc:spChg chg="mod">
          <ac:chgData name="Porntip Sukjamlong" userId="719fb162c3c5d793" providerId="LiveId" clId="{1D520351-7F77-49B8-88C6-6567ECB19463}" dt="2023-12-18T06:48:59.486" v="1174" actId="2711"/>
          <ac:spMkLst>
            <pc:docMk/>
            <pc:sldMk cId="3455194733" sldId="289"/>
            <ac:spMk id="9" creationId="{BD319B79-7331-8A44-DFE1-E990094C6A7B}"/>
          </ac:spMkLst>
        </pc:spChg>
        <pc:spChg chg="mod">
          <ac:chgData name="Porntip Sukjamlong" userId="719fb162c3c5d793" providerId="LiveId" clId="{1D520351-7F77-49B8-88C6-6567ECB19463}" dt="2023-12-18T06:48:59.486" v="1174" actId="2711"/>
          <ac:spMkLst>
            <pc:docMk/>
            <pc:sldMk cId="3455194733" sldId="289"/>
            <ac:spMk id="11" creationId="{478C5F10-5551-AAA6-CF6E-5B9B84F14460}"/>
          </ac:spMkLst>
        </pc:spChg>
        <pc:spChg chg="mod">
          <ac:chgData name="Porntip Sukjamlong" userId="719fb162c3c5d793" providerId="LiveId" clId="{1D520351-7F77-49B8-88C6-6567ECB19463}" dt="2023-12-18T06:48:59.486" v="1174" actId="2711"/>
          <ac:spMkLst>
            <pc:docMk/>
            <pc:sldMk cId="3455194733" sldId="289"/>
            <ac:spMk id="12" creationId="{BEF28E81-A217-3308-010D-87F685650470}"/>
          </ac:spMkLst>
        </pc:spChg>
        <pc:spChg chg="mod">
          <ac:chgData name="Porntip Sukjamlong" userId="719fb162c3c5d793" providerId="LiveId" clId="{1D520351-7F77-49B8-88C6-6567ECB19463}" dt="2023-12-18T06:48:59.486" v="1174" actId="2711"/>
          <ac:spMkLst>
            <pc:docMk/>
            <pc:sldMk cId="3455194733" sldId="289"/>
            <ac:spMk id="14" creationId="{C5E1C31B-FC2F-5C3B-E061-A4BE2C4C8B5D}"/>
          </ac:spMkLst>
        </pc:spChg>
        <pc:spChg chg="mod">
          <ac:chgData name="Porntip Sukjamlong" userId="719fb162c3c5d793" providerId="LiveId" clId="{1D520351-7F77-49B8-88C6-6567ECB19463}" dt="2023-12-18T06:48:59.486" v="1174" actId="2711"/>
          <ac:spMkLst>
            <pc:docMk/>
            <pc:sldMk cId="3455194733" sldId="289"/>
            <ac:spMk id="16" creationId="{F1E05AF6-7949-0CF2-9996-BF7826290566}"/>
          </ac:spMkLst>
        </pc:spChg>
        <pc:spChg chg="mod">
          <ac:chgData name="Porntip Sukjamlong" userId="719fb162c3c5d793" providerId="LiveId" clId="{1D520351-7F77-49B8-88C6-6567ECB19463}" dt="2023-12-18T06:48:59.486" v="1174" actId="2711"/>
          <ac:spMkLst>
            <pc:docMk/>
            <pc:sldMk cId="3455194733" sldId="289"/>
            <ac:spMk id="19" creationId="{8E84964F-3908-6046-076B-9C72432E92F9}"/>
          </ac:spMkLst>
        </pc:spChg>
      </pc:sldChg>
      <pc:sldChg chg="modSp mod">
        <pc:chgData name="Porntip Sukjamlong" userId="719fb162c3c5d793" providerId="LiveId" clId="{1D520351-7F77-49B8-88C6-6567ECB19463}" dt="2023-12-18T06:48:27.725" v="1156" actId="2711"/>
        <pc:sldMkLst>
          <pc:docMk/>
          <pc:sldMk cId="1823649025" sldId="291"/>
        </pc:sldMkLst>
        <pc:spChg chg="mod">
          <ac:chgData name="Porntip Sukjamlong" userId="719fb162c3c5d793" providerId="LiveId" clId="{1D520351-7F77-49B8-88C6-6567ECB19463}" dt="2023-12-18T06:48:27.725" v="1156" actId="2711"/>
          <ac:spMkLst>
            <pc:docMk/>
            <pc:sldMk cId="1823649025" sldId="291"/>
            <ac:spMk id="5" creationId="{A23C051A-31D6-08C8-E71F-32ECE039D8AD}"/>
          </ac:spMkLst>
        </pc:spChg>
        <pc:spChg chg="mod">
          <ac:chgData name="Porntip Sukjamlong" userId="719fb162c3c5d793" providerId="LiveId" clId="{1D520351-7F77-49B8-88C6-6567ECB19463}" dt="2023-12-18T06:48:27.725" v="1156" actId="2711"/>
          <ac:spMkLst>
            <pc:docMk/>
            <pc:sldMk cId="1823649025" sldId="291"/>
            <ac:spMk id="7" creationId="{1148E76D-293C-EBAB-D607-203EC047D636}"/>
          </ac:spMkLst>
        </pc:spChg>
      </pc:sldChg>
      <pc:sldChg chg="modSp mod">
        <pc:chgData name="Porntip Sukjamlong" userId="719fb162c3c5d793" providerId="LiveId" clId="{1D520351-7F77-49B8-88C6-6567ECB19463}" dt="2023-12-18T06:49:24.358" v="1179" actId="2711"/>
        <pc:sldMkLst>
          <pc:docMk/>
          <pc:sldMk cId="2369128549" sldId="292"/>
        </pc:sldMkLst>
        <pc:spChg chg="mod">
          <ac:chgData name="Porntip Sukjamlong" userId="719fb162c3c5d793" providerId="LiveId" clId="{1D520351-7F77-49B8-88C6-6567ECB19463}" dt="2023-12-18T06:48:29.389" v="1166" actId="1076"/>
          <ac:spMkLst>
            <pc:docMk/>
            <pc:sldMk cId="2369128549" sldId="292"/>
            <ac:spMk id="2" creationId="{F357E287-4151-20FF-CF27-9BA14B482645}"/>
          </ac:spMkLst>
        </pc:spChg>
        <pc:spChg chg="mod">
          <ac:chgData name="Porntip Sukjamlong" userId="719fb162c3c5d793" providerId="LiveId" clId="{1D520351-7F77-49B8-88C6-6567ECB19463}" dt="2023-12-18T06:48:29.389" v="1166" actId="1076"/>
          <ac:spMkLst>
            <pc:docMk/>
            <pc:sldMk cId="2369128549" sldId="292"/>
            <ac:spMk id="3" creationId="{999D47DA-6E3F-E520-E3BC-D2F004C36904}"/>
          </ac:spMkLst>
        </pc:spChg>
        <pc:spChg chg="mod">
          <ac:chgData name="Porntip Sukjamlong" userId="719fb162c3c5d793" providerId="LiveId" clId="{1D520351-7F77-49B8-88C6-6567ECB19463}" dt="2023-12-18T06:49:24.358" v="1179" actId="2711"/>
          <ac:spMkLst>
            <pc:docMk/>
            <pc:sldMk cId="2369128549" sldId="292"/>
            <ac:spMk id="5" creationId="{32BC5B50-019B-49A9-F673-452B6C780E02}"/>
          </ac:spMkLst>
        </pc:spChg>
        <pc:spChg chg="mod">
          <ac:chgData name="Porntip Sukjamlong" userId="719fb162c3c5d793" providerId="LiveId" clId="{1D520351-7F77-49B8-88C6-6567ECB19463}" dt="2023-12-18T06:49:24.358" v="1179" actId="2711"/>
          <ac:spMkLst>
            <pc:docMk/>
            <pc:sldMk cId="2369128549" sldId="292"/>
            <ac:spMk id="7" creationId="{14997C1E-02E7-4918-0951-C744F5983B5F}"/>
          </ac:spMkLst>
        </pc:spChg>
        <pc:spChg chg="mod">
          <ac:chgData name="Porntip Sukjamlong" userId="719fb162c3c5d793" providerId="LiveId" clId="{1D520351-7F77-49B8-88C6-6567ECB19463}" dt="2023-12-18T06:48:29.389" v="1166" actId="1076"/>
          <ac:spMkLst>
            <pc:docMk/>
            <pc:sldMk cId="2369128549" sldId="292"/>
            <ac:spMk id="3629" creationId="{00000000-0000-0000-0000-000000000000}"/>
          </ac:spMkLst>
        </pc:spChg>
      </pc:sldChg>
      <pc:sldChg chg="modSp mod">
        <pc:chgData name="Porntip Sukjamlong" userId="719fb162c3c5d793" providerId="LiveId" clId="{1D520351-7F77-49B8-88C6-6567ECB19463}" dt="2023-12-18T06:49:18.936" v="1178" actId="2711"/>
        <pc:sldMkLst>
          <pc:docMk/>
          <pc:sldMk cId="1470226896" sldId="293"/>
        </pc:sldMkLst>
        <pc:spChg chg="mod">
          <ac:chgData name="Porntip Sukjamlong" userId="719fb162c3c5d793" providerId="LiveId" clId="{1D520351-7F77-49B8-88C6-6567ECB19463}" dt="2023-12-18T06:49:18.936" v="1178" actId="2711"/>
          <ac:spMkLst>
            <pc:docMk/>
            <pc:sldMk cId="1470226896" sldId="293"/>
            <ac:spMk id="5" creationId="{6B6EB87E-5B73-2911-DE6E-1E54239B848C}"/>
          </ac:spMkLst>
        </pc:spChg>
      </pc:sldChg>
      <pc:sldChg chg="modSp mod">
        <pc:chgData name="Porntip Sukjamlong" userId="719fb162c3c5d793" providerId="LiveId" clId="{1D520351-7F77-49B8-88C6-6567ECB19463}" dt="2023-12-18T06:49:13.747" v="1177" actId="2711"/>
        <pc:sldMkLst>
          <pc:docMk/>
          <pc:sldMk cId="1482917840" sldId="294"/>
        </pc:sldMkLst>
        <pc:spChg chg="mod">
          <ac:chgData name="Porntip Sukjamlong" userId="719fb162c3c5d793" providerId="LiveId" clId="{1D520351-7F77-49B8-88C6-6567ECB19463}" dt="2023-12-18T06:49:13.747" v="1177" actId="2711"/>
          <ac:spMkLst>
            <pc:docMk/>
            <pc:sldMk cId="1482917840" sldId="294"/>
            <ac:spMk id="5" creationId="{F2F2A38D-1A92-7F91-DE29-CAD525559FB3}"/>
          </ac:spMkLst>
        </pc:spChg>
        <pc:spChg chg="mod">
          <ac:chgData name="Porntip Sukjamlong" userId="719fb162c3c5d793" providerId="LiveId" clId="{1D520351-7F77-49B8-88C6-6567ECB19463}" dt="2023-12-18T06:49:13.747" v="1177" actId="2711"/>
          <ac:spMkLst>
            <pc:docMk/>
            <pc:sldMk cId="1482917840" sldId="294"/>
            <ac:spMk id="7" creationId="{6F9387E9-6D9D-040D-01D1-E122F463811B}"/>
          </ac:spMkLst>
        </pc:spChg>
        <pc:spChg chg="mod">
          <ac:chgData name="Porntip Sukjamlong" userId="719fb162c3c5d793" providerId="LiveId" clId="{1D520351-7F77-49B8-88C6-6567ECB19463}" dt="2023-12-18T06:49:13.747" v="1177" actId="2711"/>
          <ac:spMkLst>
            <pc:docMk/>
            <pc:sldMk cId="1482917840" sldId="294"/>
            <ac:spMk id="8" creationId="{0C20798E-2088-AB04-B1DD-78CE8332D4A0}"/>
          </ac:spMkLst>
        </pc:spChg>
        <pc:spChg chg="mod">
          <ac:chgData name="Porntip Sukjamlong" userId="719fb162c3c5d793" providerId="LiveId" clId="{1D520351-7F77-49B8-88C6-6567ECB19463}" dt="2023-12-18T06:49:13.747" v="1177" actId="2711"/>
          <ac:spMkLst>
            <pc:docMk/>
            <pc:sldMk cId="1482917840" sldId="294"/>
            <ac:spMk id="10" creationId="{9AE5E230-E3A1-A3A2-887C-79145009DD19}"/>
          </ac:spMkLst>
        </pc:spChg>
        <pc:spChg chg="mod">
          <ac:chgData name="Porntip Sukjamlong" userId="719fb162c3c5d793" providerId="LiveId" clId="{1D520351-7F77-49B8-88C6-6567ECB19463}" dt="2023-12-18T06:49:13.747" v="1177" actId="2711"/>
          <ac:spMkLst>
            <pc:docMk/>
            <pc:sldMk cId="1482917840" sldId="294"/>
            <ac:spMk id="12" creationId="{D1319294-18DF-60D6-5516-3887AE87F22E}"/>
          </ac:spMkLst>
        </pc:spChg>
        <pc:spChg chg="mod">
          <ac:chgData name="Porntip Sukjamlong" userId="719fb162c3c5d793" providerId="LiveId" clId="{1D520351-7F77-49B8-88C6-6567ECB19463}" dt="2023-12-18T06:49:13.747" v="1177" actId="2711"/>
          <ac:spMkLst>
            <pc:docMk/>
            <pc:sldMk cId="1482917840" sldId="294"/>
            <ac:spMk id="13" creationId="{1BC5C7D6-6131-CF37-0695-B4F27BB59757}"/>
          </ac:spMkLst>
        </pc:spChg>
      </pc:sldChg>
      <pc:sldChg chg="addSp modSp mod">
        <pc:chgData name="Porntip Sukjamlong" userId="719fb162c3c5d793" providerId="LiveId" clId="{1D520351-7F77-49B8-88C6-6567ECB19463}" dt="2023-12-07T08:01:51.232" v="562" actId="1076"/>
        <pc:sldMkLst>
          <pc:docMk/>
          <pc:sldMk cId="3037385302" sldId="300"/>
        </pc:sldMkLst>
        <pc:spChg chg="add mod">
          <ac:chgData name="Porntip Sukjamlong" userId="719fb162c3c5d793" providerId="LiveId" clId="{1D520351-7F77-49B8-88C6-6567ECB19463}" dt="2023-12-07T08:01:51.232" v="562" actId="1076"/>
          <ac:spMkLst>
            <pc:docMk/>
            <pc:sldMk cId="3037385302" sldId="300"/>
            <ac:spMk id="5" creationId="{E84FCB25-83C4-B41A-6838-98ED6495FD69}"/>
          </ac:spMkLst>
        </pc:spChg>
      </pc:sldChg>
      <pc:sldChg chg="addSp modSp mod">
        <pc:chgData name="Porntip Sukjamlong" userId="719fb162c3c5d793" providerId="LiveId" clId="{1D520351-7F77-49B8-88C6-6567ECB19463}" dt="2023-12-07T07:44:45.127" v="328" actId="20577"/>
        <pc:sldMkLst>
          <pc:docMk/>
          <pc:sldMk cId="871765890" sldId="301"/>
        </pc:sldMkLst>
        <pc:spChg chg="add mod">
          <ac:chgData name="Porntip Sukjamlong" userId="719fb162c3c5d793" providerId="LiveId" clId="{1D520351-7F77-49B8-88C6-6567ECB19463}" dt="2023-12-07T07:44:27.004" v="321" actId="207"/>
          <ac:spMkLst>
            <pc:docMk/>
            <pc:sldMk cId="871765890" sldId="301"/>
            <ac:spMk id="5" creationId="{21217ECF-9505-C2AD-3933-F179129C06DE}"/>
          </ac:spMkLst>
        </pc:spChg>
        <pc:spChg chg="add mod">
          <ac:chgData name="Porntip Sukjamlong" userId="719fb162c3c5d793" providerId="LiveId" clId="{1D520351-7F77-49B8-88C6-6567ECB19463}" dt="2023-12-07T07:43:46.974" v="299" actId="1076"/>
          <ac:spMkLst>
            <pc:docMk/>
            <pc:sldMk cId="871765890" sldId="301"/>
            <ac:spMk id="6" creationId="{075201D2-8C80-0F39-D25C-D998E0C9AAE6}"/>
          </ac:spMkLst>
        </pc:spChg>
        <pc:spChg chg="add mod">
          <ac:chgData name="Porntip Sukjamlong" userId="719fb162c3c5d793" providerId="LiveId" clId="{1D520351-7F77-49B8-88C6-6567ECB19463}" dt="2023-12-07T07:44:45.127" v="328" actId="20577"/>
          <ac:spMkLst>
            <pc:docMk/>
            <pc:sldMk cId="871765890" sldId="301"/>
            <ac:spMk id="7" creationId="{1493F5B4-D9B8-08F1-221B-668CDF97D750}"/>
          </ac:spMkLst>
        </pc:spChg>
        <pc:spChg chg="add mod">
          <ac:chgData name="Porntip Sukjamlong" userId="719fb162c3c5d793" providerId="LiveId" clId="{1D520351-7F77-49B8-88C6-6567ECB19463}" dt="2023-12-07T07:44:29.791" v="322" actId="207"/>
          <ac:spMkLst>
            <pc:docMk/>
            <pc:sldMk cId="871765890" sldId="301"/>
            <ac:spMk id="9" creationId="{6FFDD57C-EB90-9812-C1FD-F9DDCB048213}"/>
          </ac:spMkLst>
        </pc:spChg>
        <pc:spChg chg="add mod">
          <ac:chgData name="Porntip Sukjamlong" userId="719fb162c3c5d793" providerId="LiveId" clId="{1D520351-7F77-49B8-88C6-6567ECB19463}" dt="2023-12-07T07:44:22.619" v="320" actId="403"/>
          <ac:spMkLst>
            <pc:docMk/>
            <pc:sldMk cId="871765890" sldId="301"/>
            <ac:spMk id="11" creationId="{249B7D06-4CE3-AC3B-CFBA-520457364E14}"/>
          </ac:spMkLst>
        </pc:spChg>
        <pc:picChg chg="mod">
          <ac:chgData name="Porntip Sukjamlong" userId="719fb162c3c5d793" providerId="LiveId" clId="{1D520351-7F77-49B8-88C6-6567ECB19463}" dt="2023-12-07T07:42:03.850" v="268" actId="1076"/>
          <ac:picMkLst>
            <pc:docMk/>
            <pc:sldMk cId="871765890" sldId="301"/>
            <ac:picMk id="3490" creationId="{00000000-0000-0000-0000-000000000000}"/>
          </ac:picMkLst>
        </pc:picChg>
      </pc:sldChg>
      <pc:sldChg chg="addSp modSp mod">
        <pc:chgData name="Porntip Sukjamlong" userId="719fb162c3c5d793" providerId="LiveId" clId="{1D520351-7F77-49B8-88C6-6567ECB19463}" dt="2023-12-07T07:39:15.376" v="214" actId="20577"/>
        <pc:sldMkLst>
          <pc:docMk/>
          <pc:sldMk cId="286138773" sldId="302"/>
        </pc:sldMkLst>
        <pc:spChg chg="add mod">
          <ac:chgData name="Porntip Sukjamlong" userId="719fb162c3c5d793" providerId="LiveId" clId="{1D520351-7F77-49B8-88C6-6567ECB19463}" dt="2023-12-07T07:39:15.376" v="214" actId="20577"/>
          <ac:spMkLst>
            <pc:docMk/>
            <pc:sldMk cId="286138773" sldId="302"/>
            <ac:spMk id="6" creationId="{0EBEDA88-EFDD-67A3-FE7F-8E7C85E0F7DC}"/>
          </ac:spMkLst>
        </pc:spChg>
        <pc:spChg chg="add mod">
          <ac:chgData name="Porntip Sukjamlong" userId="719fb162c3c5d793" providerId="LiveId" clId="{1D520351-7F77-49B8-88C6-6567ECB19463}" dt="2023-12-07T07:38:59.049" v="204" actId="1076"/>
          <ac:spMkLst>
            <pc:docMk/>
            <pc:sldMk cId="286138773" sldId="302"/>
            <ac:spMk id="8" creationId="{EEB3E320-4EEC-DE31-471F-3A7F64DB0875}"/>
          </ac:spMkLst>
        </pc:spChg>
        <pc:picChg chg="add mod">
          <ac:chgData name="Porntip Sukjamlong" userId="719fb162c3c5d793" providerId="LiveId" clId="{1D520351-7F77-49B8-88C6-6567ECB19463}" dt="2023-12-07T07:38:10.670" v="172" actId="571"/>
          <ac:picMkLst>
            <pc:docMk/>
            <pc:sldMk cId="286138773" sldId="302"/>
            <ac:picMk id="4" creationId="{003379E4-E44D-9CD6-4A6E-C88B21BBE755}"/>
          </ac:picMkLst>
        </pc:picChg>
      </pc:sldChg>
      <pc:sldChg chg="addSp modSp mod">
        <pc:chgData name="Porntip Sukjamlong" userId="719fb162c3c5d793" providerId="LiveId" clId="{1D520351-7F77-49B8-88C6-6567ECB19463}" dt="2023-12-07T07:37:53.768" v="171" actId="20577"/>
        <pc:sldMkLst>
          <pc:docMk/>
          <pc:sldMk cId="245125291" sldId="303"/>
        </pc:sldMkLst>
        <pc:spChg chg="add mod">
          <ac:chgData name="Porntip Sukjamlong" userId="719fb162c3c5d793" providerId="LiveId" clId="{1D520351-7F77-49B8-88C6-6567ECB19463}" dt="2023-12-07T07:37:53.768" v="171" actId="20577"/>
          <ac:spMkLst>
            <pc:docMk/>
            <pc:sldMk cId="245125291" sldId="303"/>
            <ac:spMk id="5" creationId="{FA7AD184-0127-0DDC-722C-6C28B84116F7}"/>
          </ac:spMkLst>
        </pc:spChg>
      </pc:sldChg>
      <pc:sldChg chg="modSp mod">
        <pc:chgData name="Porntip Sukjamlong" userId="719fb162c3c5d793" providerId="LiveId" clId="{1D520351-7F77-49B8-88C6-6567ECB19463}" dt="2023-12-07T07:37:06.228" v="151" actId="113"/>
        <pc:sldMkLst>
          <pc:docMk/>
          <pc:sldMk cId="27849268" sldId="304"/>
        </pc:sldMkLst>
        <pc:spChg chg="mod">
          <ac:chgData name="Porntip Sukjamlong" userId="719fb162c3c5d793" providerId="LiveId" clId="{1D520351-7F77-49B8-88C6-6567ECB19463}" dt="2023-12-07T07:37:06.228" v="151" actId="113"/>
          <ac:spMkLst>
            <pc:docMk/>
            <pc:sldMk cId="27849268" sldId="304"/>
            <ac:spMk id="5" creationId="{411A530B-D932-E26E-4AC8-1A3B1C4D7596}"/>
          </ac:spMkLst>
        </pc:spChg>
      </pc:sldChg>
      <pc:sldChg chg="addSp modSp add mod">
        <pc:chgData name="Porntip Sukjamlong" userId="719fb162c3c5d793" providerId="LiveId" clId="{1D520351-7F77-49B8-88C6-6567ECB19463}" dt="2023-12-07T07:59:50.199" v="535" actId="20577"/>
        <pc:sldMkLst>
          <pc:docMk/>
          <pc:sldMk cId="583588800" sldId="307"/>
        </pc:sldMkLst>
        <pc:spChg chg="add mod">
          <ac:chgData name="Porntip Sukjamlong" userId="719fb162c3c5d793" providerId="LiveId" clId="{1D520351-7F77-49B8-88C6-6567ECB19463}" dt="2023-12-07T07:59:50.199" v="535" actId="20577"/>
          <ac:spMkLst>
            <pc:docMk/>
            <pc:sldMk cId="583588800" sldId="307"/>
            <ac:spMk id="5" creationId="{E5308164-3CEB-5B38-20F9-9ABA529509E8}"/>
          </ac:spMkLst>
        </pc:spChg>
      </pc:sldChg>
      <pc:sldChg chg="addSp modSp add mod">
        <pc:chgData name="Porntip Sukjamlong" userId="719fb162c3c5d793" providerId="LiveId" clId="{1D520351-7F77-49B8-88C6-6567ECB19463}" dt="2023-12-07T07:58:38.366" v="508" actId="1076"/>
        <pc:sldMkLst>
          <pc:docMk/>
          <pc:sldMk cId="1304308484" sldId="308"/>
        </pc:sldMkLst>
        <pc:spChg chg="add mod">
          <ac:chgData name="Porntip Sukjamlong" userId="719fb162c3c5d793" providerId="LiveId" clId="{1D520351-7F77-49B8-88C6-6567ECB19463}" dt="2023-12-07T07:58:38.366" v="508" actId="1076"/>
          <ac:spMkLst>
            <pc:docMk/>
            <pc:sldMk cId="1304308484" sldId="308"/>
            <ac:spMk id="5" creationId="{6DEF85FA-77D7-DE9B-6F08-A6A2CFEDDC66}"/>
          </ac:spMkLst>
        </pc:spChg>
        <pc:spChg chg="add mod">
          <ac:chgData name="Porntip Sukjamlong" userId="719fb162c3c5d793" providerId="LiveId" clId="{1D520351-7F77-49B8-88C6-6567ECB19463}" dt="2023-12-07T07:58:38.366" v="508" actId="1076"/>
          <ac:spMkLst>
            <pc:docMk/>
            <pc:sldMk cId="1304308484" sldId="308"/>
            <ac:spMk id="6" creationId="{39BC838F-A4B6-15B4-11AE-82F1F96FAD0F}"/>
          </ac:spMkLst>
        </pc:spChg>
        <pc:spChg chg="add mod">
          <ac:chgData name="Porntip Sukjamlong" userId="719fb162c3c5d793" providerId="LiveId" clId="{1D520351-7F77-49B8-88C6-6567ECB19463}" dt="2023-12-07T07:58:38.366" v="508" actId="1076"/>
          <ac:spMkLst>
            <pc:docMk/>
            <pc:sldMk cId="1304308484" sldId="308"/>
            <ac:spMk id="8" creationId="{77739E5F-3CFB-5B8C-6FD5-F5C2045C8AF1}"/>
          </ac:spMkLst>
        </pc:spChg>
        <pc:spChg chg="add mod">
          <ac:chgData name="Porntip Sukjamlong" userId="719fb162c3c5d793" providerId="LiveId" clId="{1D520351-7F77-49B8-88C6-6567ECB19463}" dt="2023-12-07T07:58:16.991" v="507" actId="1076"/>
          <ac:spMkLst>
            <pc:docMk/>
            <pc:sldMk cId="1304308484" sldId="308"/>
            <ac:spMk id="10" creationId="{38145786-3C88-0879-5306-AE73F1E108E7}"/>
          </ac:spMkLst>
        </pc:spChg>
      </pc:sldChg>
      <pc:sldChg chg="addSp modSp add mod">
        <pc:chgData name="Porntip Sukjamlong" userId="719fb162c3c5d793" providerId="LiveId" clId="{1D520351-7F77-49B8-88C6-6567ECB19463}" dt="2023-12-07T07:55:10.014" v="445"/>
        <pc:sldMkLst>
          <pc:docMk/>
          <pc:sldMk cId="3452629134" sldId="309"/>
        </pc:sldMkLst>
        <pc:spChg chg="add mod">
          <ac:chgData name="Porntip Sukjamlong" userId="719fb162c3c5d793" providerId="LiveId" clId="{1D520351-7F77-49B8-88C6-6567ECB19463}" dt="2023-12-07T07:55:10.014" v="445"/>
          <ac:spMkLst>
            <pc:docMk/>
            <pc:sldMk cId="3452629134" sldId="309"/>
            <ac:spMk id="5" creationId="{9F4E5093-BF11-32DA-1E30-8B9DBA3F0F37}"/>
          </ac:spMkLst>
        </pc:spChg>
      </pc:sldChg>
      <pc:sldChg chg="addSp modSp add mod">
        <pc:chgData name="Porntip Sukjamlong" userId="719fb162c3c5d793" providerId="LiveId" clId="{1D520351-7F77-49B8-88C6-6567ECB19463}" dt="2023-12-07T07:55:15.751" v="447"/>
        <pc:sldMkLst>
          <pc:docMk/>
          <pc:sldMk cId="1944899017" sldId="310"/>
        </pc:sldMkLst>
        <pc:spChg chg="add mod">
          <ac:chgData name="Porntip Sukjamlong" userId="719fb162c3c5d793" providerId="LiveId" clId="{1D520351-7F77-49B8-88C6-6567ECB19463}" dt="2023-12-07T07:55:15.751" v="447"/>
          <ac:spMkLst>
            <pc:docMk/>
            <pc:sldMk cId="1944899017" sldId="310"/>
            <ac:spMk id="5" creationId="{62E910EB-6248-4279-8F3E-BC11F24C9174}"/>
          </ac:spMkLst>
        </pc:spChg>
      </pc:sldChg>
      <pc:sldChg chg="addSp modSp add mod">
        <pc:chgData name="Porntip Sukjamlong" userId="719fb162c3c5d793" providerId="LiveId" clId="{1D520351-7F77-49B8-88C6-6567ECB19463}" dt="2023-12-07T07:48:07.932" v="372" actId="1076"/>
        <pc:sldMkLst>
          <pc:docMk/>
          <pc:sldMk cId="1727308624" sldId="311"/>
        </pc:sldMkLst>
        <pc:spChg chg="add mod">
          <ac:chgData name="Porntip Sukjamlong" userId="719fb162c3c5d793" providerId="LiveId" clId="{1D520351-7F77-49B8-88C6-6567ECB19463}" dt="2023-12-07T07:45:40.218" v="342" actId="207"/>
          <ac:spMkLst>
            <pc:docMk/>
            <pc:sldMk cId="1727308624" sldId="311"/>
            <ac:spMk id="4" creationId="{F4B2C507-98EB-98A3-9624-FE189E60FBFF}"/>
          </ac:spMkLst>
        </pc:spChg>
        <pc:spChg chg="add mod">
          <ac:chgData name="Porntip Sukjamlong" userId="719fb162c3c5d793" providerId="LiveId" clId="{1D520351-7F77-49B8-88C6-6567ECB19463}" dt="2023-12-07T07:47:40.785" v="368" actId="403"/>
          <ac:spMkLst>
            <pc:docMk/>
            <pc:sldMk cId="1727308624" sldId="311"/>
            <ac:spMk id="5" creationId="{20815311-976E-056B-DA6B-3210300AC271}"/>
          </ac:spMkLst>
        </pc:spChg>
        <pc:spChg chg="add mod">
          <ac:chgData name="Porntip Sukjamlong" userId="719fb162c3c5d793" providerId="LiveId" clId="{1D520351-7F77-49B8-88C6-6567ECB19463}" dt="2023-12-07T07:47:01.489" v="358" actId="1076"/>
          <ac:spMkLst>
            <pc:docMk/>
            <pc:sldMk cId="1727308624" sldId="311"/>
            <ac:spMk id="6" creationId="{36FCD0C2-C778-10ED-F415-8981963C8AB4}"/>
          </ac:spMkLst>
        </pc:spChg>
        <pc:spChg chg="add mod">
          <ac:chgData name="Porntip Sukjamlong" userId="719fb162c3c5d793" providerId="LiveId" clId="{1D520351-7F77-49B8-88C6-6567ECB19463}" dt="2023-12-07T07:45:50.749" v="343" actId="1076"/>
          <ac:spMkLst>
            <pc:docMk/>
            <pc:sldMk cId="1727308624" sldId="311"/>
            <ac:spMk id="7" creationId="{BABF1D09-1FA1-467A-D988-1070785CF7A9}"/>
          </ac:spMkLst>
        </pc:spChg>
        <pc:spChg chg="add mod">
          <ac:chgData name="Porntip Sukjamlong" userId="719fb162c3c5d793" providerId="LiveId" clId="{1D520351-7F77-49B8-88C6-6567ECB19463}" dt="2023-12-07T07:46:03.571" v="345" actId="1076"/>
          <ac:spMkLst>
            <pc:docMk/>
            <pc:sldMk cId="1727308624" sldId="311"/>
            <ac:spMk id="8" creationId="{8AF7ED42-28FB-55C7-FDE8-C855A3F2DC80}"/>
          </ac:spMkLst>
        </pc:spChg>
        <pc:spChg chg="add mod">
          <ac:chgData name="Porntip Sukjamlong" userId="719fb162c3c5d793" providerId="LiveId" clId="{1D520351-7F77-49B8-88C6-6567ECB19463}" dt="2023-12-07T07:47:59.461" v="371" actId="1076"/>
          <ac:spMkLst>
            <pc:docMk/>
            <pc:sldMk cId="1727308624" sldId="311"/>
            <ac:spMk id="9" creationId="{A5F77C90-CDDC-F4A0-8417-9337F8E537CC}"/>
          </ac:spMkLst>
        </pc:spChg>
        <pc:spChg chg="add mod">
          <ac:chgData name="Porntip Sukjamlong" userId="719fb162c3c5d793" providerId="LiveId" clId="{1D520351-7F77-49B8-88C6-6567ECB19463}" dt="2023-12-07T07:48:07.932" v="372" actId="1076"/>
          <ac:spMkLst>
            <pc:docMk/>
            <pc:sldMk cId="1727308624" sldId="311"/>
            <ac:spMk id="10" creationId="{55AF41BE-013D-56A1-8962-E9663F691EE3}"/>
          </ac:spMkLst>
        </pc:spChg>
        <pc:spChg chg="add mod">
          <ac:chgData name="Porntip Sukjamlong" userId="719fb162c3c5d793" providerId="LiveId" clId="{1D520351-7F77-49B8-88C6-6567ECB19463}" dt="2023-12-07T07:45:54.897" v="344" actId="1076"/>
          <ac:spMkLst>
            <pc:docMk/>
            <pc:sldMk cId="1727308624" sldId="311"/>
            <ac:spMk id="11" creationId="{94251957-46B7-70F1-2689-7622313E663C}"/>
          </ac:spMkLst>
        </pc:spChg>
        <pc:spChg chg="add mod">
          <ac:chgData name="Porntip Sukjamlong" userId="719fb162c3c5d793" providerId="LiveId" clId="{1D520351-7F77-49B8-88C6-6567ECB19463}" dt="2023-12-07T07:46:07.987" v="346" actId="1076"/>
          <ac:spMkLst>
            <pc:docMk/>
            <pc:sldMk cId="1727308624" sldId="311"/>
            <ac:spMk id="12" creationId="{80FF31B8-FFD8-EEC7-5C35-A717DB21784D}"/>
          </ac:spMkLst>
        </pc:spChg>
        <pc:picChg chg="mod">
          <ac:chgData name="Porntip Sukjamlong" userId="719fb162c3c5d793" providerId="LiveId" clId="{1D520351-7F77-49B8-88C6-6567ECB19463}" dt="2023-12-07T07:47:17.201" v="363" actId="1076"/>
          <ac:picMkLst>
            <pc:docMk/>
            <pc:sldMk cId="1727308624" sldId="311"/>
            <ac:picMk id="3490" creationId="{00000000-0000-0000-0000-000000000000}"/>
          </ac:picMkLst>
        </pc:picChg>
        <pc:cxnChg chg="add mod">
          <ac:chgData name="Porntip Sukjamlong" userId="719fb162c3c5d793" providerId="LiveId" clId="{1D520351-7F77-49B8-88C6-6567ECB19463}" dt="2023-12-07T07:46:18.005" v="348" actId="14100"/>
          <ac:cxnSpMkLst>
            <pc:docMk/>
            <pc:sldMk cId="1727308624" sldId="311"/>
            <ac:cxnSpMk id="13" creationId="{EB8B29DE-A700-7765-5A7D-0EBD12718666}"/>
          </ac:cxnSpMkLst>
        </pc:cxnChg>
        <pc:cxnChg chg="add mod">
          <ac:chgData name="Porntip Sukjamlong" userId="719fb162c3c5d793" providerId="LiveId" clId="{1D520351-7F77-49B8-88C6-6567ECB19463}" dt="2023-12-07T07:46:27.002" v="350" actId="14100"/>
          <ac:cxnSpMkLst>
            <pc:docMk/>
            <pc:sldMk cId="1727308624" sldId="311"/>
            <ac:cxnSpMk id="14" creationId="{108FCA40-243A-FE9A-F9BD-A3E86AAD8F61}"/>
          </ac:cxnSpMkLst>
        </pc:cxnChg>
        <pc:cxnChg chg="add mod">
          <ac:chgData name="Porntip Sukjamlong" userId="719fb162c3c5d793" providerId="LiveId" clId="{1D520351-7F77-49B8-88C6-6567ECB19463}" dt="2023-12-07T07:47:50.511" v="370" actId="14100"/>
          <ac:cxnSpMkLst>
            <pc:docMk/>
            <pc:sldMk cId="1727308624" sldId="311"/>
            <ac:cxnSpMk id="15" creationId="{FE3F0AA5-8A9B-F021-6FC3-3E352CE48923}"/>
          </ac:cxnSpMkLst>
        </pc:cxnChg>
        <pc:cxnChg chg="add mod">
          <ac:chgData name="Porntip Sukjamlong" userId="719fb162c3c5d793" providerId="LiveId" clId="{1D520351-7F77-49B8-88C6-6567ECB19463}" dt="2023-12-07T07:46:53.611" v="355" actId="14100"/>
          <ac:cxnSpMkLst>
            <pc:docMk/>
            <pc:sldMk cId="1727308624" sldId="311"/>
            <ac:cxnSpMk id="16" creationId="{A9EF1764-9508-9CF7-D134-C5762AE79D51}"/>
          </ac:cxnSpMkLst>
        </pc:cxnChg>
        <pc:cxnChg chg="add mod">
          <ac:chgData name="Porntip Sukjamlong" userId="719fb162c3c5d793" providerId="LiveId" clId="{1D520351-7F77-49B8-88C6-6567ECB19463}" dt="2023-12-07T07:46:39.273" v="353" actId="1076"/>
          <ac:cxnSpMkLst>
            <pc:docMk/>
            <pc:sldMk cId="1727308624" sldId="311"/>
            <ac:cxnSpMk id="17" creationId="{301C5300-F5D6-1372-FD2E-4F97AAF56ACC}"/>
          </ac:cxnSpMkLst>
        </pc:cxnChg>
        <pc:cxnChg chg="add mod">
          <ac:chgData name="Porntip Sukjamlong" userId="719fb162c3c5d793" providerId="LiveId" clId="{1D520351-7F77-49B8-88C6-6567ECB19463}" dt="2023-12-07T07:46:57.724" v="357" actId="14100"/>
          <ac:cxnSpMkLst>
            <pc:docMk/>
            <pc:sldMk cId="1727308624" sldId="311"/>
            <ac:cxnSpMk id="18" creationId="{B45B34F2-9C1A-8D78-9E39-94F97DE4729F}"/>
          </ac:cxnSpMkLst>
        </pc:cxnChg>
      </pc:sldChg>
      <pc:sldChg chg="addSp modSp add mod">
        <pc:chgData name="Porntip Sukjamlong" userId="719fb162c3c5d793" providerId="LiveId" clId="{1D520351-7F77-49B8-88C6-6567ECB19463}" dt="2023-12-07T08:18:21.664" v="852" actId="15174"/>
        <pc:sldMkLst>
          <pc:docMk/>
          <pc:sldMk cId="1022539478" sldId="312"/>
        </pc:sldMkLst>
        <pc:spChg chg="add mod">
          <ac:chgData name="Porntip Sukjamlong" userId="719fb162c3c5d793" providerId="LiveId" clId="{1D520351-7F77-49B8-88C6-6567ECB19463}" dt="2023-12-07T08:17:31.233" v="845" actId="1076"/>
          <ac:spMkLst>
            <pc:docMk/>
            <pc:sldMk cId="1022539478" sldId="312"/>
            <ac:spMk id="5" creationId="{91CE4555-B318-4161-9105-EC5EF7037E6E}"/>
          </ac:spMkLst>
        </pc:spChg>
        <pc:graphicFrameChg chg="add mod modGraphic">
          <ac:chgData name="Porntip Sukjamlong" userId="719fb162c3c5d793" providerId="LiveId" clId="{1D520351-7F77-49B8-88C6-6567ECB19463}" dt="2023-12-07T08:18:21.664" v="852" actId="15174"/>
          <ac:graphicFrameMkLst>
            <pc:docMk/>
            <pc:sldMk cId="1022539478" sldId="312"/>
            <ac:graphicFrameMk id="6" creationId="{55830727-107F-4731-5174-313BFE8EA296}"/>
          </ac:graphicFrameMkLst>
        </pc:graphicFrameChg>
      </pc:sldChg>
      <pc:sldChg chg="addSp modSp add mod">
        <pc:chgData name="Porntip Sukjamlong" userId="719fb162c3c5d793" providerId="LiveId" clId="{1D520351-7F77-49B8-88C6-6567ECB19463}" dt="2023-12-07T08:10:39.099" v="694" actId="113"/>
        <pc:sldMkLst>
          <pc:docMk/>
          <pc:sldMk cId="2269666215" sldId="313"/>
        </pc:sldMkLst>
        <pc:spChg chg="add mod">
          <ac:chgData name="Porntip Sukjamlong" userId="719fb162c3c5d793" providerId="LiveId" clId="{1D520351-7F77-49B8-88C6-6567ECB19463}" dt="2023-12-07T08:10:39.099" v="694" actId="113"/>
          <ac:spMkLst>
            <pc:docMk/>
            <pc:sldMk cId="2269666215" sldId="313"/>
            <ac:spMk id="5" creationId="{84B60610-4F34-C00A-502B-DF69E24DE0FF}"/>
          </ac:spMkLst>
        </pc:spChg>
      </pc:sldChg>
      <pc:sldChg chg="addSp modSp add mod">
        <pc:chgData name="Porntip Sukjamlong" userId="719fb162c3c5d793" providerId="LiveId" clId="{1D520351-7F77-49B8-88C6-6567ECB19463}" dt="2023-12-07T08:09:16.453" v="655" actId="20577"/>
        <pc:sldMkLst>
          <pc:docMk/>
          <pc:sldMk cId="3908747" sldId="314"/>
        </pc:sldMkLst>
        <pc:spChg chg="add mod">
          <ac:chgData name="Porntip Sukjamlong" userId="719fb162c3c5d793" providerId="LiveId" clId="{1D520351-7F77-49B8-88C6-6567ECB19463}" dt="2023-12-07T08:09:16.453" v="655" actId="20577"/>
          <ac:spMkLst>
            <pc:docMk/>
            <pc:sldMk cId="3908747" sldId="314"/>
            <ac:spMk id="5" creationId="{32CD7820-C435-B636-8A77-AA532073E3D7}"/>
          </ac:spMkLst>
        </pc:spChg>
      </pc:sldChg>
      <pc:sldChg chg="addSp modSp add mod">
        <pc:chgData name="Porntip Sukjamlong" userId="719fb162c3c5d793" providerId="LiveId" clId="{1D520351-7F77-49B8-88C6-6567ECB19463}" dt="2023-12-07T08:08:02.817" v="616" actId="15"/>
        <pc:sldMkLst>
          <pc:docMk/>
          <pc:sldMk cId="830143331" sldId="315"/>
        </pc:sldMkLst>
        <pc:spChg chg="add mod">
          <ac:chgData name="Porntip Sukjamlong" userId="719fb162c3c5d793" providerId="LiveId" clId="{1D520351-7F77-49B8-88C6-6567ECB19463}" dt="2023-12-07T08:08:02.817" v="616" actId="15"/>
          <ac:spMkLst>
            <pc:docMk/>
            <pc:sldMk cId="830143331" sldId="315"/>
            <ac:spMk id="5" creationId="{D5FF0899-AAAF-6DD4-3FD0-455FDC9CB319}"/>
          </ac:spMkLst>
        </pc:spChg>
        <pc:picChg chg="mod">
          <ac:chgData name="Porntip Sukjamlong" userId="719fb162c3c5d793" providerId="LiveId" clId="{1D520351-7F77-49B8-88C6-6567ECB19463}" dt="2023-12-07T08:07:24.719" v="598" actId="1076"/>
          <ac:picMkLst>
            <pc:docMk/>
            <pc:sldMk cId="830143331" sldId="315"/>
            <ac:picMk id="3490" creationId="{00000000-0000-0000-0000-000000000000}"/>
          </ac:picMkLst>
        </pc:picChg>
      </pc:sldChg>
      <pc:sldChg chg="addSp modSp add mod">
        <pc:chgData name="Porntip Sukjamlong" userId="719fb162c3c5d793" providerId="LiveId" clId="{1D520351-7F77-49B8-88C6-6567ECB19463}" dt="2023-12-07T08:03:59.176" v="595" actId="20577"/>
        <pc:sldMkLst>
          <pc:docMk/>
          <pc:sldMk cId="2804912323" sldId="316"/>
        </pc:sldMkLst>
        <pc:spChg chg="add mod">
          <ac:chgData name="Porntip Sukjamlong" userId="719fb162c3c5d793" providerId="LiveId" clId="{1D520351-7F77-49B8-88C6-6567ECB19463}" dt="2023-12-07T08:03:28.269" v="577" actId="207"/>
          <ac:spMkLst>
            <pc:docMk/>
            <pc:sldMk cId="2804912323" sldId="316"/>
            <ac:spMk id="5" creationId="{410297DA-F087-D457-5729-CBFA4E1DF556}"/>
          </ac:spMkLst>
        </pc:spChg>
        <pc:spChg chg="add mod">
          <ac:chgData name="Porntip Sukjamlong" userId="719fb162c3c5d793" providerId="LiveId" clId="{1D520351-7F77-49B8-88C6-6567ECB19463}" dt="2023-12-07T08:03:59.176" v="595" actId="20577"/>
          <ac:spMkLst>
            <pc:docMk/>
            <pc:sldMk cId="2804912323" sldId="316"/>
            <ac:spMk id="7" creationId="{E2F42300-A960-A37E-7452-452EEF1F8353}"/>
          </ac:spMkLst>
        </pc:spChg>
      </pc:sldChg>
      <pc:sldChg chg="addSp modSp add mod">
        <pc:chgData name="Porntip Sukjamlong" userId="719fb162c3c5d793" providerId="LiveId" clId="{1D520351-7F77-49B8-88C6-6567ECB19463}" dt="2023-12-07T08:15:37.794" v="814" actId="20577"/>
        <pc:sldMkLst>
          <pc:docMk/>
          <pc:sldMk cId="2457288350" sldId="317"/>
        </pc:sldMkLst>
        <pc:spChg chg="add mod">
          <ac:chgData name="Porntip Sukjamlong" userId="719fb162c3c5d793" providerId="LiveId" clId="{1D520351-7F77-49B8-88C6-6567ECB19463}" dt="2023-12-07T08:15:11.790" v="800" actId="14100"/>
          <ac:spMkLst>
            <pc:docMk/>
            <pc:sldMk cId="2457288350" sldId="317"/>
            <ac:spMk id="4" creationId="{439574E2-EBFA-BC24-20A7-86578112D692}"/>
          </ac:spMkLst>
        </pc:spChg>
        <pc:spChg chg="add mod">
          <ac:chgData name="Porntip Sukjamlong" userId="719fb162c3c5d793" providerId="LiveId" clId="{1D520351-7F77-49B8-88C6-6567ECB19463}" dt="2023-12-07T08:15:37.794" v="814" actId="20577"/>
          <ac:spMkLst>
            <pc:docMk/>
            <pc:sldMk cId="2457288350" sldId="317"/>
            <ac:spMk id="6" creationId="{C9760213-100D-F3DA-4AD1-97A0D2F880FB}"/>
          </ac:spMkLst>
        </pc:spChg>
      </pc:sldChg>
      <pc:sldChg chg="addSp modSp add mod">
        <pc:chgData name="Porntip Sukjamlong" userId="719fb162c3c5d793" providerId="LiveId" clId="{1D520351-7F77-49B8-88C6-6567ECB19463}" dt="2023-12-07T08:14:38.806" v="788" actId="20577"/>
        <pc:sldMkLst>
          <pc:docMk/>
          <pc:sldMk cId="936729878" sldId="318"/>
        </pc:sldMkLst>
        <pc:spChg chg="add mod">
          <ac:chgData name="Porntip Sukjamlong" userId="719fb162c3c5d793" providerId="LiveId" clId="{1D520351-7F77-49B8-88C6-6567ECB19463}" dt="2023-12-07T08:14:38.806" v="788" actId="20577"/>
          <ac:spMkLst>
            <pc:docMk/>
            <pc:sldMk cId="936729878" sldId="318"/>
            <ac:spMk id="5" creationId="{76EB0D7E-C832-8116-D030-CB7061728960}"/>
          </ac:spMkLst>
        </pc:spChg>
      </pc:sldChg>
      <pc:sldChg chg="addSp delSp modSp add mod">
        <pc:chgData name="Porntip Sukjamlong" userId="719fb162c3c5d793" providerId="LiveId" clId="{1D520351-7F77-49B8-88C6-6567ECB19463}" dt="2023-12-07T08:13:24.383" v="732" actId="1076"/>
        <pc:sldMkLst>
          <pc:docMk/>
          <pc:sldMk cId="1239453972" sldId="319"/>
        </pc:sldMkLst>
        <pc:picChg chg="add mod">
          <ac:chgData name="Porntip Sukjamlong" userId="719fb162c3c5d793" providerId="LiveId" clId="{1D520351-7F77-49B8-88C6-6567ECB19463}" dt="2023-12-07T08:13:21.828" v="731" actId="14100"/>
          <ac:picMkLst>
            <pc:docMk/>
            <pc:sldMk cId="1239453972" sldId="319"/>
            <ac:picMk id="4" creationId="{03141A71-2924-75A1-5F73-629217D7639E}"/>
          </ac:picMkLst>
        </pc:picChg>
        <pc:picChg chg="add del mod">
          <ac:chgData name="Porntip Sukjamlong" userId="719fb162c3c5d793" providerId="LiveId" clId="{1D520351-7F77-49B8-88C6-6567ECB19463}" dt="2023-12-07T08:13:00.118" v="725" actId="478"/>
          <ac:picMkLst>
            <pc:docMk/>
            <pc:sldMk cId="1239453972" sldId="319"/>
            <ac:picMk id="5" creationId="{906F74BB-05EC-F083-2E89-4DF3956723CC}"/>
          </ac:picMkLst>
        </pc:picChg>
        <pc:picChg chg="add mod">
          <ac:chgData name="Porntip Sukjamlong" userId="719fb162c3c5d793" providerId="LiveId" clId="{1D520351-7F77-49B8-88C6-6567ECB19463}" dt="2023-12-07T08:13:24.383" v="732" actId="1076"/>
          <ac:picMkLst>
            <pc:docMk/>
            <pc:sldMk cId="1239453972" sldId="319"/>
            <ac:picMk id="7" creationId="{59D82E6C-AE97-F618-1604-181674B5BF62}"/>
          </ac:picMkLst>
        </pc:picChg>
      </pc:sldChg>
      <pc:sldChg chg="addSp modSp add mod">
        <pc:chgData name="Porntip Sukjamlong" userId="719fb162c3c5d793" providerId="LiveId" clId="{1D520351-7F77-49B8-88C6-6567ECB19463}" dt="2023-12-07T08:11:18.514" v="714" actId="20577"/>
        <pc:sldMkLst>
          <pc:docMk/>
          <pc:sldMk cId="30456147" sldId="320"/>
        </pc:sldMkLst>
        <pc:spChg chg="add mod">
          <ac:chgData name="Porntip Sukjamlong" userId="719fb162c3c5d793" providerId="LiveId" clId="{1D520351-7F77-49B8-88C6-6567ECB19463}" dt="2023-12-07T08:11:18.514" v="714" actId="20577"/>
          <ac:spMkLst>
            <pc:docMk/>
            <pc:sldMk cId="30456147" sldId="320"/>
            <ac:spMk id="5" creationId="{29059678-9F94-5D05-DC74-E28C454CF9E6}"/>
          </ac:spMkLst>
        </pc:spChg>
      </pc:sldChg>
      <pc:sldChg chg="addSp modSp add mod">
        <pc:chgData name="Porntip Sukjamlong" userId="719fb162c3c5d793" providerId="LiveId" clId="{1D520351-7F77-49B8-88C6-6567ECB19463}" dt="2023-12-07T08:22:24.429" v="955" actId="20577"/>
        <pc:sldMkLst>
          <pc:docMk/>
          <pc:sldMk cId="2814223381" sldId="321"/>
        </pc:sldMkLst>
        <pc:spChg chg="add mod">
          <ac:chgData name="Porntip Sukjamlong" userId="719fb162c3c5d793" providerId="LiveId" clId="{1D520351-7F77-49B8-88C6-6567ECB19463}" dt="2023-12-07T08:22:24.429" v="955" actId="20577"/>
          <ac:spMkLst>
            <pc:docMk/>
            <pc:sldMk cId="2814223381" sldId="321"/>
            <ac:spMk id="5" creationId="{857EEF55-B43F-E397-0EE1-22C9A6448044}"/>
          </ac:spMkLst>
        </pc:spChg>
      </pc:sldChg>
      <pc:sldChg chg="addSp modSp add mod">
        <pc:chgData name="Porntip Sukjamlong" userId="719fb162c3c5d793" providerId="LiveId" clId="{1D520351-7F77-49B8-88C6-6567ECB19463}" dt="2023-12-07T08:21:16.222" v="919" actId="20577"/>
        <pc:sldMkLst>
          <pc:docMk/>
          <pc:sldMk cId="3654888599" sldId="322"/>
        </pc:sldMkLst>
        <pc:spChg chg="add mod">
          <ac:chgData name="Porntip Sukjamlong" userId="719fb162c3c5d793" providerId="LiveId" clId="{1D520351-7F77-49B8-88C6-6567ECB19463}" dt="2023-12-07T08:21:16.222" v="919" actId="20577"/>
          <ac:spMkLst>
            <pc:docMk/>
            <pc:sldMk cId="3654888599" sldId="322"/>
            <ac:spMk id="5" creationId="{914BFE2A-4D01-169A-271A-4F56FA3CF71E}"/>
          </ac:spMkLst>
        </pc:spChg>
      </pc:sldChg>
      <pc:sldChg chg="addSp modSp add mod">
        <pc:chgData name="Porntip Sukjamlong" userId="719fb162c3c5d793" providerId="LiveId" clId="{1D520351-7F77-49B8-88C6-6567ECB19463}" dt="2023-12-07T08:20:40.010" v="900" actId="113"/>
        <pc:sldMkLst>
          <pc:docMk/>
          <pc:sldMk cId="398888422" sldId="323"/>
        </pc:sldMkLst>
        <pc:spChg chg="add mod">
          <ac:chgData name="Porntip Sukjamlong" userId="719fb162c3c5d793" providerId="LiveId" clId="{1D520351-7F77-49B8-88C6-6567ECB19463}" dt="2023-12-07T08:20:40.010" v="900" actId="113"/>
          <ac:spMkLst>
            <pc:docMk/>
            <pc:sldMk cId="398888422" sldId="323"/>
            <ac:spMk id="5" creationId="{8F626143-F194-18FF-4513-7083E6AE6454}"/>
          </ac:spMkLst>
        </pc:spChg>
        <pc:picChg chg="add mod">
          <ac:chgData name="Porntip Sukjamlong" userId="719fb162c3c5d793" providerId="LiveId" clId="{1D520351-7F77-49B8-88C6-6567ECB19463}" dt="2023-12-07T08:20:19.975" v="895" actId="14100"/>
          <ac:picMkLst>
            <pc:docMk/>
            <pc:sldMk cId="398888422" sldId="323"/>
            <ac:picMk id="6" creationId="{42D7E5BA-D848-3BDD-7BE2-C4FF5EA19F02}"/>
          </ac:picMkLst>
        </pc:picChg>
      </pc:sldChg>
      <pc:sldChg chg="addSp modSp add mod">
        <pc:chgData name="Porntip Sukjamlong" userId="719fb162c3c5d793" providerId="LiveId" clId="{1D520351-7F77-49B8-88C6-6567ECB19463}" dt="2023-12-07T08:19:20.317" v="873" actId="20577"/>
        <pc:sldMkLst>
          <pc:docMk/>
          <pc:sldMk cId="465562083" sldId="324"/>
        </pc:sldMkLst>
        <pc:spChg chg="add mod">
          <ac:chgData name="Porntip Sukjamlong" userId="719fb162c3c5d793" providerId="LiveId" clId="{1D520351-7F77-49B8-88C6-6567ECB19463}" dt="2023-12-07T08:19:20.317" v="873" actId="20577"/>
          <ac:spMkLst>
            <pc:docMk/>
            <pc:sldMk cId="465562083" sldId="324"/>
            <ac:spMk id="5" creationId="{B113F1F9-B277-2864-639B-134AB92024B4}"/>
          </ac:spMkLst>
        </pc:spChg>
        <pc:picChg chg="add mod">
          <ac:chgData name="Porntip Sukjamlong" userId="719fb162c3c5d793" providerId="LiveId" clId="{1D520351-7F77-49B8-88C6-6567ECB19463}" dt="2023-12-07T08:19:15.802" v="872" actId="14100"/>
          <ac:picMkLst>
            <pc:docMk/>
            <pc:sldMk cId="465562083" sldId="324"/>
            <ac:picMk id="6" creationId="{06972E4F-87A3-A7F1-F8AC-B3F9292C33B0}"/>
          </ac:picMkLst>
        </pc:picChg>
      </pc:sldChg>
      <pc:sldChg chg="add del">
        <pc:chgData name="Porntip Sukjamlong" userId="719fb162c3c5d793" providerId="LiveId" clId="{1D520351-7F77-49B8-88C6-6567ECB19463}" dt="2023-12-07T08:31:19.729" v="1054" actId="2696"/>
        <pc:sldMkLst>
          <pc:docMk/>
          <pc:sldMk cId="3000501682" sldId="325"/>
        </pc:sldMkLst>
      </pc:sldChg>
      <pc:sldChg chg="add del">
        <pc:chgData name="Porntip Sukjamlong" userId="719fb162c3c5d793" providerId="LiveId" clId="{1D520351-7F77-49B8-88C6-6567ECB19463}" dt="2023-12-07T08:31:19.729" v="1054" actId="2696"/>
        <pc:sldMkLst>
          <pc:docMk/>
          <pc:sldMk cId="529995226" sldId="326"/>
        </pc:sldMkLst>
      </pc:sldChg>
      <pc:sldChg chg="add del">
        <pc:chgData name="Porntip Sukjamlong" userId="719fb162c3c5d793" providerId="LiveId" clId="{1D520351-7F77-49B8-88C6-6567ECB19463}" dt="2023-12-07T08:31:19.729" v="1054" actId="2696"/>
        <pc:sldMkLst>
          <pc:docMk/>
          <pc:sldMk cId="3576630740" sldId="327"/>
        </pc:sldMkLst>
      </pc:sldChg>
      <pc:sldChg chg="add del">
        <pc:chgData name="Porntip Sukjamlong" userId="719fb162c3c5d793" providerId="LiveId" clId="{1D520351-7F77-49B8-88C6-6567ECB19463}" dt="2023-12-07T08:31:19.729" v="1054" actId="2696"/>
        <pc:sldMkLst>
          <pc:docMk/>
          <pc:sldMk cId="2809783609" sldId="328"/>
        </pc:sldMkLst>
      </pc:sldChg>
      <pc:sldChg chg="addSp modSp add mod">
        <pc:chgData name="Porntip Sukjamlong" userId="719fb162c3c5d793" providerId="LiveId" clId="{1D520351-7F77-49B8-88C6-6567ECB19463}" dt="2023-12-07T08:24:26.890" v="1003" actId="14100"/>
        <pc:sldMkLst>
          <pc:docMk/>
          <pc:sldMk cId="504300163" sldId="329"/>
        </pc:sldMkLst>
        <pc:spChg chg="add mod">
          <ac:chgData name="Porntip Sukjamlong" userId="719fb162c3c5d793" providerId="LiveId" clId="{1D520351-7F77-49B8-88C6-6567ECB19463}" dt="2023-12-07T08:23:34.655" v="981" actId="207"/>
          <ac:spMkLst>
            <pc:docMk/>
            <pc:sldMk cId="504300163" sldId="329"/>
            <ac:spMk id="6" creationId="{770E1E68-EFCE-AFD1-00C0-F83244FF4C8D}"/>
          </ac:spMkLst>
        </pc:spChg>
        <pc:spChg chg="add mod">
          <ac:chgData name="Porntip Sukjamlong" userId="719fb162c3c5d793" providerId="LiveId" clId="{1D520351-7F77-49B8-88C6-6567ECB19463}" dt="2023-12-07T08:24:15.631" v="998" actId="1076"/>
          <ac:spMkLst>
            <pc:docMk/>
            <pc:sldMk cId="504300163" sldId="329"/>
            <ac:spMk id="7" creationId="{3289F0EF-C862-AA46-ED74-7A22F4A97D2D}"/>
          </ac:spMkLst>
        </pc:spChg>
        <pc:picChg chg="add mod">
          <ac:chgData name="Porntip Sukjamlong" userId="719fb162c3c5d793" providerId="LiveId" clId="{1D520351-7F77-49B8-88C6-6567ECB19463}" dt="2023-12-07T08:24:26.890" v="1003" actId="14100"/>
          <ac:picMkLst>
            <pc:docMk/>
            <pc:sldMk cId="504300163" sldId="329"/>
            <ac:picMk id="4" creationId="{3C3AE016-5D57-3A14-4DB0-B9A76650127A}"/>
          </ac:picMkLst>
        </pc:picChg>
        <pc:picChg chg="mod">
          <ac:chgData name="Porntip Sukjamlong" userId="719fb162c3c5d793" providerId="LiveId" clId="{1D520351-7F77-49B8-88C6-6567ECB19463}" dt="2023-12-07T08:23:20.364" v="964" actId="1076"/>
          <ac:picMkLst>
            <pc:docMk/>
            <pc:sldMk cId="504300163" sldId="329"/>
            <ac:picMk id="3490" creationId="{00000000-0000-0000-0000-000000000000}"/>
          </ac:picMkLst>
        </pc:picChg>
      </pc:sldChg>
      <pc:sldChg chg="addSp modSp add mod">
        <pc:chgData name="Porntip Sukjamlong" userId="719fb162c3c5d793" providerId="LiveId" clId="{1D520351-7F77-49B8-88C6-6567ECB19463}" dt="2023-12-07T08:22:56.994" v="961" actId="14100"/>
        <pc:sldMkLst>
          <pc:docMk/>
          <pc:sldMk cId="1572107616" sldId="330"/>
        </pc:sldMkLst>
        <pc:picChg chg="add mod">
          <ac:chgData name="Porntip Sukjamlong" userId="719fb162c3c5d793" providerId="LiveId" clId="{1D520351-7F77-49B8-88C6-6567ECB19463}" dt="2023-12-07T08:22:56.994" v="961" actId="14100"/>
          <ac:picMkLst>
            <pc:docMk/>
            <pc:sldMk cId="1572107616" sldId="330"/>
            <ac:picMk id="4" creationId="{EE6CCC40-7EDE-2744-3579-11577F3E1E60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249.9771" units="1/cm"/>
          <inkml:channelProperty channel="T" name="resolution" value="1" units="1/dev"/>
        </inkml:channelProperties>
      </inkml:inkSource>
      <inkml:timestamp xml:id="ts0" timeString="2023-12-06T09:03:19.08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196 40 19 0,'0'0'30'15,"0"0"-2"-15,-18-4-1 16,18 4 4-1,0 0 5-15,-19-5-5 32,19 5 1-17,0 0 1-15,0 0-11 0,-18-3 7 16,18 3-2-16,0 0-1 15,-21-9-4 1,21 9 2-16,0 0 5 0,-16-6 3 16,16 6-9-16,0 0 3 0,-13-7-3 0,13 7-1 15,0 0-5 1,0 0-6-16,0 0 7 15,0 0-4-15,-20-6-3 16,20 6 1-16,0 0-4 0,0 0-7 0,0 0 12 0,0 0-6 16,0 0-2-16,0 0-2 15,0 0 6 1,0 0-7-1,-21 18 6-15,13-12-8 0,8-6-2 0,-6 16 8 16,6-16-10 0,-10 17 7-16,8-5-2 0,2 1 1 15,-5 0 13 1,3 0-1-1,2 5 9-15,-6-4-1 16,0 6 1 0,2 0 0-16,4 4-2 0,-2 0-6 15,4-2 7-15,2 0-9 16,-4 0 5-1,0-4-7 1,-4 42 30 0,14 9 1-16,-2-2 0 15,3-3 5 1,1-18-33-1,-4 7 23 1,-2-32-8-16,5 7-24 16,-11-2 14-16,8 13-3 31,-2-14-16-16,4 2 9-15,-8-17-5 16,7 15 19 0,-14 1-27-1,1-17 10-15,8 3-19 16,-10 13 8-1,6-25 10 1,-16 23 15-16,16-23-27 0,-8 10 30 0,8-10-23 16,0 0 3-16,0 0-4 0,-6 10-5 0,6-10 15 15,0 0-2-15,0 0 6 0,0 0-20 0,0 0 23 0,0 0-5 0,0 0-11 0,0 0 8 0,0 0-13 0,0 0 12 0,0 0-5 0,0 0-8 0,0 0 9 0,0 0 7 0,0 0-20 0,0 0 10 0,0 0 1 0,0 0 8 0,0 0-3 0,0 0-6 0,0 0 4 0,-5 10-4 0,5-10-14 0,0 0 15 0,0 0 12 0,0 0-16 0,0 0 2 0,0 0 5 0,0 0-1 0,0 0 0 0,0 0-9 0,0 0 9 0,0 0-1 0,0 0-8 0,-2 11-3 0,2-11 12 16,0 0 1-16,-12 7 2 0,12-7-1 15,0 0-11-15,-12 10 6 0,12-10 1 0,0 0-17 0,-6 8 24 0,6-8-6 16,0 0 0-16,0 0-2 0,0 0 1 0,0 0-1 0,0 0 12 0,-7 8-19 0,7-8 7 0,0 0-2 0,0 0 5 0,0 0-3 0,0 0 2 0,0 0-4 16,0 0 8-16,0 0-13 15,0 0 10-15,0 0-5 0,0 0 4 16,0 0 6-1,-12 8-14-15,12-8 17 16,0 0-11-16,0 0-9 0,0 0 5 0,0 0-8 0,0 0 0 0,0 0-18 0,0 0-17 0,0 0-1 0,0 0-21 31,0 0-7-31,0 0-24 0,0 0-58 0,0 0-178 0,0 0 70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8735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1166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1912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580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1978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7506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9479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682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00971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1455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07517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95777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2840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35509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66799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70686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25889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09049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92225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7011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09349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81774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42440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08945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38859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6014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60807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47544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01880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60136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2853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20498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49206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08775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28868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85413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00797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5" name="Google Shape;330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6" name="Google Shape;330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5069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5319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8945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7159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255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17"/>
          <p:cNvPicPr preferRelativeResize="0"/>
          <p:nvPr/>
        </p:nvPicPr>
        <p:blipFill rotWithShape="1">
          <a:blip r:embed="rId3">
            <a:alphaModFix/>
          </a:blip>
          <a:srcRect l="11795" t="17975" b="760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7" name="Google Shape;437;p17"/>
          <p:cNvGrpSpPr/>
          <p:nvPr/>
        </p:nvGrpSpPr>
        <p:grpSpPr>
          <a:xfrm>
            <a:off x="9759718" y="7589903"/>
            <a:ext cx="5413635" cy="2347734"/>
            <a:chOff x="0" y="-28575"/>
            <a:chExt cx="1940125" cy="841375"/>
          </a:xfrm>
        </p:grpSpPr>
        <p:sp>
          <p:nvSpPr>
            <p:cNvPr id="438" name="Google Shape;438;p17"/>
            <p:cNvSpPr/>
            <p:nvPr/>
          </p:nvSpPr>
          <p:spPr>
            <a:xfrm>
              <a:off x="0" y="0"/>
              <a:ext cx="1940125" cy="346288"/>
            </a:xfrm>
            <a:custGeom>
              <a:avLst/>
              <a:gdLst/>
              <a:ahLst/>
              <a:cxnLst/>
              <a:rect l="l" t="t" r="r" b="b"/>
              <a:pathLst>
                <a:path w="1940125" h="346288" extrusionOk="0">
                  <a:moveTo>
                    <a:pt x="0" y="0"/>
                  </a:moveTo>
                  <a:lnTo>
                    <a:pt x="1940125" y="0"/>
                  </a:lnTo>
                  <a:lnTo>
                    <a:pt x="1940125" y="346288"/>
                  </a:lnTo>
                  <a:lnTo>
                    <a:pt x="0" y="346288"/>
                  </a:lnTo>
                  <a:close/>
                </a:path>
              </a:pathLst>
            </a:custGeom>
            <a:solidFill>
              <a:srgbClr val="E1C7B3">
                <a:alpha val="80000"/>
              </a:srgbClr>
            </a:solidFill>
            <a:ln>
              <a:noFill/>
            </a:ln>
          </p:spPr>
        </p:sp>
        <p:sp>
          <p:nvSpPr>
            <p:cNvPr id="439" name="Google Shape;439;p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4" name="Google Shape;444;p17"/>
          <p:cNvGrpSpPr/>
          <p:nvPr/>
        </p:nvGrpSpPr>
        <p:grpSpPr>
          <a:xfrm>
            <a:off x="16040001" y="-1864371"/>
            <a:ext cx="4495994" cy="4516147"/>
            <a:chOff x="1813" y="0"/>
            <a:chExt cx="809173" cy="812800"/>
          </a:xfrm>
        </p:grpSpPr>
        <p:sp>
          <p:nvSpPr>
            <p:cNvPr id="445" name="Google Shape;445;p1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1C7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9" name="Google Shape;449;p17"/>
          <p:cNvGrpSpPr/>
          <p:nvPr/>
        </p:nvGrpSpPr>
        <p:grpSpPr>
          <a:xfrm>
            <a:off x="1317217" y="5315603"/>
            <a:ext cx="1894195" cy="1941149"/>
            <a:chOff x="0" y="0"/>
            <a:chExt cx="2525594" cy="2588200"/>
          </a:xfrm>
        </p:grpSpPr>
        <p:grpSp>
          <p:nvGrpSpPr>
            <p:cNvPr id="450" name="Google Shape;450;p17"/>
            <p:cNvGrpSpPr/>
            <p:nvPr/>
          </p:nvGrpSpPr>
          <p:grpSpPr>
            <a:xfrm>
              <a:off x="0" y="0"/>
              <a:ext cx="323037" cy="282657"/>
              <a:chOff x="0" y="0"/>
              <a:chExt cx="812800" cy="711200"/>
            </a:xfrm>
          </p:grpSpPr>
          <p:sp>
            <p:nvSpPr>
              <p:cNvPr id="451" name="Google Shape;451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452" name="Google Shape;452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3" name="Google Shape;453;p17"/>
            <p:cNvGrpSpPr/>
            <p:nvPr/>
          </p:nvGrpSpPr>
          <p:grpSpPr>
            <a:xfrm>
              <a:off x="440511" y="0"/>
              <a:ext cx="323037" cy="282657"/>
              <a:chOff x="0" y="0"/>
              <a:chExt cx="812800" cy="711200"/>
            </a:xfrm>
          </p:grpSpPr>
          <p:sp>
            <p:nvSpPr>
              <p:cNvPr id="454" name="Google Shape;454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455" name="Google Shape;455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6" name="Google Shape;456;p17"/>
            <p:cNvGrpSpPr/>
            <p:nvPr/>
          </p:nvGrpSpPr>
          <p:grpSpPr>
            <a:xfrm>
              <a:off x="881023" y="0"/>
              <a:ext cx="323037" cy="282657"/>
              <a:chOff x="0" y="0"/>
              <a:chExt cx="812800" cy="711200"/>
            </a:xfrm>
          </p:grpSpPr>
          <p:sp>
            <p:nvSpPr>
              <p:cNvPr id="457" name="Google Shape;457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458" name="Google Shape;458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9" name="Google Shape;459;p17"/>
            <p:cNvGrpSpPr/>
            <p:nvPr/>
          </p:nvGrpSpPr>
          <p:grpSpPr>
            <a:xfrm>
              <a:off x="1321534" y="0"/>
              <a:ext cx="323037" cy="282657"/>
              <a:chOff x="0" y="0"/>
              <a:chExt cx="812800" cy="711200"/>
            </a:xfrm>
          </p:grpSpPr>
          <p:sp>
            <p:nvSpPr>
              <p:cNvPr id="460" name="Google Shape;460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461" name="Google Shape;461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2" name="Google Shape;462;p17"/>
            <p:cNvGrpSpPr/>
            <p:nvPr/>
          </p:nvGrpSpPr>
          <p:grpSpPr>
            <a:xfrm>
              <a:off x="1762045" y="0"/>
              <a:ext cx="323037" cy="282657"/>
              <a:chOff x="0" y="0"/>
              <a:chExt cx="812800" cy="711200"/>
            </a:xfrm>
          </p:grpSpPr>
          <p:sp>
            <p:nvSpPr>
              <p:cNvPr id="463" name="Google Shape;463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464" name="Google Shape;464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5" name="Google Shape;465;p17"/>
            <p:cNvGrpSpPr/>
            <p:nvPr/>
          </p:nvGrpSpPr>
          <p:grpSpPr>
            <a:xfrm>
              <a:off x="2202557" y="0"/>
              <a:ext cx="323037" cy="282657"/>
              <a:chOff x="0" y="0"/>
              <a:chExt cx="812800" cy="711200"/>
            </a:xfrm>
          </p:grpSpPr>
          <p:sp>
            <p:nvSpPr>
              <p:cNvPr id="466" name="Google Shape;466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467" name="Google Shape;467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8" name="Google Shape;468;p17"/>
            <p:cNvGrpSpPr/>
            <p:nvPr/>
          </p:nvGrpSpPr>
          <p:grpSpPr>
            <a:xfrm>
              <a:off x="0" y="384257"/>
              <a:ext cx="323037" cy="282657"/>
              <a:chOff x="0" y="0"/>
              <a:chExt cx="812800" cy="711200"/>
            </a:xfrm>
          </p:grpSpPr>
          <p:sp>
            <p:nvSpPr>
              <p:cNvPr id="469" name="Google Shape;469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470" name="Google Shape;470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1" name="Google Shape;471;p17"/>
            <p:cNvGrpSpPr/>
            <p:nvPr/>
          </p:nvGrpSpPr>
          <p:grpSpPr>
            <a:xfrm>
              <a:off x="440511" y="384257"/>
              <a:ext cx="323037" cy="282657"/>
              <a:chOff x="0" y="0"/>
              <a:chExt cx="812800" cy="711200"/>
            </a:xfrm>
          </p:grpSpPr>
          <p:sp>
            <p:nvSpPr>
              <p:cNvPr id="472" name="Google Shape;472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473" name="Google Shape;473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4" name="Google Shape;474;p17"/>
            <p:cNvGrpSpPr/>
            <p:nvPr/>
          </p:nvGrpSpPr>
          <p:grpSpPr>
            <a:xfrm>
              <a:off x="881023" y="384257"/>
              <a:ext cx="323037" cy="282657"/>
              <a:chOff x="0" y="0"/>
              <a:chExt cx="812800" cy="711200"/>
            </a:xfrm>
          </p:grpSpPr>
          <p:sp>
            <p:nvSpPr>
              <p:cNvPr id="475" name="Google Shape;475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476" name="Google Shape;476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7" name="Google Shape;477;p17"/>
            <p:cNvGrpSpPr/>
            <p:nvPr/>
          </p:nvGrpSpPr>
          <p:grpSpPr>
            <a:xfrm>
              <a:off x="1321534" y="384257"/>
              <a:ext cx="323037" cy="282657"/>
              <a:chOff x="0" y="0"/>
              <a:chExt cx="812800" cy="711200"/>
            </a:xfrm>
          </p:grpSpPr>
          <p:sp>
            <p:nvSpPr>
              <p:cNvPr id="478" name="Google Shape;478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479" name="Google Shape;479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0" name="Google Shape;480;p17"/>
            <p:cNvGrpSpPr/>
            <p:nvPr/>
          </p:nvGrpSpPr>
          <p:grpSpPr>
            <a:xfrm>
              <a:off x="1762045" y="384257"/>
              <a:ext cx="323037" cy="282657"/>
              <a:chOff x="0" y="0"/>
              <a:chExt cx="812800" cy="711200"/>
            </a:xfrm>
          </p:grpSpPr>
          <p:sp>
            <p:nvSpPr>
              <p:cNvPr id="481" name="Google Shape;481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482" name="Google Shape;482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3" name="Google Shape;483;p17"/>
            <p:cNvGrpSpPr/>
            <p:nvPr/>
          </p:nvGrpSpPr>
          <p:grpSpPr>
            <a:xfrm>
              <a:off x="2202557" y="384257"/>
              <a:ext cx="323037" cy="282657"/>
              <a:chOff x="0" y="0"/>
              <a:chExt cx="812800" cy="711200"/>
            </a:xfrm>
          </p:grpSpPr>
          <p:sp>
            <p:nvSpPr>
              <p:cNvPr id="484" name="Google Shape;484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485" name="Google Shape;485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6" name="Google Shape;486;p17"/>
            <p:cNvGrpSpPr/>
            <p:nvPr/>
          </p:nvGrpSpPr>
          <p:grpSpPr>
            <a:xfrm>
              <a:off x="0" y="768514"/>
              <a:ext cx="323037" cy="282657"/>
              <a:chOff x="0" y="0"/>
              <a:chExt cx="812800" cy="711200"/>
            </a:xfrm>
          </p:grpSpPr>
          <p:sp>
            <p:nvSpPr>
              <p:cNvPr id="487" name="Google Shape;487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488" name="Google Shape;488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9" name="Google Shape;489;p17"/>
            <p:cNvGrpSpPr/>
            <p:nvPr/>
          </p:nvGrpSpPr>
          <p:grpSpPr>
            <a:xfrm>
              <a:off x="440511" y="768514"/>
              <a:ext cx="323037" cy="282657"/>
              <a:chOff x="0" y="0"/>
              <a:chExt cx="812800" cy="711200"/>
            </a:xfrm>
          </p:grpSpPr>
          <p:sp>
            <p:nvSpPr>
              <p:cNvPr id="490" name="Google Shape;490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491" name="Google Shape;491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2" name="Google Shape;492;p17"/>
            <p:cNvGrpSpPr/>
            <p:nvPr/>
          </p:nvGrpSpPr>
          <p:grpSpPr>
            <a:xfrm>
              <a:off x="881023" y="768514"/>
              <a:ext cx="323037" cy="282657"/>
              <a:chOff x="0" y="0"/>
              <a:chExt cx="812800" cy="711200"/>
            </a:xfrm>
          </p:grpSpPr>
          <p:sp>
            <p:nvSpPr>
              <p:cNvPr id="493" name="Google Shape;493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494" name="Google Shape;494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5" name="Google Shape;495;p17"/>
            <p:cNvGrpSpPr/>
            <p:nvPr/>
          </p:nvGrpSpPr>
          <p:grpSpPr>
            <a:xfrm>
              <a:off x="1321534" y="768514"/>
              <a:ext cx="323037" cy="282657"/>
              <a:chOff x="0" y="0"/>
              <a:chExt cx="812800" cy="711200"/>
            </a:xfrm>
          </p:grpSpPr>
          <p:sp>
            <p:nvSpPr>
              <p:cNvPr id="496" name="Google Shape;496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497" name="Google Shape;497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8" name="Google Shape;498;p17"/>
            <p:cNvGrpSpPr/>
            <p:nvPr/>
          </p:nvGrpSpPr>
          <p:grpSpPr>
            <a:xfrm>
              <a:off x="1762045" y="768514"/>
              <a:ext cx="323037" cy="282657"/>
              <a:chOff x="0" y="0"/>
              <a:chExt cx="812800" cy="711200"/>
            </a:xfrm>
          </p:grpSpPr>
          <p:sp>
            <p:nvSpPr>
              <p:cNvPr id="499" name="Google Shape;499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500" name="Google Shape;500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1" name="Google Shape;501;p17"/>
            <p:cNvGrpSpPr/>
            <p:nvPr/>
          </p:nvGrpSpPr>
          <p:grpSpPr>
            <a:xfrm>
              <a:off x="2202557" y="768514"/>
              <a:ext cx="323037" cy="282657"/>
              <a:chOff x="0" y="0"/>
              <a:chExt cx="812800" cy="711200"/>
            </a:xfrm>
          </p:grpSpPr>
          <p:sp>
            <p:nvSpPr>
              <p:cNvPr id="502" name="Google Shape;502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503" name="Google Shape;503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4" name="Google Shape;504;p17"/>
            <p:cNvGrpSpPr/>
            <p:nvPr/>
          </p:nvGrpSpPr>
          <p:grpSpPr>
            <a:xfrm>
              <a:off x="0" y="1152772"/>
              <a:ext cx="323037" cy="282657"/>
              <a:chOff x="0" y="0"/>
              <a:chExt cx="812800" cy="711200"/>
            </a:xfrm>
          </p:grpSpPr>
          <p:sp>
            <p:nvSpPr>
              <p:cNvPr id="505" name="Google Shape;505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506" name="Google Shape;506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7" name="Google Shape;507;p17"/>
            <p:cNvGrpSpPr/>
            <p:nvPr/>
          </p:nvGrpSpPr>
          <p:grpSpPr>
            <a:xfrm>
              <a:off x="440511" y="1152772"/>
              <a:ext cx="323037" cy="282657"/>
              <a:chOff x="0" y="0"/>
              <a:chExt cx="812800" cy="711200"/>
            </a:xfrm>
          </p:grpSpPr>
          <p:sp>
            <p:nvSpPr>
              <p:cNvPr id="508" name="Google Shape;508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509" name="Google Shape;509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0" name="Google Shape;510;p17"/>
            <p:cNvGrpSpPr/>
            <p:nvPr/>
          </p:nvGrpSpPr>
          <p:grpSpPr>
            <a:xfrm>
              <a:off x="881023" y="1152772"/>
              <a:ext cx="323037" cy="282657"/>
              <a:chOff x="0" y="0"/>
              <a:chExt cx="812800" cy="711200"/>
            </a:xfrm>
          </p:grpSpPr>
          <p:sp>
            <p:nvSpPr>
              <p:cNvPr id="511" name="Google Shape;511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512" name="Google Shape;512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3" name="Google Shape;513;p17"/>
            <p:cNvGrpSpPr/>
            <p:nvPr/>
          </p:nvGrpSpPr>
          <p:grpSpPr>
            <a:xfrm>
              <a:off x="1321534" y="1152772"/>
              <a:ext cx="323037" cy="282657"/>
              <a:chOff x="0" y="0"/>
              <a:chExt cx="812800" cy="711200"/>
            </a:xfrm>
          </p:grpSpPr>
          <p:sp>
            <p:nvSpPr>
              <p:cNvPr id="514" name="Google Shape;514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515" name="Google Shape;515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6" name="Google Shape;516;p17"/>
            <p:cNvGrpSpPr/>
            <p:nvPr/>
          </p:nvGrpSpPr>
          <p:grpSpPr>
            <a:xfrm>
              <a:off x="1762045" y="1152772"/>
              <a:ext cx="323037" cy="282657"/>
              <a:chOff x="0" y="0"/>
              <a:chExt cx="812800" cy="711200"/>
            </a:xfrm>
          </p:grpSpPr>
          <p:sp>
            <p:nvSpPr>
              <p:cNvPr id="517" name="Google Shape;517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518" name="Google Shape;518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9" name="Google Shape;519;p17"/>
            <p:cNvGrpSpPr/>
            <p:nvPr/>
          </p:nvGrpSpPr>
          <p:grpSpPr>
            <a:xfrm>
              <a:off x="2202557" y="1152772"/>
              <a:ext cx="323037" cy="282657"/>
              <a:chOff x="0" y="0"/>
              <a:chExt cx="812800" cy="711200"/>
            </a:xfrm>
          </p:grpSpPr>
          <p:sp>
            <p:nvSpPr>
              <p:cNvPr id="520" name="Google Shape;520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521" name="Google Shape;521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2" name="Google Shape;522;p17"/>
            <p:cNvGrpSpPr/>
            <p:nvPr/>
          </p:nvGrpSpPr>
          <p:grpSpPr>
            <a:xfrm>
              <a:off x="0" y="1537029"/>
              <a:ext cx="323037" cy="282657"/>
              <a:chOff x="0" y="0"/>
              <a:chExt cx="812800" cy="711200"/>
            </a:xfrm>
          </p:grpSpPr>
          <p:sp>
            <p:nvSpPr>
              <p:cNvPr id="523" name="Google Shape;523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524" name="Google Shape;524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5" name="Google Shape;525;p17"/>
            <p:cNvGrpSpPr/>
            <p:nvPr/>
          </p:nvGrpSpPr>
          <p:grpSpPr>
            <a:xfrm>
              <a:off x="440511" y="1537029"/>
              <a:ext cx="323037" cy="282657"/>
              <a:chOff x="0" y="0"/>
              <a:chExt cx="812800" cy="711200"/>
            </a:xfrm>
          </p:grpSpPr>
          <p:sp>
            <p:nvSpPr>
              <p:cNvPr id="526" name="Google Shape;526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527" name="Google Shape;527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8" name="Google Shape;528;p17"/>
            <p:cNvGrpSpPr/>
            <p:nvPr/>
          </p:nvGrpSpPr>
          <p:grpSpPr>
            <a:xfrm>
              <a:off x="881023" y="1537029"/>
              <a:ext cx="323037" cy="282657"/>
              <a:chOff x="0" y="0"/>
              <a:chExt cx="812800" cy="711200"/>
            </a:xfrm>
          </p:grpSpPr>
          <p:sp>
            <p:nvSpPr>
              <p:cNvPr id="529" name="Google Shape;529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530" name="Google Shape;530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1" name="Google Shape;531;p17"/>
            <p:cNvGrpSpPr/>
            <p:nvPr/>
          </p:nvGrpSpPr>
          <p:grpSpPr>
            <a:xfrm>
              <a:off x="1321534" y="1537029"/>
              <a:ext cx="323037" cy="282657"/>
              <a:chOff x="0" y="0"/>
              <a:chExt cx="812800" cy="711200"/>
            </a:xfrm>
          </p:grpSpPr>
          <p:sp>
            <p:nvSpPr>
              <p:cNvPr id="532" name="Google Shape;532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533" name="Google Shape;533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4" name="Google Shape;534;p17"/>
            <p:cNvGrpSpPr/>
            <p:nvPr/>
          </p:nvGrpSpPr>
          <p:grpSpPr>
            <a:xfrm>
              <a:off x="1762045" y="1537029"/>
              <a:ext cx="323037" cy="282657"/>
              <a:chOff x="0" y="0"/>
              <a:chExt cx="812800" cy="711200"/>
            </a:xfrm>
          </p:grpSpPr>
          <p:sp>
            <p:nvSpPr>
              <p:cNvPr id="535" name="Google Shape;535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536" name="Google Shape;536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7" name="Google Shape;537;p17"/>
            <p:cNvGrpSpPr/>
            <p:nvPr/>
          </p:nvGrpSpPr>
          <p:grpSpPr>
            <a:xfrm>
              <a:off x="2202557" y="1537029"/>
              <a:ext cx="323037" cy="282657"/>
              <a:chOff x="0" y="0"/>
              <a:chExt cx="812800" cy="711200"/>
            </a:xfrm>
          </p:grpSpPr>
          <p:sp>
            <p:nvSpPr>
              <p:cNvPr id="538" name="Google Shape;538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539" name="Google Shape;539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0" name="Google Shape;540;p17"/>
            <p:cNvGrpSpPr/>
            <p:nvPr/>
          </p:nvGrpSpPr>
          <p:grpSpPr>
            <a:xfrm>
              <a:off x="0" y="1921286"/>
              <a:ext cx="323037" cy="282657"/>
              <a:chOff x="0" y="0"/>
              <a:chExt cx="812800" cy="711200"/>
            </a:xfrm>
          </p:grpSpPr>
          <p:sp>
            <p:nvSpPr>
              <p:cNvPr id="541" name="Google Shape;541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542" name="Google Shape;542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3" name="Google Shape;543;p17"/>
            <p:cNvGrpSpPr/>
            <p:nvPr/>
          </p:nvGrpSpPr>
          <p:grpSpPr>
            <a:xfrm>
              <a:off x="440511" y="1921286"/>
              <a:ext cx="323037" cy="282657"/>
              <a:chOff x="0" y="0"/>
              <a:chExt cx="812800" cy="711200"/>
            </a:xfrm>
          </p:grpSpPr>
          <p:sp>
            <p:nvSpPr>
              <p:cNvPr id="544" name="Google Shape;544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545" name="Google Shape;545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6" name="Google Shape;546;p17"/>
            <p:cNvGrpSpPr/>
            <p:nvPr/>
          </p:nvGrpSpPr>
          <p:grpSpPr>
            <a:xfrm>
              <a:off x="881023" y="1921286"/>
              <a:ext cx="323037" cy="282657"/>
              <a:chOff x="0" y="0"/>
              <a:chExt cx="812800" cy="711200"/>
            </a:xfrm>
          </p:grpSpPr>
          <p:sp>
            <p:nvSpPr>
              <p:cNvPr id="547" name="Google Shape;547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548" name="Google Shape;548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9" name="Google Shape;549;p17"/>
            <p:cNvGrpSpPr/>
            <p:nvPr/>
          </p:nvGrpSpPr>
          <p:grpSpPr>
            <a:xfrm>
              <a:off x="1321534" y="1921286"/>
              <a:ext cx="323037" cy="282657"/>
              <a:chOff x="0" y="0"/>
              <a:chExt cx="812800" cy="711200"/>
            </a:xfrm>
          </p:grpSpPr>
          <p:sp>
            <p:nvSpPr>
              <p:cNvPr id="550" name="Google Shape;550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551" name="Google Shape;551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2" name="Google Shape;552;p17"/>
            <p:cNvGrpSpPr/>
            <p:nvPr/>
          </p:nvGrpSpPr>
          <p:grpSpPr>
            <a:xfrm>
              <a:off x="1762045" y="1921286"/>
              <a:ext cx="323037" cy="282657"/>
              <a:chOff x="0" y="0"/>
              <a:chExt cx="812800" cy="711200"/>
            </a:xfrm>
          </p:grpSpPr>
          <p:sp>
            <p:nvSpPr>
              <p:cNvPr id="553" name="Google Shape;553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554" name="Google Shape;554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5" name="Google Shape;555;p17"/>
            <p:cNvGrpSpPr/>
            <p:nvPr/>
          </p:nvGrpSpPr>
          <p:grpSpPr>
            <a:xfrm>
              <a:off x="2202557" y="1921286"/>
              <a:ext cx="323037" cy="282657"/>
              <a:chOff x="0" y="0"/>
              <a:chExt cx="812800" cy="711200"/>
            </a:xfrm>
          </p:grpSpPr>
          <p:sp>
            <p:nvSpPr>
              <p:cNvPr id="556" name="Google Shape;556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557" name="Google Shape;557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8" name="Google Shape;558;p17"/>
            <p:cNvGrpSpPr/>
            <p:nvPr/>
          </p:nvGrpSpPr>
          <p:grpSpPr>
            <a:xfrm>
              <a:off x="0" y="2305543"/>
              <a:ext cx="323037" cy="282657"/>
              <a:chOff x="0" y="0"/>
              <a:chExt cx="812800" cy="711200"/>
            </a:xfrm>
          </p:grpSpPr>
          <p:sp>
            <p:nvSpPr>
              <p:cNvPr id="559" name="Google Shape;559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560" name="Google Shape;560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1" name="Google Shape;561;p17"/>
            <p:cNvGrpSpPr/>
            <p:nvPr/>
          </p:nvGrpSpPr>
          <p:grpSpPr>
            <a:xfrm>
              <a:off x="440511" y="2305543"/>
              <a:ext cx="323037" cy="282657"/>
              <a:chOff x="0" y="0"/>
              <a:chExt cx="812800" cy="711200"/>
            </a:xfrm>
          </p:grpSpPr>
          <p:sp>
            <p:nvSpPr>
              <p:cNvPr id="562" name="Google Shape;562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563" name="Google Shape;563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4" name="Google Shape;564;p17"/>
            <p:cNvGrpSpPr/>
            <p:nvPr/>
          </p:nvGrpSpPr>
          <p:grpSpPr>
            <a:xfrm>
              <a:off x="881023" y="2305543"/>
              <a:ext cx="323037" cy="282657"/>
              <a:chOff x="0" y="0"/>
              <a:chExt cx="812800" cy="711200"/>
            </a:xfrm>
          </p:grpSpPr>
          <p:sp>
            <p:nvSpPr>
              <p:cNvPr id="565" name="Google Shape;565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566" name="Google Shape;566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7" name="Google Shape;567;p17"/>
            <p:cNvGrpSpPr/>
            <p:nvPr/>
          </p:nvGrpSpPr>
          <p:grpSpPr>
            <a:xfrm>
              <a:off x="1321534" y="2305543"/>
              <a:ext cx="323037" cy="282657"/>
              <a:chOff x="0" y="0"/>
              <a:chExt cx="812800" cy="711200"/>
            </a:xfrm>
          </p:grpSpPr>
          <p:sp>
            <p:nvSpPr>
              <p:cNvPr id="568" name="Google Shape;568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569" name="Google Shape;569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0" name="Google Shape;570;p17"/>
            <p:cNvGrpSpPr/>
            <p:nvPr/>
          </p:nvGrpSpPr>
          <p:grpSpPr>
            <a:xfrm>
              <a:off x="1762045" y="2305543"/>
              <a:ext cx="323037" cy="282657"/>
              <a:chOff x="0" y="0"/>
              <a:chExt cx="812800" cy="711200"/>
            </a:xfrm>
          </p:grpSpPr>
          <p:sp>
            <p:nvSpPr>
              <p:cNvPr id="571" name="Google Shape;571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572" name="Google Shape;572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3" name="Google Shape;573;p17"/>
            <p:cNvGrpSpPr/>
            <p:nvPr/>
          </p:nvGrpSpPr>
          <p:grpSpPr>
            <a:xfrm>
              <a:off x="2202557" y="2305543"/>
              <a:ext cx="323037" cy="282657"/>
              <a:chOff x="0" y="0"/>
              <a:chExt cx="812800" cy="711200"/>
            </a:xfrm>
          </p:grpSpPr>
          <p:sp>
            <p:nvSpPr>
              <p:cNvPr id="574" name="Google Shape;574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575" name="Google Shape;575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ชื่อเรื่องรอง 2">
            <a:extLst>
              <a:ext uri="{FF2B5EF4-FFF2-40B4-BE49-F238E27FC236}">
                <a16:creationId xmlns:a16="http://schemas.microsoft.com/office/drawing/2014/main" id="{BA46353B-8081-6A43-D850-300AAB4CA3EF}"/>
              </a:ext>
            </a:extLst>
          </p:cNvPr>
          <p:cNvSpPr txBox="1">
            <a:spLocks/>
          </p:cNvSpPr>
          <p:nvPr/>
        </p:nvSpPr>
        <p:spPr>
          <a:xfrm>
            <a:off x="7249885" y="2912521"/>
            <a:ext cx="10175965" cy="4501802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h-TH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Nongnam" panose="02000000000000000000" pitchFamily="2" charset="0"/>
                <a:cs typeface="FontNongnam" panose="02000000000000000000" pitchFamily="2" charset="0"/>
              </a:rPr>
              <a:t>รายการปรับปรุงและ</a:t>
            </a:r>
          </a:p>
          <a:p>
            <a:pPr algn="ctr"/>
            <a:r>
              <a:rPr lang="th-TH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Nongnam" panose="02000000000000000000" pitchFamily="2" charset="0"/>
                <a:cs typeface="FontNongnam" panose="02000000000000000000" pitchFamily="2" charset="0"/>
              </a:rPr>
              <a:t>การสรุปผลข้อมูลทางการบัญชี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F8F3D626-01D7-7406-A7FD-9A00BBB9F254}"/>
              </a:ext>
            </a:extLst>
          </p:cNvPr>
          <p:cNvSpPr txBox="1"/>
          <p:nvPr/>
        </p:nvSpPr>
        <p:spPr>
          <a:xfrm>
            <a:off x="10882337" y="684134"/>
            <a:ext cx="7736750" cy="1319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" panose="00000500000000000000" pitchFamily="2" charset="-34"/>
                <a:cs typeface="Candy" panose="00000500000000000000" pitchFamily="2" charset="-34"/>
              </a:rPr>
              <a:t>CHAPTER  5</a:t>
            </a:r>
            <a:endParaRPr lang="th-TH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y" panose="00000500000000000000" pitchFamily="2" charset="-34"/>
              <a:cs typeface="Candy" panose="00000500000000000000" pitchFamily="2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0" name="Google Shape;3490;p38"/>
          <p:cNvPicPr preferRelativeResize="0"/>
          <p:nvPr/>
        </p:nvPicPr>
        <p:blipFill rotWithShape="1">
          <a:blip r:embed="rId3">
            <a:alphaModFix/>
          </a:blip>
          <a:srcRect t="7746" b="774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9" name="Google Shape;3629;p38"/>
          <p:cNvSpPr/>
          <p:nvPr/>
        </p:nvSpPr>
        <p:spPr>
          <a:xfrm>
            <a:off x="11523937" y="9034039"/>
            <a:ext cx="1878555" cy="1157752"/>
          </a:xfrm>
          <a:custGeom>
            <a:avLst/>
            <a:gdLst/>
            <a:ahLst/>
            <a:cxnLst/>
            <a:rect l="l" t="t" r="r" b="b"/>
            <a:pathLst>
              <a:path w="2479446" h="1941199" extrusionOk="0">
                <a:moveTo>
                  <a:pt x="0" y="0"/>
                </a:moveTo>
                <a:lnTo>
                  <a:pt x="2479446" y="0"/>
                </a:lnTo>
                <a:lnTo>
                  <a:pt x="2479446" y="1941200"/>
                </a:lnTo>
                <a:lnTo>
                  <a:pt x="0" y="1941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Google Shape;3627;p38">
            <a:extLst>
              <a:ext uri="{FF2B5EF4-FFF2-40B4-BE49-F238E27FC236}">
                <a16:creationId xmlns:a16="http://schemas.microsoft.com/office/drawing/2014/main" id="{F357E287-4151-20FF-CF27-9BA14B482645}"/>
              </a:ext>
            </a:extLst>
          </p:cNvPr>
          <p:cNvSpPr/>
          <p:nvPr/>
        </p:nvSpPr>
        <p:spPr>
          <a:xfrm>
            <a:off x="4638664" y="8909619"/>
            <a:ext cx="1987170" cy="1306164"/>
          </a:xfrm>
          <a:custGeom>
            <a:avLst/>
            <a:gdLst/>
            <a:ahLst/>
            <a:cxnLst/>
            <a:rect l="l" t="t" r="r" b="b"/>
            <a:pathLst>
              <a:path w="2622803" h="2190041" extrusionOk="0">
                <a:moveTo>
                  <a:pt x="0" y="0"/>
                </a:moveTo>
                <a:lnTo>
                  <a:pt x="2622803" y="0"/>
                </a:lnTo>
                <a:lnTo>
                  <a:pt x="2622803" y="2190040"/>
                </a:lnTo>
                <a:lnTo>
                  <a:pt x="0" y="2190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" name="Google Shape;3628;p38">
            <a:extLst>
              <a:ext uri="{FF2B5EF4-FFF2-40B4-BE49-F238E27FC236}">
                <a16:creationId xmlns:a16="http://schemas.microsoft.com/office/drawing/2014/main" id="{999D47DA-6E3F-E520-E3BC-D2F004C36904}"/>
              </a:ext>
            </a:extLst>
          </p:cNvPr>
          <p:cNvSpPr/>
          <p:nvPr/>
        </p:nvSpPr>
        <p:spPr>
          <a:xfrm>
            <a:off x="8103677" y="9104914"/>
            <a:ext cx="1968741" cy="1073210"/>
          </a:xfrm>
          <a:custGeom>
            <a:avLst/>
            <a:gdLst/>
            <a:ahLst/>
            <a:cxnLst/>
            <a:rect l="l" t="t" r="r" b="b"/>
            <a:pathLst>
              <a:path w="2598480" h="1799448" extrusionOk="0">
                <a:moveTo>
                  <a:pt x="0" y="0"/>
                </a:moveTo>
                <a:lnTo>
                  <a:pt x="2598480" y="0"/>
                </a:lnTo>
                <a:lnTo>
                  <a:pt x="2598480" y="1799448"/>
                </a:lnTo>
                <a:lnTo>
                  <a:pt x="0" y="1799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A23C051A-31D6-08C8-E71F-32ECE039D8AD}"/>
              </a:ext>
            </a:extLst>
          </p:cNvPr>
          <p:cNvSpPr txBox="1"/>
          <p:nvPr/>
        </p:nvSpPr>
        <p:spPr>
          <a:xfrm>
            <a:off x="1866900" y="773212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3. ค่าใช้จ่ายจ่ายล่วงหน้า</a:t>
            </a:r>
            <a:endParaRPr lang="th-TH" sz="4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1148E76D-293C-EBAB-D607-203EC047D636}"/>
              </a:ext>
            </a:extLst>
          </p:cNvPr>
          <p:cNvSpPr txBox="1"/>
          <p:nvPr/>
        </p:nvSpPr>
        <p:spPr>
          <a:xfrm>
            <a:off x="1866900" y="1872903"/>
            <a:ext cx="146558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h-TH" sz="4000" b="1" i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	ค่าใช้จ่ายจ่ายล่วงหน้า </a:t>
            </a:r>
            <a:r>
              <a:rPr lang="en-US" sz="4000" b="1" i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(prepaid expense) </a:t>
            </a:r>
            <a:r>
              <a:rPr lang="th-TH" sz="4000" b="1" dirty="0">
                <a:latin typeface="JS Wanida" panose="02000000000000000000" pitchFamily="2" charset="-34"/>
                <a:cs typeface="JS Wanida" panose="02000000000000000000" pitchFamily="2" charset="-34"/>
              </a:rPr>
              <a:t>  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ค่าใช้จ่ายที่กิจการได้จ่ายเงินล่วงหน้าไปแล้ว โดยได้รับบริการเพียงบางส่วน </a:t>
            </a:r>
          </a:p>
          <a:p>
            <a:pPr marL="0" indent="0">
              <a:buNone/>
            </a:pP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ดังนั้นค่าใช้จ่ายที่เกิดขึ้นจึงเป็นค่าใช้จ่ายในงวดบัญชีนี้ส่วนหนึ่ง และเหลืออีกส่วนหนึ่งเป็นค่าใช้จ่ายในงวดบัญชีถัดไป การบันทึกจำนวนเงินที่จ่ายไปกิจการสามารถบันได้ 2 วิธี แต่เมื่อทำการปรับปรุงแล้วยอดคงเหลือของรายการที่แสดงในงบการเงินจะมียอดคงเหลือเท่ากันเสมอ</a:t>
            </a:r>
          </a:p>
          <a:p>
            <a:pPr marL="0" indent="0">
              <a:buNone/>
            </a:pPr>
            <a:r>
              <a:rPr lang="th-TH" sz="4000" b="1" i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	การบันทึกเงินสดที่จ่ายไปสำหรับค่าใช้จ่ายจ่ายล่วงหน้าในวันที่จ่ายเงินจะบันทึกได้ 2 วิธี คือ</a:t>
            </a:r>
          </a:p>
          <a:p>
            <a:pPr marL="0" indent="0">
              <a:buNone/>
            </a:pP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4.1)  บันทึกถือเป็นค่าใช้จ่ายจ่ายล่วงหน้า   บันทึกในหมวดสินทรัพย์ (สินทรัพย์หมุนเวียน)</a:t>
            </a:r>
          </a:p>
          <a:p>
            <a:pPr marL="0" indent="0">
              <a:buNone/>
            </a:pP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4.2)  บันทึกถือเป็นค่าใช้จ่าย  	          บันทึกในหมวดค่าใช้จ่าย</a:t>
            </a:r>
          </a:p>
        </p:txBody>
      </p:sp>
    </p:spTree>
    <p:extLst>
      <p:ext uri="{BB962C8B-B14F-4D97-AF65-F5344CB8AC3E}">
        <p14:creationId xmlns:p14="http://schemas.microsoft.com/office/powerpoint/2010/main" val="1823649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0" name="Google Shape;3490;p38"/>
          <p:cNvPicPr preferRelativeResize="0"/>
          <p:nvPr/>
        </p:nvPicPr>
        <p:blipFill rotWithShape="1">
          <a:blip r:embed="rId3">
            <a:alphaModFix/>
          </a:blip>
          <a:srcRect t="7746" b="774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9" name="Google Shape;3629;p38"/>
          <p:cNvSpPr/>
          <p:nvPr/>
        </p:nvSpPr>
        <p:spPr>
          <a:xfrm>
            <a:off x="11523937" y="9034039"/>
            <a:ext cx="1878555" cy="1157752"/>
          </a:xfrm>
          <a:custGeom>
            <a:avLst/>
            <a:gdLst/>
            <a:ahLst/>
            <a:cxnLst/>
            <a:rect l="l" t="t" r="r" b="b"/>
            <a:pathLst>
              <a:path w="2479446" h="1941199" extrusionOk="0">
                <a:moveTo>
                  <a:pt x="0" y="0"/>
                </a:moveTo>
                <a:lnTo>
                  <a:pt x="2479446" y="0"/>
                </a:lnTo>
                <a:lnTo>
                  <a:pt x="2479446" y="1941200"/>
                </a:lnTo>
                <a:lnTo>
                  <a:pt x="0" y="1941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Google Shape;3627;p38">
            <a:extLst>
              <a:ext uri="{FF2B5EF4-FFF2-40B4-BE49-F238E27FC236}">
                <a16:creationId xmlns:a16="http://schemas.microsoft.com/office/drawing/2014/main" id="{F357E287-4151-20FF-CF27-9BA14B482645}"/>
              </a:ext>
            </a:extLst>
          </p:cNvPr>
          <p:cNvSpPr/>
          <p:nvPr/>
        </p:nvSpPr>
        <p:spPr>
          <a:xfrm>
            <a:off x="4638664" y="8909619"/>
            <a:ext cx="1987170" cy="1306164"/>
          </a:xfrm>
          <a:custGeom>
            <a:avLst/>
            <a:gdLst/>
            <a:ahLst/>
            <a:cxnLst/>
            <a:rect l="l" t="t" r="r" b="b"/>
            <a:pathLst>
              <a:path w="2622803" h="2190041" extrusionOk="0">
                <a:moveTo>
                  <a:pt x="0" y="0"/>
                </a:moveTo>
                <a:lnTo>
                  <a:pt x="2622803" y="0"/>
                </a:lnTo>
                <a:lnTo>
                  <a:pt x="2622803" y="2190040"/>
                </a:lnTo>
                <a:lnTo>
                  <a:pt x="0" y="2190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" name="Google Shape;3628;p38">
            <a:extLst>
              <a:ext uri="{FF2B5EF4-FFF2-40B4-BE49-F238E27FC236}">
                <a16:creationId xmlns:a16="http://schemas.microsoft.com/office/drawing/2014/main" id="{999D47DA-6E3F-E520-E3BC-D2F004C36904}"/>
              </a:ext>
            </a:extLst>
          </p:cNvPr>
          <p:cNvSpPr/>
          <p:nvPr/>
        </p:nvSpPr>
        <p:spPr>
          <a:xfrm>
            <a:off x="8103677" y="9104914"/>
            <a:ext cx="1968741" cy="1073210"/>
          </a:xfrm>
          <a:custGeom>
            <a:avLst/>
            <a:gdLst/>
            <a:ahLst/>
            <a:cxnLst/>
            <a:rect l="l" t="t" r="r" b="b"/>
            <a:pathLst>
              <a:path w="2598480" h="1799448" extrusionOk="0">
                <a:moveTo>
                  <a:pt x="0" y="0"/>
                </a:moveTo>
                <a:lnTo>
                  <a:pt x="2598480" y="0"/>
                </a:lnTo>
                <a:lnTo>
                  <a:pt x="2598480" y="1799448"/>
                </a:lnTo>
                <a:lnTo>
                  <a:pt x="0" y="1799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3847224-4771-3CF6-D05B-DD082C9BEEE8}"/>
              </a:ext>
            </a:extLst>
          </p:cNvPr>
          <p:cNvSpPr txBox="1"/>
          <p:nvPr/>
        </p:nvSpPr>
        <p:spPr>
          <a:xfrm>
            <a:off x="1739900" y="305567"/>
            <a:ext cx="15265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h-TH" sz="4000" b="1" i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การบันทึกเงินสดที่จ่ายไปสำหรับค่าใช้จ่ายจ่ายล่วงหน้าในวันที่จ่ายเงินจะบันทึกได้ 2 วิธี คือ</a:t>
            </a:r>
          </a:p>
          <a:p>
            <a:pPr marL="0" indent="0">
              <a:buNone/>
            </a:pP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4.1)  </a:t>
            </a:r>
            <a:r>
              <a:rPr lang="th-TH" sz="40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บันทึกถือเป็นค่าใช้จ่ายจ่ายล่วงหน้า   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บันทึกในหมวดสินทรัพย์ (สินทรัพย์หมุนเวียน)</a:t>
            </a:r>
          </a:p>
          <a:p>
            <a:pPr marL="0" lvl="1" indent="0">
              <a:buNone/>
            </a:pP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กิจการจะบันทึกเงินสดจ่ายทั้งหมดเป็นสินทรัพย์ในวันที่จ่ายเงินสด เมื่อวันสิ้นงวดจึงมาปรับปรุงรายการค่าใช้จ่ายจ่ายล่วงหน้าเป็นค่าใช้จ่ายในงบกำไรขาดทุนในส่วนที่ได้ใช้บริการไปแล้ว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74D250EE-56A3-CFC4-CBAD-C74CA289BF6D}"/>
              </a:ext>
            </a:extLst>
          </p:cNvPr>
          <p:cNvSpPr txBox="1"/>
          <p:nvPr/>
        </p:nvSpPr>
        <p:spPr>
          <a:xfrm>
            <a:off x="1739900" y="2871584"/>
            <a:ext cx="9245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h-TH" sz="40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การบันทึกบัญชีวันที่จ่ายเงิน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0612E7E0-F64A-FBE0-59E7-95D8AC404499}"/>
              </a:ext>
            </a:extLst>
          </p:cNvPr>
          <p:cNvSpPr/>
          <p:nvPr/>
        </p:nvSpPr>
        <p:spPr>
          <a:xfrm>
            <a:off x="2882900" y="3523862"/>
            <a:ext cx="13190951" cy="12871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เดบิต      ค่าใช้จ่ายจ่ายล่วงหน้า         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xxx         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 รายการสินทรัพย์ในงบแสดงฐานะการเงิน</a:t>
            </a:r>
          </a:p>
          <a:p>
            <a:pPr marL="0" indent="0" algn="ctr">
              <a:buNone/>
            </a:pP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                	เครดิต    เงินสด                                   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xxx  </a:t>
            </a:r>
            <a:r>
              <a:rPr lang="en-US" sz="1400" dirty="0">
                <a:latin typeface="Aksaramatee" panose="020B0500000000020004" pitchFamily="34" charset="-34"/>
                <a:cs typeface="Aksaramatee" panose="020B0500000000020004" pitchFamily="34" charset="-34"/>
              </a:rPr>
              <a:t>  </a:t>
            </a:r>
            <a:endParaRPr lang="th-TH" dirty="0"/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0D0D0CC0-09A1-BA18-8C1F-174054350EF6}"/>
              </a:ext>
            </a:extLst>
          </p:cNvPr>
          <p:cNvSpPr txBox="1"/>
          <p:nvPr/>
        </p:nvSpPr>
        <p:spPr>
          <a:xfrm>
            <a:off x="1935445" y="5133954"/>
            <a:ext cx="150858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ในวันสิ้นงวดซึ่งได้ใช้บริการไปแล้วบางส่วนก็จะลงบันทึกล้างค่าใช้จ่ายจ่ายล่วงหน้าในส่วนที่ได้ใช้บริการแล้วออกจากบัญชี โดยจะบันทึกรับรู้เป็นค่าใช้จ่ายแทนในจำนวนที่เท่ากัน</a:t>
            </a: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AE02A829-E4E6-A80E-A1D9-12035CD86469}"/>
              </a:ext>
            </a:extLst>
          </p:cNvPr>
          <p:cNvSpPr/>
          <p:nvPr/>
        </p:nvSpPr>
        <p:spPr>
          <a:xfrm>
            <a:off x="2882900" y="7006424"/>
            <a:ext cx="13190951" cy="19239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เดบิต      ค่าใช้จ่าย                                      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xxx       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รายการค่าใช้จ่ายในงบกำไรขาดทุน</a:t>
            </a:r>
          </a:p>
          <a:p>
            <a:pPr marL="0" indent="0" algn="ctr">
              <a:buNone/>
            </a:pP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                	เครดิต    ค่าใช้จ่ายจ่ายล่วงหน้า                         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xxx</a:t>
            </a:r>
          </a:p>
          <a:p>
            <a:pPr algn="ctr"/>
            <a:endParaRPr lang="th-TH" dirty="0"/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3311A3B4-BFB0-84D8-13E8-554C2AA8EDF7}"/>
              </a:ext>
            </a:extLst>
          </p:cNvPr>
          <p:cNvSpPr txBox="1"/>
          <p:nvPr/>
        </p:nvSpPr>
        <p:spPr>
          <a:xfrm>
            <a:off x="1739900" y="6336301"/>
            <a:ext cx="9245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h-TH" sz="40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การบันทึกรายการปรับปรุงวันสิ้นรอบระยะเวลาบัญชี</a:t>
            </a:r>
          </a:p>
        </p:txBody>
      </p:sp>
    </p:spTree>
    <p:extLst>
      <p:ext uri="{BB962C8B-B14F-4D97-AF65-F5344CB8AC3E}">
        <p14:creationId xmlns:p14="http://schemas.microsoft.com/office/powerpoint/2010/main" val="3052684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0" name="Google Shape;3490;p38"/>
          <p:cNvPicPr preferRelativeResize="0"/>
          <p:nvPr/>
        </p:nvPicPr>
        <p:blipFill rotWithShape="1">
          <a:blip r:embed="rId3">
            <a:alphaModFix/>
          </a:blip>
          <a:srcRect t="7746" b="774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9" name="Google Shape;3629;p38"/>
          <p:cNvSpPr/>
          <p:nvPr/>
        </p:nvSpPr>
        <p:spPr>
          <a:xfrm>
            <a:off x="11523937" y="9034039"/>
            <a:ext cx="1878555" cy="1157752"/>
          </a:xfrm>
          <a:custGeom>
            <a:avLst/>
            <a:gdLst/>
            <a:ahLst/>
            <a:cxnLst/>
            <a:rect l="l" t="t" r="r" b="b"/>
            <a:pathLst>
              <a:path w="2479446" h="1941199" extrusionOk="0">
                <a:moveTo>
                  <a:pt x="0" y="0"/>
                </a:moveTo>
                <a:lnTo>
                  <a:pt x="2479446" y="0"/>
                </a:lnTo>
                <a:lnTo>
                  <a:pt x="2479446" y="1941200"/>
                </a:lnTo>
                <a:lnTo>
                  <a:pt x="0" y="1941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Google Shape;3627;p38">
            <a:extLst>
              <a:ext uri="{FF2B5EF4-FFF2-40B4-BE49-F238E27FC236}">
                <a16:creationId xmlns:a16="http://schemas.microsoft.com/office/drawing/2014/main" id="{F357E287-4151-20FF-CF27-9BA14B482645}"/>
              </a:ext>
            </a:extLst>
          </p:cNvPr>
          <p:cNvSpPr/>
          <p:nvPr/>
        </p:nvSpPr>
        <p:spPr>
          <a:xfrm>
            <a:off x="4638664" y="8909619"/>
            <a:ext cx="1987170" cy="1306164"/>
          </a:xfrm>
          <a:custGeom>
            <a:avLst/>
            <a:gdLst/>
            <a:ahLst/>
            <a:cxnLst/>
            <a:rect l="l" t="t" r="r" b="b"/>
            <a:pathLst>
              <a:path w="2622803" h="2190041" extrusionOk="0">
                <a:moveTo>
                  <a:pt x="0" y="0"/>
                </a:moveTo>
                <a:lnTo>
                  <a:pt x="2622803" y="0"/>
                </a:lnTo>
                <a:lnTo>
                  <a:pt x="2622803" y="2190040"/>
                </a:lnTo>
                <a:lnTo>
                  <a:pt x="0" y="2190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" name="Google Shape;3628;p38">
            <a:extLst>
              <a:ext uri="{FF2B5EF4-FFF2-40B4-BE49-F238E27FC236}">
                <a16:creationId xmlns:a16="http://schemas.microsoft.com/office/drawing/2014/main" id="{999D47DA-6E3F-E520-E3BC-D2F004C36904}"/>
              </a:ext>
            </a:extLst>
          </p:cNvPr>
          <p:cNvSpPr/>
          <p:nvPr/>
        </p:nvSpPr>
        <p:spPr>
          <a:xfrm>
            <a:off x="8103677" y="9104914"/>
            <a:ext cx="1968741" cy="1073210"/>
          </a:xfrm>
          <a:custGeom>
            <a:avLst/>
            <a:gdLst/>
            <a:ahLst/>
            <a:cxnLst/>
            <a:rect l="l" t="t" r="r" b="b"/>
            <a:pathLst>
              <a:path w="2598480" h="1799448" extrusionOk="0">
                <a:moveTo>
                  <a:pt x="0" y="0"/>
                </a:moveTo>
                <a:lnTo>
                  <a:pt x="2598480" y="0"/>
                </a:lnTo>
                <a:lnTo>
                  <a:pt x="2598480" y="1799448"/>
                </a:lnTo>
                <a:lnTo>
                  <a:pt x="0" y="1799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6EAF2CD-97B5-67B9-1E64-4B08CF9392FA}"/>
              </a:ext>
            </a:extLst>
          </p:cNvPr>
          <p:cNvSpPr txBox="1"/>
          <p:nvPr/>
        </p:nvSpPr>
        <p:spPr>
          <a:xfrm>
            <a:off x="1397000" y="362793"/>
            <a:ext cx="157099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h-TH" sz="3600" b="1" i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การบันทึกเงินสดที่จ่ายไปสำหรับค่าใช้จ่ายจ่ายล่วงหน้าในวันที่จ่ายเงินจะบันทึกได้ 2 วิธี คือ</a:t>
            </a:r>
          </a:p>
          <a:p>
            <a:pPr marL="0" indent="0">
              <a:buNone/>
            </a:pP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4.2)  </a:t>
            </a:r>
            <a:r>
              <a:rPr lang="th-TH" sz="36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บันทึกถือเป็นค่าใช้จ่าย</a:t>
            </a: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 (หมวดค่าใช้จ่าย) </a:t>
            </a:r>
          </a:p>
          <a:p>
            <a:pPr marL="320040" lvl="1" indent="0">
              <a:buNone/>
            </a:pP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	กิจการจะบันทึกเงินสดจ่ายที่จ่ายทั้งหมดที่จ่ายทั้งหมดเป็นค่าใช้จ่ายในงบกำไรขาดทุนทั้งหมด ดังนั้นในวันสิ้นงวดกิจการจะมีค่าใช้จ่ายในงวดบัญชีนั้นมากเกินไป ดังนั้นในวันสิ้นงวดจึงต้องทำการปรับปรุงรายการค่าใช้จ่ายให้แสดงเป็นค่าใช้จ่ายสำหรับงวดเวลานั้นเท่านั้น ส่วนที่เหลือจะนำไปบันทึกไว้เป็นรายการค่าใช้จ่ายจ่ายล่วงหน้า</a:t>
            </a:r>
          </a:p>
          <a:p>
            <a:pPr marL="320040" lvl="1" indent="0">
              <a:buNone/>
            </a:pPr>
            <a:r>
              <a:rPr lang="th-TH" sz="36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การบันทึกบัญชีวันที่จ่ายเงิน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3B42DEBD-D74C-4458-56A1-0FAF543DF41D}"/>
              </a:ext>
            </a:extLst>
          </p:cNvPr>
          <p:cNvSpPr/>
          <p:nvPr/>
        </p:nvSpPr>
        <p:spPr>
          <a:xfrm>
            <a:off x="3190918" y="3703589"/>
            <a:ext cx="12350664" cy="143991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เดบิต      ค่าใช้จ่าย                               </a:t>
            </a:r>
            <a:r>
              <a:rPr lang="en-US" sz="3600" dirty="0">
                <a:latin typeface="JS Wanida" panose="02000000000000000000" pitchFamily="2" charset="-34"/>
                <a:cs typeface="JS Wanida" panose="02000000000000000000" pitchFamily="2" charset="-34"/>
              </a:rPr>
              <a:t>xxx        </a:t>
            </a: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รายการค่าใช้จ่ายในงบกำไรขาดทุน</a:t>
            </a:r>
          </a:p>
          <a:p>
            <a:pPr marL="0" indent="0" algn="ctr">
              <a:buNone/>
            </a:pP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เครดิต    เงินสด                                   </a:t>
            </a:r>
            <a:r>
              <a:rPr lang="en-US" sz="3600" dirty="0">
                <a:latin typeface="JS Wanida" panose="02000000000000000000" pitchFamily="2" charset="-34"/>
                <a:cs typeface="JS Wanida" panose="02000000000000000000" pitchFamily="2" charset="-34"/>
              </a:rPr>
              <a:t>xxx       </a:t>
            </a:r>
            <a:r>
              <a:rPr lang="en-US" sz="3600" dirty="0">
                <a:latin typeface="Aksaramatee" panose="020B0500000000020004" pitchFamily="34" charset="-34"/>
                <a:cs typeface="Aksaramatee" panose="020B0500000000020004" pitchFamily="34" charset="-34"/>
              </a:rPr>
              <a:t> </a:t>
            </a:r>
            <a:endParaRPr lang="th-TH" sz="3600" dirty="0">
              <a:latin typeface="Aksaramatee" panose="020B0500000000020004" pitchFamily="34" charset="-34"/>
              <a:cs typeface="Aksaramatee" panose="020B0500000000020004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75300BCC-FB96-78C0-724B-8C71EEDE2835}"/>
              </a:ext>
            </a:extLst>
          </p:cNvPr>
          <p:cNvSpPr txBox="1"/>
          <p:nvPr/>
        </p:nvSpPr>
        <p:spPr>
          <a:xfrm>
            <a:off x="1454150" y="5199787"/>
            <a:ext cx="15824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	ในวันสิ้นงวดซึ่งได้ใช้บริการบ้างบางส่วนแล้วแต่ยังได้รับบริการไม่หมดทั้งจำนวน ดังนั้นหากบันทึกรายการทั้งหมดเป็นค่าใช้จ่าย จะทำให้การรับรู้ค่าใช้จ่ายในงวดนั้นสูงเกินไป จึงต้องทำการปรับปรุงจำนวนที่รับรู้ค่าใช้จ่ายให้แสดงค่าใช้จ่ายที่เกิดขึ้นสำหรับงวดบัญชีนั้นเท่านั้น แล้วนำส่วนที่ยังไม่ได้รับบริการไปแสดงเป็นรายการค่าใช้จ่ายจ่ายล่วงหน้า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DD2489F7-102A-0A0F-6C62-3C1123182A99}"/>
              </a:ext>
            </a:extLst>
          </p:cNvPr>
          <p:cNvSpPr txBox="1"/>
          <p:nvPr/>
        </p:nvSpPr>
        <p:spPr>
          <a:xfrm>
            <a:off x="1454150" y="6796743"/>
            <a:ext cx="924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h-TH" sz="36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การบันทึกรายการปรับปรุงวันสิ้นรอบระยะเวลาบัญชี</a:t>
            </a: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4BE7F186-1CDC-E69D-9B57-49798434BA8A}"/>
              </a:ext>
            </a:extLst>
          </p:cNvPr>
          <p:cNvSpPr/>
          <p:nvPr/>
        </p:nvSpPr>
        <p:spPr>
          <a:xfrm>
            <a:off x="3190918" y="7504727"/>
            <a:ext cx="12252282" cy="147417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เดบิต      ค่าใช้จ่ายจ่ายล่วงหน้า         </a:t>
            </a:r>
            <a:r>
              <a:rPr lang="en-US" sz="3600" dirty="0">
                <a:latin typeface="JS Wanida" panose="02000000000000000000" pitchFamily="2" charset="-34"/>
                <a:cs typeface="JS Wanida" panose="02000000000000000000" pitchFamily="2" charset="-34"/>
              </a:rPr>
              <a:t>xxx         "  </a:t>
            </a: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รายการสินทรัพย์ในงบแสดงฐานะการเงินเครดิต    ค่าใช้จ่าย                               </a:t>
            </a:r>
            <a:r>
              <a:rPr lang="en-US" sz="3600" dirty="0">
                <a:latin typeface="JS Wanida" panose="02000000000000000000" pitchFamily="2" charset="-34"/>
                <a:cs typeface="JS Wanida" panose="02000000000000000000" pitchFamily="2" charset="-34"/>
              </a:rPr>
              <a:t>xxx  </a:t>
            </a:r>
            <a:r>
              <a:rPr lang="en-US" sz="1400" dirty="0">
                <a:latin typeface="Aksaramatee" panose="020B0500000000020004" pitchFamily="34" charset="-34"/>
                <a:cs typeface="Aksaramatee" panose="020B0500000000020004" pitchFamily="34" charset="-34"/>
              </a:rPr>
              <a:t>      </a:t>
            </a:r>
          </a:p>
        </p:txBody>
      </p:sp>
    </p:spTree>
    <p:extLst>
      <p:ext uri="{BB962C8B-B14F-4D97-AF65-F5344CB8AC3E}">
        <p14:creationId xmlns:p14="http://schemas.microsoft.com/office/powerpoint/2010/main" val="2771201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0" name="Google Shape;3490;p38"/>
          <p:cNvPicPr preferRelativeResize="0"/>
          <p:nvPr/>
        </p:nvPicPr>
        <p:blipFill rotWithShape="1">
          <a:blip r:embed="rId3">
            <a:alphaModFix/>
          </a:blip>
          <a:srcRect t="7746" b="7746"/>
          <a:stretch/>
        </p:blipFill>
        <p:spPr>
          <a:xfrm>
            <a:off x="-462353" y="11856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9" name="Google Shape;3629;p38"/>
          <p:cNvSpPr/>
          <p:nvPr/>
        </p:nvSpPr>
        <p:spPr>
          <a:xfrm>
            <a:off x="11523937" y="9034039"/>
            <a:ext cx="1878555" cy="1157752"/>
          </a:xfrm>
          <a:custGeom>
            <a:avLst/>
            <a:gdLst/>
            <a:ahLst/>
            <a:cxnLst/>
            <a:rect l="l" t="t" r="r" b="b"/>
            <a:pathLst>
              <a:path w="2479446" h="1941199" extrusionOk="0">
                <a:moveTo>
                  <a:pt x="0" y="0"/>
                </a:moveTo>
                <a:lnTo>
                  <a:pt x="2479446" y="0"/>
                </a:lnTo>
                <a:lnTo>
                  <a:pt x="2479446" y="1941200"/>
                </a:lnTo>
                <a:lnTo>
                  <a:pt x="0" y="1941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Google Shape;3627;p38">
            <a:extLst>
              <a:ext uri="{FF2B5EF4-FFF2-40B4-BE49-F238E27FC236}">
                <a16:creationId xmlns:a16="http://schemas.microsoft.com/office/drawing/2014/main" id="{F357E287-4151-20FF-CF27-9BA14B482645}"/>
              </a:ext>
            </a:extLst>
          </p:cNvPr>
          <p:cNvSpPr/>
          <p:nvPr/>
        </p:nvSpPr>
        <p:spPr>
          <a:xfrm>
            <a:off x="4638664" y="8909619"/>
            <a:ext cx="1987170" cy="1306164"/>
          </a:xfrm>
          <a:custGeom>
            <a:avLst/>
            <a:gdLst/>
            <a:ahLst/>
            <a:cxnLst/>
            <a:rect l="l" t="t" r="r" b="b"/>
            <a:pathLst>
              <a:path w="2622803" h="2190041" extrusionOk="0">
                <a:moveTo>
                  <a:pt x="0" y="0"/>
                </a:moveTo>
                <a:lnTo>
                  <a:pt x="2622803" y="0"/>
                </a:lnTo>
                <a:lnTo>
                  <a:pt x="2622803" y="2190040"/>
                </a:lnTo>
                <a:lnTo>
                  <a:pt x="0" y="2190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" name="Google Shape;3628;p38">
            <a:extLst>
              <a:ext uri="{FF2B5EF4-FFF2-40B4-BE49-F238E27FC236}">
                <a16:creationId xmlns:a16="http://schemas.microsoft.com/office/drawing/2014/main" id="{999D47DA-6E3F-E520-E3BC-D2F004C36904}"/>
              </a:ext>
            </a:extLst>
          </p:cNvPr>
          <p:cNvSpPr/>
          <p:nvPr/>
        </p:nvSpPr>
        <p:spPr>
          <a:xfrm>
            <a:off x="8103677" y="9104914"/>
            <a:ext cx="1968741" cy="1073210"/>
          </a:xfrm>
          <a:custGeom>
            <a:avLst/>
            <a:gdLst/>
            <a:ahLst/>
            <a:cxnLst/>
            <a:rect l="l" t="t" r="r" b="b"/>
            <a:pathLst>
              <a:path w="2598480" h="1799448" extrusionOk="0">
                <a:moveTo>
                  <a:pt x="0" y="0"/>
                </a:moveTo>
                <a:lnTo>
                  <a:pt x="2598480" y="0"/>
                </a:lnTo>
                <a:lnTo>
                  <a:pt x="2598480" y="1799448"/>
                </a:lnTo>
                <a:lnTo>
                  <a:pt x="0" y="1799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CD5C406C-8B5B-B0CC-45A2-0B0FC312BDD3}"/>
              </a:ext>
            </a:extLst>
          </p:cNvPr>
          <p:cNvSpPr txBox="1">
            <a:spLocks/>
          </p:cNvSpPr>
          <p:nvPr/>
        </p:nvSpPr>
        <p:spPr>
          <a:xfrm>
            <a:off x="4297288" y="6324188"/>
            <a:ext cx="10180038" cy="55299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4000" b="1">
                <a:latin typeface="JS Wanida" panose="02000000000000000000" pitchFamily="2" charset="-34"/>
                <a:cs typeface="JS Wanida" panose="02000000000000000000" pitchFamily="2" charset="-34"/>
              </a:rPr>
              <a:t>3. ค่าใช้จ่ายจ่ายล่วงหน้า (สรุป) </a:t>
            </a:r>
            <a:endParaRPr lang="th-TH" sz="4000" b="1" dirty="0"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AAF1DF4-1AFD-E901-1EE0-008C3C08DC02}"/>
              </a:ext>
            </a:extLst>
          </p:cNvPr>
          <p:cNvSpPr txBox="1"/>
          <p:nvPr/>
        </p:nvSpPr>
        <p:spPr>
          <a:xfrm>
            <a:off x="5967258" y="774284"/>
            <a:ext cx="5428777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ค่าใช้จ่ายจ่ายล่วงหน้า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59E45C86-3331-155E-C766-75D0352577BA}"/>
              </a:ext>
            </a:extLst>
          </p:cNvPr>
          <p:cNvSpPr txBox="1"/>
          <p:nvPr/>
        </p:nvSpPr>
        <p:spPr>
          <a:xfrm>
            <a:off x="9525130" y="1611582"/>
            <a:ext cx="2377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ณ วันที่จ่ายเงิน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8E7A5DC6-22EF-B322-6C5E-EB6B20F24CD7}"/>
              </a:ext>
            </a:extLst>
          </p:cNvPr>
          <p:cNvSpPr txBox="1"/>
          <p:nvPr/>
        </p:nvSpPr>
        <p:spPr>
          <a:xfrm>
            <a:off x="2530536" y="2990407"/>
            <a:ext cx="5956297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C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บันทึกเป็นหมวดบัญชีสินทรัพย์</a:t>
            </a:r>
          </a:p>
          <a:p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Dr. 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ค่าใช้จ่ายจ่ายล่วงหน้า 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	XX</a:t>
            </a:r>
          </a:p>
          <a:p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     Cr.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เงินสด		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		XX</a:t>
            </a:r>
            <a:endParaRPr lang="th-TH" sz="4000" dirty="0"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6B7FCC9B-EE83-EF94-F9E8-89BFEA513E03}"/>
              </a:ext>
            </a:extLst>
          </p:cNvPr>
          <p:cNvSpPr txBox="1"/>
          <p:nvPr/>
        </p:nvSpPr>
        <p:spPr>
          <a:xfrm>
            <a:off x="9143999" y="3019494"/>
            <a:ext cx="5845237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C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บันทึกเป็นหมวดบัญชีค่าใช้จ่าย</a:t>
            </a:r>
          </a:p>
          <a:p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Dr. 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ค่าใช้จ่าย 	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	XX</a:t>
            </a:r>
          </a:p>
          <a:p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     Cr.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 เงินสด                 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	XX</a:t>
            </a:r>
            <a:endParaRPr lang="th-TH" sz="4000" dirty="0"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A9D23A-4876-19FD-0EE2-44AE43C985BC}"/>
              </a:ext>
            </a:extLst>
          </p:cNvPr>
          <p:cNvSpPr txBox="1"/>
          <p:nvPr/>
        </p:nvSpPr>
        <p:spPr>
          <a:xfrm>
            <a:off x="12478628" y="5340751"/>
            <a:ext cx="2377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ณ วันสิ้นงวด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967D0C-4604-036B-F20B-CDB767BB74B4}"/>
              </a:ext>
            </a:extLst>
          </p:cNvPr>
          <p:cNvSpPr txBox="1"/>
          <p:nvPr/>
        </p:nvSpPr>
        <p:spPr>
          <a:xfrm>
            <a:off x="6308958" y="5340751"/>
            <a:ext cx="2377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ณ วันสิ้นงวด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45B5DF-F45F-B33F-5F88-0A8191DAFFD1}"/>
              </a:ext>
            </a:extLst>
          </p:cNvPr>
          <p:cNvSpPr txBox="1"/>
          <p:nvPr/>
        </p:nvSpPr>
        <p:spPr>
          <a:xfrm>
            <a:off x="2530536" y="6422677"/>
            <a:ext cx="5956300" cy="19335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C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บันทึกรายการปรับปรุงโดย</a:t>
            </a:r>
          </a:p>
          <a:p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Dr. 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ค่าใช้จ่าย	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	XX</a:t>
            </a:r>
          </a:p>
          <a:p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     Cr.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 ค่าใช้จ่ายจ่ายล่วงหน้า 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	XX</a:t>
            </a:r>
            <a:endParaRPr lang="th-TH" sz="4000" dirty="0"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46D5C7-3036-64AF-6548-AAE9D6EBBC21}"/>
              </a:ext>
            </a:extLst>
          </p:cNvPr>
          <p:cNvSpPr txBox="1"/>
          <p:nvPr/>
        </p:nvSpPr>
        <p:spPr>
          <a:xfrm>
            <a:off x="9153836" y="6442832"/>
            <a:ext cx="5835400" cy="19335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C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บันทึกรายการปรับปรุงโดย</a:t>
            </a:r>
          </a:p>
          <a:p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Dr. 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ค่าใช้จ่ายจ่ายล่วงหน้า	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XX</a:t>
            </a:r>
          </a:p>
          <a:p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     Cr.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ค่าใช้จ่าย	                     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	XX</a:t>
            </a:r>
            <a:endParaRPr lang="th-TH" sz="4000" dirty="0"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  <p:cxnSp>
        <p:nvCxnSpPr>
          <p:cNvPr id="13" name="ลูกศรเชื่อมต่อแบบตรง 12">
            <a:extLst>
              <a:ext uri="{FF2B5EF4-FFF2-40B4-BE49-F238E27FC236}">
                <a16:creationId xmlns:a16="http://schemas.microsoft.com/office/drawing/2014/main" id="{C3F72967-EDFA-6A49-7CE5-8D6756E921BC}"/>
              </a:ext>
            </a:extLst>
          </p:cNvPr>
          <p:cNvCxnSpPr>
            <a:cxnSpLocks/>
          </p:cNvCxnSpPr>
          <p:nvPr/>
        </p:nvCxnSpPr>
        <p:spPr>
          <a:xfrm>
            <a:off x="5447632" y="5202727"/>
            <a:ext cx="0" cy="983934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ลูกศรเชื่อมต่อแบบตรง 13">
            <a:extLst>
              <a:ext uri="{FF2B5EF4-FFF2-40B4-BE49-F238E27FC236}">
                <a16:creationId xmlns:a16="http://schemas.microsoft.com/office/drawing/2014/main" id="{569601AF-F003-2DC1-DD93-63CDAAB6CA20}"/>
              </a:ext>
            </a:extLst>
          </p:cNvPr>
          <p:cNvCxnSpPr>
            <a:cxnSpLocks/>
          </p:cNvCxnSpPr>
          <p:nvPr/>
        </p:nvCxnSpPr>
        <p:spPr>
          <a:xfrm>
            <a:off x="12176968" y="5295094"/>
            <a:ext cx="0" cy="983934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>
            <a:extLst>
              <a:ext uri="{FF2B5EF4-FFF2-40B4-BE49-F238E27FC236}">
                <a16:creationId xmlns:a16="http://schemas.microsoft.com/office/drawing/2014/main" id="{E18B8720-72D5-B8D4-2B78-913F815195FD}"/>
              </a:ext>
            </a:extLst>
          </p:cNvPr>
          <p:cNvCxnSpPr>
            <a:cxnSpLocks/>
          </p:cNvCxnSpPr>
          <p:nvPr/>
        </p:nvCxnSpPr>
        <p:spPr>
          <a:xfrm>
            <a:off x="8762871" y="1572517"/>
            <a:ext cx="14552" cy="669096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>
            <a:extLst>
              <a:ext uri="{FF2B5EF4-FFF2-40B4-BE49-F238E27FC236}">
                <a16:creationId xmlns:a16="http://schemas.microsoft.com/office/drawing/2014/main" id="{A8656F06-EA23-AA9B-08F2-6081C4313EDD}"/>
              </a:ext>
            </a:extLst>
          </p:cNvPr>
          <p:cNvCxnSpPr>
            <a:cxnSpLocks/>
          </p:cNvCxnSpPr>
          <p:nvPr/>
        </p:nvCxnSpPr>
        <p:spPr>
          <a:xfrm>
            <a:off x="5416676" y="2231703"/>
            <a:ext cx="679126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16">
            <a:extLst>
              <a:ext uri="{FF2B5EF4-FFF2-40B4-BE49-F238E27FC236}">
                <a16:creationId xmlns:a16="http://schemas.microsoft.com/office/drawing/2014/main" id="{E02710AD-FB69-3218-34FB-611B0AC0DB8B}"/>
              </a:ext>
            </a:extLst>
          </p:cNvPr>
          <p:cNvCxnSpPr>
            <a:cxnSpLocks/>
          </p:cNvCxnSpPr>
          <p:nvPr/>
        </p:nvCxnSpPr>
        <p:spPr>
          <a:xfrm>
            <a:off x="5447632" y="2234239"/>
            <a:ext cx="1" cy="576089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>
            <a:extLst>
              <a:ext uri="{FF2B5EF4-FFF2-40B4-BE49-F238E27FC236}">
                <a16:creationId xmlns:a16="http://schemas.microsoft.com/office/drawing/2014/main" id="{06B5E19B-C170-95B4-0F6B-50FB48DFCDD5}"/>
              </a:ext>
            </a:extLst>
          </p:cNvPr>
          <p:cNvCxnSpPr>
            <a:cxnSpLocks/>
          </p:cNvCxnSpPr>
          <p:nvPr/>
        </p:nvCxnSpPr>
        <p:spPr>
          <a:xfrm>
            <a:off x="12176968" y="2238321"/>
            <a:ext cx="0" cy="467779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249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0" name="Google Shape;3490;p38"/>
          <p:cNvPicPr preferRelativeResize="0"/>
          <p:nvPr/>
        </p:nvPicPr>
        <p:blipFill rotWithShape="1">
          <a:blip r:embed="rId3">
            <a:alphaModFix/>
          </a:blip>
          <a:srcRect t="7746" b="774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9" name="Google Shape;3629;p38"/>
          <p:cNvSpPr/>
          <p:nvPr/>
        </p:nvSpPr>
        <p:spPr>
          <a:xfrm>
            <a:off x="11523937" y="9034039"/>
            <a:ext cx="1878555" cy="1157752"/>
          </a:xfrm>
          <a:custGeom>
            <a:avLst/>
            <a:gdLst/>
            <a:ahLst/>
            <a:cxnLst/>
            <a:rect l="l" t="t" r="r" b="b"/>
            <a:pathLst>
              <a:path w="2479446" h="1941199" extrusionOk="0">
                <a:moveTo>
                  <a:pt x="0" y="0"/>
                </a:moveTo>
                <a:lnTo>
                  <a:pt x="2479446" y="0"/>
                </a:lnTo>
                <a:lnTo>
                  <a:pt x="2479446" y="1941200"/>
                </a:lnTo>
                <a:lnTo>
                  <a:pt x="0" y="1941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Google Shape;3627;p38">
            <a:extLst>
              <a:ext uri="{FF2B5EF4-FFF2-40B4-BE49-F238E27FC236}">
                <a16:creationId xmlns:a16="http://schemas.microsoft.com/office/drawing/2014/main" id="{F357E287-4151-20FF-CF27-9BA14B482645}"/>
              </a:ext>
            </a:extLst>
          </p:cNvPr>
          <p:cNvSpPr/>
          <p:nvPr/>
        </p:nvSpPr>
        <p:spPr>
          <a:xfrm>
            <a:off x="4638664" y="8909619"/>
            <a:ext cx="1987170" cy="1306164"/>
          </a:xfrm>
          <a:custGeom>
            <a:avLst/>
            <a:gdLst/>
            <a:ahLst/>
            <a:cxnLst/>
            <a:rect l="l" t="t" r="r" b="b"/>
            <a:pathLst>
              <a:path w="2622803" h="2190041" extrusionOk="0">
                <a:moveTo>
                  <a:pt x="0" y="0"/>
                </a:moveTo>
                <a:lnTo>
                  <a:pt x="2622803" y="0"/>
                </a:lnTo>
                <a:lnTo>
                  <a:pt x="2622803" y="2190040"/>
                </a:lnTo>
                <a:lnTo>
                  <a:pt x="0" y="2190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" name="Google Shape;3628;p38">
            <a:extLst>
              <a:ext uri="{FF2B5EF4-FFF2-40B4-BE49-F238E27FC236}">
                <a16:creationId xmlns:a16="http://schemas.microsoft.com/office/drawing/2014/main" id="{999D47DA-6E3F-E520-E3BC-D2F004C36904}"/>
              </a:ext>
            </a:extLst>
          </p:cNvPr>
          <p:cNvSpPr/>
          <p:nvPr/>
        </p:nvSpPr>
        <p:spPr>
          <a:xfrm>
            <a:off x="8103677" y="9104914"/>
            <a:ext cx="1968741" cy="1073210"/>
          </a:xfrm>
          <a:custGeom>
            <a:avLst/>
            <a:gdLst/>
            <a:ahLst/>
            <a:cxnLst/>
            <a:rect l="l" t="t" r="r" b="b"/>
            <a:pathLst>
              <a:path w="2598480" h="1799448" extrusionOk="0">
                <a:moveTo>
                  <a:pt x="0" y="0"/>
                </a:moveTo>
                <a:lnTo>
                  <a:pt x="2598480" y="0"/>
                </a:lnTo>
                <a:lnTo>
                  <a:pt x="2598480" y="1799448"/>
                </a:lnTo>
                <a:lnTo>
                  <a:pt x="0" y="1799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B00AD05D-E0A6-B365-A3C7-4761FE84194C}"/>
              </a:ext>
            </a:extLst>
          </p:cNvPr>
          <p:cNvSpPr txBox="1"/>
          <p:nvPr/>
        </p:nvSpPr>
        <p:spPr>
          <a:xfrm>
            <a:off x="1587500" y="761490"/>
            <a:ext cx="15163800" cy="7602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ตัวอย่างที่ 5-6 </a:t>
            </a:r>
          </a:p>
          <a:p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เมื่อวันที่ 1 กันยายน 25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x1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 ร้านสุขสันต์ได้ทำสัญญาเช่าเป็นเวลา 6 เดือนกับบริษัทต้นข้าว จำกัด โดยร้านสุขสันต์จ่ายค่าเช่าทั้งหมดในวันทำสัญญา เป็นเงิน 30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,000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 บาท การบันทึกรายการสำหรับร้านสุขสันต์ ทั้ง 2 วิธีแสดงได้ดังนี้</a:t>
            </a:r>
          </a:p>
          <a:p>
            <a:endParaRPr lang="th-TH" sz="40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4000" b="1" dirty="0">
                <a:latin typeface="JS Wanida" panose="02000000000000000000" pitchFamily="2" charset="-34"/>
                <a:cs typeface="JS Wanida" panose="02000000000000000000" pitchFamily="2" charset="-34"/>
              </a:rPr>
              <a:t>วิธีที่ 1 บันทึกเป็นค่าใช้จ่ายจ่ายล่วงหน้าทั้งจำนวน</a:t>
            </a:r>
          </a:p>
          <a:p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25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x1</a:t>
            </a:r>
          </a:p>
          <a:p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ก.ย.	1  เดบิต ค่าเช่าจ่ายล่วงหน้า		30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,000</a:t>
            </a:r>
          </a:p>
          <a:p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		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เครดิต เงินสด					30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,000</a:t>
            </a:r>
          </a:p>
          <a:p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   บันทึกการจ่ายค่าเช่า</a:t>
            </a:r>
          </a:p>
          <a:p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ธ.ค.	31 เดบิต ค่าเช่าจ่าย		20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,000</a:t>
            </a:r>
          </a:p>
          <a:p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		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เครดิต ค่าเช่าจ่ายล่วงหน้า			20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,000</a:t>
            </a:r>
          </a:p>
          <a:p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   ปรับปรุงค่าเช่าจ่าย ณ วันสิ้นงวด</a:t>
            </a:r>
          </a:p>
        </p:txBody>
      </p:sp>
    </p:spTree>
    <p:extLst>
      <p:ext uri="{BB962C8B-B14F-4D97-AF65-F5344CB8AC3E}">
        <p14:creationId xmlns:p14="http://schemas.microsoft.com/office/powerpoint/2010/main" val="800060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0" name="Google Shape;3490;p38"/>
          <p:cNvPicPr preferRelativeResize="0"/>
          <p:nvPr/>
        </p:nvPicPr>
        <p:blipFill rotWithShape="1">
          <a:blip r:embed="rId3">
            <a:alphaModFix/>
          </a:blip>
          <a:srcRect t="7746" b="774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9" name="Google Shape;3629;p38"/>
          <p:cNvSpPr/>
          <p:nvPr/>
        </p:nvSpPr>
        <p:spPr>
          <a:xfrm>
            <a:off x="11523937" y="9034039"/>
            <a:ext cx="1878555" cy="1157752"/>
          </a:xfrm>
          <a:custGeom>
            <a:avLst/>
            <a:gdLst/>
            <a:ahLst/>
            <a:cxnLst/>
            <a:rect l="l" t="t" r="r" b="b"/>
            <a:pathLst>
              <a:path w="2479446" h="1941199" extrusionOk="0">
                <a:moveTo>
                  <a:pt x="0" y="0"/>
                </a:moveTo>
                <a:lnTo>
                  <a:pt x="2479446" y="0"/>
                </a:lnTo>
                <a:lnTo>
                  <a:pt x="2479446" y="1941200"/>
                </a:lnTo>
                <a:lnTo>
                  <a:pt x="0" y="1941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Google Shape;3627;p38">
            <a:extLst>
              <a:ext uri="{FF2B5EF4-FFF2-40B4-BE49-F238E27FC236}">
                <a16:creationId xmlns:a16="http://schemas.microsoft.com/office/drawing/2014/main" id="{F357E287-4151-20FF-CF27-9BA14B482645}"/>
              </a:ext>
            </a:extLst>
          </p:cNvPr>
          <p:cNvSpPr/>
          <p:nvPr/>
        </p:nvSpPr>
        <p:spPr>
          <a:xfrm>
            <a:off x="4638664" y="8909619"/>
            <a:ext cx="1987170" cy="1306164"/>
          </a:xfrm>
          <a:custGeom>
            <a:avLst/>
            <a:gdLst/>
            <a:ahLst/>
            <a:cxnLst/>
            <a:rect l="l" t="t" r="r" b="b"/>
            <a:pathLst>
              <a:path w="2622803" h="2190041" extrusionOk="0">
                <a:moveTo>
                  <a:pt x="0" y="0"/>
                </a:moveTo>
                <a:lnTo>
                  <a:pt x="2622803" y="0"/>
                </a:lnTo>
                <a:lnTo>
                  <a:pt x="2622803" y="2190040"/>
                </a:lnTo>
                <a:lnTo>
                  <a:pt x="0" y="2190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" name="Google Shape;3628;p38">
            <a:extLst>
              <a:ext uri="{FF2B5EF4-FFF2-40B4-BE49-F238E27FC236}">
                <a16:creationId xmlns:a16="http://schemas.microsoft.com/office/drawing/2014/main" id="{999D47DA-6E3F-E520-E3BC-D2F004C36904}"/>
              </a:ext>
            </a:extLst>
          </p:cNvPr>
          <p:cNvSpPr/>
          <p:nvPr/>
        </p:nvSpPr>
        <p:spPr>
          <a:xfrm>
            <a:off x="8103677" y="9104914"/>
            <a:ext cx="1968741" cy="1073210"/>
          </a:xfrm>
          <a:custGeom>
            <a:avLst/>
            <a:gdLst/>
            <a:ahLst/>
            <a:cxnLst/>
            <a:rect l="l" t="t" r="r" b="b"/>
            <a:pathLst>
              <a:path w="2598480" h="1799448" extrusionOk="0">
                <a:moveTo>
                  <a:pt x="0" y="0"/>
                </a:moveTo>
                <a:lnTo>
                  <a:pt x="2598480" y="0"/>
                </a:lnTo>
                <a:lnTo>
                  <a:pt x="2598480" y="1799448"/>
                </a:lnTo>
                <a:lnTo>
                  <a:pt x="0" y="1799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D03AB61A-F002-AC89-4E8E-1BCFBFBAC048}"/>
              </a:ext>
            </a:extLst>
          </p:cNvPr>
          <p:cNvSpPr txBox="1"/>
          <p:nvPr/>
        </p:nvSpPr>
        <p:spPr>
          <a:xfrm>
            <a:off x="1905000" y="806558"/>
            <a:ext cx="14541500" cy="5048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วิธีที่ 2 บันทึกเป็นค่าใช้จ่ายทั้งจำนวน</a:t>
            </a:r>
          </a:p>
          <a:p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25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x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1</a:t>
            </a:r>
          </a:p>
          <a:p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ก.ย.	1  เดบิต ค่าเช่าจ่าย		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30,000</a:t>
            </a:r>
          </a:p>
          <a:p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		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เครดิต เงินสด				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30,000</a:t>
            </a:r>
          </a:p>
          <a:p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	    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บันทึกการจ่ายค่าเช่า</a:t>
            </a:r>
          </a:p>
          <a:p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ธ.ค.	31 เดบิต ค่าเช่าจ่ายล่วงหน้า		10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,000</a:t>
            </a:r>
          </a:p>
          <a:p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		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เครดิต ค่าเช่าจ่าย				10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,000</a:t>
            </a:r>
          </a:p>
          <a:p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    	ปรับปรุงค่าเช่าจ่าย ณ วันสิ้นงวด</a:t>
            </a:r>
            <a:endParaRPr lang="en-US" sz="4000" dirty="0"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23714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0" name="Google Shape;3490;p38"/>
          <p:cNvPicPr preferRelativeResize="0"/>
          <p:nvPr/>
        </p:nvPicPr>
        <p:blipFill rotWithShape="1">
          <a:blip r:embed="rId3">
            <a:alphaModFix/>
          </a:blip>
          <a:srcRect t="7746" b="7746"/>
          <a:stretch/>
        </p:blipFill>
        <p:spPr>
          <a:xfrm>
            <a:off x="-55953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9" name="Google Shape;3629;p38"/>
          <p:cNvSpPr/>
          <p:nvPr/>
        </p:nvSpPr>
        <p:spPr>
          <a:xfrm>
            <a:off x="11523937" y="9034039"/>
            <a:ext cx="1878555" cy="1157752"/>
          </a:xfrm>
          <a:custGeom>
            <a:avLst/>
            <a:gdLst/>
            <a:ahLst/>
            <a:cxnLst/>
            <a:rect l="l" t="t" r="r" b="b"/>
            <a:pathLst>
              <a:path w="2479446" h="1941199" extrusionOk="0">
                <a:moveTo>
                  <a:pt x="0" y="0"/>
                </a:moveTo>
                <a:lnTo>
                  <a:pt x="2479446" y="0"/>
                </a:lnTo>
                <a:lnTo>
                  <a:pt x="2479446" y="1941200"/>
                </a:lnTo>
                <a:lnTo>
                  <a:pt x="0" y="1941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Google Shape;3627;p38">
            <a:extLst>
              <a:ext uri="{FF2B5EF4-FFF2-40B4-BE49-F238E27FC236}">
                <a16:creationId xmlns:a16="http://schemas.microsoft.com/office/drawing/2014/main" id="{F357E287-4151-20FF-CF27-9BA14B482645}"/>
              </a:ext>
            </a:extLst>
          </p:cNvPr>
          <p:cNvSpPr/>
          <p:nvPr/>
        </p:nvSpPr>
        <p:spPr>
          <a:xfrm>
            <a:off x="4638664" y="8909619"/>
            <a:ext cx="1987170" cy="1306164"/>
          </a:xfrm>
          <a:custGeom>
            <a:avLst/>
            <a:gdLst/>
            <a:ahLst/>
            <a:cxnLst/>
            <a:rect l="l" t="t" r="r" b="b"/>
            <a:pathLst>
              <a:path w="2622803" h="2190041" extrusionOk="0">
                <a:moveTo>
                  <a:pt x="0" y="0"/>
                </a:moveTo>
                <a:lnTo>
                  <a:pt x="2622803" y="0"/>
                </a:lnTo>
                <a:lnTo>
                  <a:pt x="2622803" y="2190040"/>
                </a:lnTo>
                <a:lnTo>
                  <a:pt x="0" y="2190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" name="Google Shape;3628;p38">
            <a:extLst>
              <a:ext uri="{FF2B5EF4-FFF2-40B4-BE49-F238E27FC236}">
                <a16:creationId xmlns:a16="http://schemas.microsoft.com/office/drawing/2014/main" id="{999D47DA-6E3F-E520-E3BC-D2F004C36904}"/>
              </a:ext>
            </a:extLst>
          </p:cNvPr>
          <p:cNvSpPr/>
          <p:nvPr/>
        </p:nvSpPr>
        <p:spPr>
          <a:xfrm>
            <a:off x="8103677" y="9104914"/>
            <a:ext cx="1968741" cy="1073210"/>
          </a:xfrm>
          <a:custGeom>
            <a:avLst/>
            <a:gdLst/>
            <a:ahLst/>
            <a:cxnLst/>
            <a:rect l="l" t="t" r="r" b="b"/>
            <a:pathLst>
              <a:path w="2598480" h="1799448" extrusionOk="0">
                <a:moveTo>
                  <a:pt x="0" y="0"/>
                </a:moveTo>
                <a:lnTo>
                  <a:pt x="2598480" y="0"/>
                </a:lnTo>
                <a:lnTo>
                  <a:pt x="2598480" y="1799448"/>
                </a:lnTo>
                <a:lnTo>
                  <a:pt x="0" y="1799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2B1C9F4D-C735-69C9-8B06-7556214EF6FC}"/>
              </a:ext>
            </a:extLst>
          </p:cNvPr>
          <p:cNvSpPr txBox="1"/>
          <p:nvPr/>
        </p:nvSpPr>
        <p:spPr>
          <a:xfrm>
            <a:off x="1817296" y="1680051"/>
            <a:ext cx="14565703" cy="4365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h-TH" sz="4000" b="1" i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	รายได้รับล่วงหน้า </a:t>
            </a:r>
            <a:r>
              <a:rPr lang="en-US" sz="4000" b="1" i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(deferred revenue) </a:t>
            </a:r>
            <a:r>
              <a:rPr lang="th-TH" sz="4000" b="1" dirty="0">
                <a:latin typeface="JS Wanida" panose="02000000000000000000" pitchFamily="2" charset="-34"/>
                <a:cs typeface="JS Wanida" panose="02000000000000000000" pitchFamily="2" charset="-34"/>
              </a:rPr>
              <a:t>  หรือ รายได้รอการตัดบัญชี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 หมายถึง รายได้ที่กิจการได้รับเงินล่วงหน้า โดยยังให้บริการแก่ลูกค้าไม่หมด </a:t>
            </a:r>
          </a:p>
          <a:p>
            <a:pPr marL="320040" lvl="1" indent="0">
              <a:buNone/>
            </a:pP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ดังนั้นรายได้ที่รับมาจึงเป็นรายได้ในงวดนี้ส่วนหนึ่ง และที่เหลืออีกส่วนหนึ่งเป็นรายได้ในงวดบัญชีถัดไป กิจการสามารถบันทึกได้ 2 วิธี แต่เมื่อทำการปรับปรุงแล้วยอดคงเหลือของรายการที่แสดงในงบการเงินจะมียอดคงเหลือเท่ากัน</a:t>
            </a:r>
          </a:p>
          <a:p>
            <a:pPr marL="0" indent="0">
              <a:buNone/>
            </a:pPr>
            <a:r>
              <a:rPr lang="th-TH" sz="4000" b="1" i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การบันทึกรับเงินสดจากลูกค้าล่วงหน้าในวันที่รับเงินสดจะทำได้ 2 วิธี คือ</a:t>
            </a:r>
          </a:p>
          <a:p>
            <a:pPr marL="0" indent="0">
              <a:buNone/>
            </a:pP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3.1)  บันทึกถือเป็นรายได้รับล่วงหน้า   บันทึกในหมวดหนี้สิน (หนี้สินหมุนเวียน)</a:t>
            </a:r>
          </a:p>
          <a:p>
            <a:pPr marL="0" indent="0">
              <a:buNone/>
            </a:pP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3.2)  บันทึกถือเป็นรายได้       	บันทึกในหมวดรายได้ 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807919F2-DC90-2637-C787-F27A29C73846}"/>
              </a:ext>
            </a:extLst>
          </p:cNvPr>
          <p:cNvSpPr txBox="1"/>
          <p:nvPr/>
        </p:nvSpPr>
        <p:spPr>
          <a:xfrm>
            <a:off x="1912547" y="532248"/>
            <a:ext cx="9245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4. รายได้รับล่วงหน้า</a:t>
            </a:r>
            <a:endParaRPr lang="th-TH" sz="4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69482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0" name="Google Shape;3490;p38"/>
          <p:cNvPicPr preferRelativeResize="0"/>
          <p:nvPr/>
        </p:nvPicPr>
        <p:blipFill rotWithShape="1">
          <a:blip r:embed="rId3">
            <a:alphaModFix/>
          </a:blip>
          <a:srcRect t="7746" b="774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9" name="Google Shape;3629;p38"/>
          <p:cNvSpPr/>
          <p:nvPr/>
        </p:nvSpPr>
        <p:spPr>
          <a:xfrm>
            <a:off x="11523937" y="9034039"/>
            <a:ext cx="1878555" cy="1157752"/>
          </a:xfrm>
          <a:custGeom>
            <a:avLst/>
            <a:gdLst/>
            <a:ahLst/>
            <a:cxnLst/>
            <a:rect l="l" t="t" r="r" b="b"/>
            <a:pathLst>
              <a:path w="2479446" h="1941199" extrusionOk="0">
                <a:moveTo>
                  <a:pt x="0" y="0"/>
                </a:moveTo>
                <a:lnTo>
                  <a:pt x="2479446" y="0"/>
                </a:lnTo>
                <a:lnTo>
                  <a:pt x="2479446" y="1941200"/>
                </a:lnTo>
                <a:lnTo>
                  <a:pt x="0" y="1941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Google Shape;3627;p38">
            <a:extLst>
              <a:ext uri="{FF2B5EF4-FFF2-40B4-BE49-F238E27FC236}">
                <a16:creationId xmlns:a16="http://schemas.microsoft.com/office/drawing/2014/main" id="{F357E287-4151-20FF-CF27-9BA14B482645}"/>
              </a:ext>
            </a:extLst>
          </p:cNvPr>
          <p:cNvSpPr/>
          <p:nvPr/>
        </p:nvSpPr>
        <p:spPr>
          <a:xfrm>
            <a:off x="4638664" y="8909619"/>
            <a:ext cx="1987170" cy="1306164"/>
          </a:xfrm>
          <a:custGeom>
            <a:avLst/>
            <a:gdLst/>
            <a:ahLst/>
            <a:cxnLst/>
            <a:rect l="l" t="t" r="r" b="b"/>
            <a:pathLst>
              <a:path w="2622803" h="2190041" extrusionOk="0">
                <a:moveTo>
                  <a:pt x="0" y="0"/>
                </a:moveTo>
                <a:lnTo>
                  <a:pt x="2622803" y="0"/>
                </a:lnTo>
                <a:lnTo>
                  <a:pt x="2622803" y="2190040"/>
                </a:lnTo>
                <a:lnTo>
                  <a:pt x="0" y="2190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" name="Google Shape;3628;p38">
            <a:extLst>
              <a:ext uri="{FF2B5EF4-FFF2-40B4-BE49-F238E27FC236}">
                <a16:creationId xmlns:a16="http://schemas.microsoft.com/office/drawing/2014/main" id="{999D47DA-6E3F-E520-E3BC-D2F004C36904}"/>
              </a:ext>
            </a:extLst>
          </p:cNvPr>
          <p:cNvSpPr/>
          <p:nvPr/>
        </p:nvSpPr>
        <p:spPr>
          <a:xfrm>
            <a:off x="8103677" y="9104914"/>
            <a:ext cx="1968741" cy="1073210"/>
          </a:xfrm>
          <a:custGeom>
            <a:avLst/>
            <a:gdLst/>
            <a:ahLst/>
            <a:cxnLst/>
            <a:rect l="l" t="t" r="r" b="b"/>
            <a:pathLst>
              <a:path w="2598480" h="1799448" extrusionOk="0">
                <a:moveTo>
                  <a:pt x="0" y="0"/>
                </a:moveTo>
                <a:lnTo>
                  <a:pt x="2598480" y="0"/>
                </a:lnTo>
                <a:lnTo>
                  <a:pt x="2598480" y="1799448"/>
                </a:lnTo>
                <a:lnTo>
                  <a:pt x="0" y="1799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847C89B-5A1F-1974-8ED0-90F53712825A}"/>
              </a:ext>
            </a:extLst>
          </p:cNvPr>
          <p:cNvSpPr txBox="1"/>
          <p:nvPr/>
        </p:nvSpPr>
        <p:spPr>
          <a:xfrm>
            <a:off x="1371600" y="953399"/>
            <a:ext cx="15455900" cy="2360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h-TH" sz="3600" b="1" i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การบันทึกรับเงินสดจากลูกค้าล่วงหน้าในวันที่รับเงินสดจะทำได้ 2 วิธี คือ</a:t>
            </a:r>
          </a:p>
          <a:p>
            <a:pPr marL="0" indent="0">
              <a:buNone/>
            </a:pP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3.1)  บันทึกถือเป็นรายได้รับล่วงหน้า   บันทึกในหมวดหนี้สิน (หนี้สินหมุนเวียน) </a:t>
            </a:r>
          </a:p>
          <a:p>
            <a:pPr marL="0" indent="0">
              <a:buNone/>
            </a:pP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	กิจการจะบันทึกเงินสดที่ได้รับมาทั้งหมดเป็นหนี้สิน เมื่อวันสิ้นสุดงวดจึงมาปรับปรุงรายการรายได้รับล่วงหน้าเป็นรายได้ในงบกำไรขาดทุนในส่วนที่ได้ให้บริการแก่ลูกค้าแล้ว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99B9EB44-6FB7-2AC7-5A92-2A6B7BDC3C97}"/>
              </a:ext>
            </a:extLst>
          </p:cNvPr>
          <p:cNvSpPr txBox="1"/>
          <p:nvPr/>
        </p:nvSpPr>
        <p:spPr>
          <a:xfrm>
            <a:off x="1371600" y="3263758"/>
            <a:ext cx="9248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h-TH" sz="36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การบันทึกบัญชีวันที่รับเงิน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646B07A9-A2EA-4245-E65D-24D81222BCE0}"/>
              </a:ext>
            </a:extLst>
          </p:cNvPr>
          <p:cNvSpPr/>
          <p:nvPr/>
        </p:nvSpPr>
        <p:spPr>
          <a:xfrm>
            <a:off x="2201091" y="3858244"/>
            <a:ext cx="13183992" cy="17334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		เดบิต      เงินสด                             </a:t>
            </a:r>
            <a:r>
              <a:rPr lang="en-US" sz="3600" dirty="0">
                <a:latin typeface="JS Wanida" panose="02000000000000000000" pitchFamily="2" charset="-34"/>
                <a:cs typeface="JS Wanida" panose="02000000000000000000" pitchFamily="2" charset="-34"/>
              </a:rPr>
              <a:t>xxx        </a:t>
            </a:r>
          </a:p>
          <a:p>
            <a:pPr marL="0" indent="0">
              <a:buNone/>
            </a:pPr>
            <a:r>
              <a:rPr lang="en-US" sz="3600" dirty="0">
                <a:latin typeface="JS Wanida" panose="02000000000000000000" pitchFamily="2" charset="-34"/>
                <a:cs typeface="JS Wanida" panose="02000000000000000000" pitchFamily="2" charset="-34"/>
              </a:rPr>
              <a:t>              </a:t>
            </a: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		เครดิต    รายได้รับล่วงหน้า                </a:t>
            </a:r>
            <a:r>
              <a:rPr lang="en-US" sz="3600" dirty="0">
                <a:latin typeface="JS Wanida" panose="02000000000000000000" pitchFamily="2" charset="-34"/>
                <a:cs typeface="JS Wanida" panose="02000000000000000000" pitchFamily="2" charset="-34"/>
              </a:rPr>
              <a:t>xxx  </a:t>
            </a: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	เป็นรายการหนี้สินใน</a:t>
            </a:r>
          </a:p>
          <a:p>
            <a:pPr marL="0" indent="0">
              <a:buNone/>
            </a:pP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									งบแสดงฐานะการเงิน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8F282AF0-5759-3C66-2A68-C8E873288A3E}"/>
              </a:ext>
            </a:extLst>
          </p:cNvPr>
          <p:cNvSpPr txBox="1"/>
          <p:nvPr/>
        </p:nvSpPr>
        <p:spPr>
          <a:xfrm>
            <a:off x="1371600" y="5689861"/>
            <a:ext cx="154559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h-TH" sz="3600" dirty="0">
                <a:solidFill>
                  <a:schemeClr val="tx1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	ในวันสิ้นงวดซึ่งได้ให้บริการแล้วบางส่วนจะลงบัญชีล้างรายได้รับล่วงหน้าในส่วนที่ได้ให้บริการแล้วออกจากบัญชี โดยจะไปบันทึกรับรู้รายได้แทนในจำนวนที่เท่ากัน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0C153D64-855E-8E5F-D30C-E2C80E043B35}"/>
              </a:ext>
            </a:extLst>
          </p:cNvPr>
          <p:cNvSpPr txBox="1"/>
          <p:nvPr/>
        </p:nvSpPr>
        <p:spPr>
          <a:xfrm>
            <a:off x="1374502" y="6799919"/>
            <a:ext cx="924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h-TH" sz="36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การบันทึกรายการปรับปรุงวันสิ้นรอบระยะเวลาบัญชี</a:t>
            </a: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E5E8C344-C511-7253-1614-3BEA9287FE64}"/>
              </a:ext>
            </a:extLst>
          </p:cNvPr>
          <p:cNvSpPr/>
          <p:nvPr/>
        </p:nvSpPr>
        <p:spPr>
          <a:xfrm>
            <a:off x="2201091" y="7416568"/>
            <a:ext cx="12992796" cy="15535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		เดบิต      รายได้รับล่วงหน้า               </a:t>
            </a:r>
            <a:r>
              <a:rPr lang="en-US" sz="3600" dirty="0">
                <a:latin typeface="JS Wanida" panose="02000000000000000000" pitchFamily="2" charset="-34"/>
                <a:cs typeface="JS Wanida" panose="02000000000000000000" pitchFamily="2" charset="-34"/>
              </a:rPr>
              <a:t>xxx</a:t>
            </a:r>
          </a:p>
          <a:p>
            <a:pPr marL="0" indent="0" algn="ctr">
              <a:buNone/>
            </a:pPr>
            <a:r>
              <a:rPr lang="en-US" sz="3600" dirty="0">
                <a:latin typeface="JS Wanida" panose="02000000000000000000" pitchFamily="2" charset="-34"/>
                <a:cs typeface="JS Wanida" panose="02000000000000000000" pitchFamily="2" charset="-34"/>
              </a:rPr>
              <a:t>	               </a:t>
            </a: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เครดิต    รายได้รับ                </a:t>
            </a:r>
            <a:r>
              <a:rPr lang="en-US" sz="3600" dirty="0">
                <a:latin typeface="JS Wanida" panose="02000000000000000000" pitchFamily="2" charset="-34"/>
                <a:cs typeface="JS Wanida" panose="02000000000000000000" pitchFamily="2" charset="-34"/>
              </a:rPr>
              <a:t>	xxx   </a:t>
            </a: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เป็นรายการรายได้ในงบกำไรขาดทุน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E85B4147-9FD3-669A-E9EC-77A2D8546652}"/>
              </a:ext>
            </a:extLst>
          </p:cNvPr>
          <p:cNvSpPr txBox="1"/>
          <p:nvPr/>
        </p:nvSpPr>
        <p:spPr>
          <a:xfrm>
            <a:off x="561673" y="166197"/>
            <a:ext cx="30436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4. รายได้รับล่วงหน้า</a:t>
            </a:r>
            <a:endParaRPr lang="th-TH" sz="4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77712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0" name="Google Shape;3490;p38"/>
          <p:cNvPicPr preferRelativeResize="0"/>
          <p:nvPr/>
        </p:nvPicPr>
        <p:blipFill rotWithShape="1">
          <a:blip r:embed="rId3">
            <a:alphaModFix/>
          </a:blip>
          <a:srcRect t="7746" b="7746"/>
          <a:stretch/>
        </p:blipFill>
        <p:spPr>
          <a:xfrm>
            <a:off x="-55953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9" name="Google Shape;3629;p38"/>
          <p:cNvSpPr/>
          <p:nvPr/>
        </p:nvSpPr>
        <p:spPr>
          <a:xfrm>
            <a:off x="11523937" y="9034039"/>
            <a:ext cx="1878555" cy="1157752"/>
          </a:xfrm>
          <a:custGeom>
            <a:avLst/>
            <a:gdLst/>
            <a:ahLst/>
            <a:cxnLst/>
            <a:rect l="l" t="t" r="r" b="b"/>
            <a:pathLst>
              <a:path w="2479446" h="1941199" extrusionOk="0">
                <a:moveTo>
                  <a:pt x="0" y="0"/>
                </a:moveTo>
                <a:lnTo>
                  <a:pt x="2479446" y="0"/>
                </a:lnTo>
                <a:lnTo>
                  <a:pt x="2479446" y="1941200"/>
                </a:lnTo>
                <a:lnTo>
                  <a:pt x="0" y="1941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Google Shape;3627;p38">
            <a:extLst>
              <a:ext uri="{FF2B5EF4-FFF2-40B4-BE49-F238E27FC236}">
                <a16:creationId xmlns:a16="http://schemas.microsoft.com/office/drawing/2014/main" id="{F357E287-4151-20FF-CF27-9BA14B482645}"/>
              </a:ext>
            </a:extLst>
          </p:cNvPr>
          <p:cNvSpPr/>
          <p:nvPr/>
        </p:nvSpPr>
        <p:spPr>
          <a:xfrm>
            <a:off x="4638664" y="8909619"/>
            <a:ext cx="1987170" cy="1306164"/>
          </a:xfrm>
          <a:custGeom>
            <a:avLst/>
            <a:gdLst/>
            <a:ahLst/>
            <a:cxnLst/>
            <a:rect l="l" t="t" r="r" b="b"/>
            <a:pathLst>
              <a:path w="2622803" h="2190041" extrusionOk="0">
                <a:moveTo>
                  <a:pt x="0" y="0"/>
                </a:moveTo>
                <a:lnTo>
                  <a:pt x="2622803" y="0"/>
                </a:lnTo>
                <a:lnTo>
                  <a:pt x="2622803" y="2190040"/>
                </a:lnTo>
                <a:lnTo>
                  <a:pt x="0" y="2190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" name="Google Shape;3628;p38">
            <a:extLst>
              <a:ext uri="{FF2B5EF4-FFF2-40B4-BE49-F238E27FC236}">
                <a16:creationId xmlns:a16="http://schemas.microsoft.com/office/drawing/2014/main" id="{999D47DA-6E3F-E520-E3BC-D2F004C36904}"/>
              </a:ext>
            </a:extLst>
          </p:cNvPr>
          <p:cNvSpPr/>
          <p:nvPr/>
        </p:nvSpPr>
        <p:spPr>
          <a:xfrm>
            <a:off x="8103677" y="9104914"/>
            <a:ext cx="1968741" cy="1073210"/>
          </a:xfrm>
          <a:custGeom>
            <a:avLst/>
            <a:gdLst/>
            <a:ahLst/>
            <a:cxnLst/>
            <a:rect l="l" t="t" r="r" b="b"/>
            <a:pathLst>
              <a:path w="2598480" h="1799448" extrusionOk="0">
                <a:moveTo>
                  <a:pt x="0" y="0"/>
                </a:moveTo>
                <a:lnTo>
                  <a:pt x="2598480" y="0"/>
                </a:lnTo>
                <a:lnTo>
                  <a:pt x="2598480" y="1799448"/>
                </a:lnTo>
                <a:lnTo>
                  <a:pt x="0" y="1799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E10FDC48-E866-4497-7629-9EED4D3FD3E0}"/>
              </a:ext>
            </a:extLst>
          </p:cNvPr>
          <p:cNvSpPr txBox="1"/>
          <p:nvPr/>
        </p:nvSpPr>
        <p:spPr>
          <a:xfrm>
            <a:off x="3299484" y="260139"/>
            <a:ext cx="1398461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h-TH" sz="3600" b="1" i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การบันทึกรับเงินสดจากลูกค้าล่วงหน้าในวันที่รับเงินสดจะทำได้ 2 วิธี คือ</a:t>
            </a:r>
          </a:p>
          <a:p>
            <a:pPr marL="0" indent="0">
              <a:buNone/>
            </a:pP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3.2)  บันทึกถือเป็นรายได้ บันทึกในหมวดรายได้ </a:t>
            </a:r>
          </a:p>
          <a:p>
            <a:pPr marL="0" indent="0">
              <a:buNone/>
            </a:pP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	กิจการจะบันทึกเงินสดที่ได้รับมาทั้งหมดเป็นรายได้ในงบกำไรขาดทุนทั้งหมด ดังนั้นในวันสิ้นงวดกิจการจะมีรายได้รับในงวดบัญชีมากเกินไป ในวันสิ้นงวดจึงต้องปรับปรุงรายการรายได้รับให้แสดงเป็นรายได้สำหรับงวดเวลานั้นเท่านั้น ส่วนที่เหลือจะนำไปบันทึกไว้เป็นรายการรายได้รับล่วงหน้า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248F60FD-4660-07EB-9B84-C8FE1A68DB75}"/>
              </a:ext>
            </a:extLst>
          </p:cNvPr>
          <p:cNvSpPr txBox="1"/>
          <p:nvPr/>
        </p:nvSpPr>
        <p:spPr>
          <a:xfrm>
            <a:off x="2001583" y="2857465"/>
            <a:ext cx="92485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h-TH" sz="40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การบันทึกบัญชีวันที่รับเงิน</a:t>
            </a: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5801F7D8-DD52-9131-00D2-024D7D4903E1}"/>
              </a:ext>
            </a:extLst>
          </p:cNvPr>
          <p:cNvSpPr/>
          <p:nvPr/>
        </p:nvSpPr>
        <p:spPr>
          <a:xfrm>
            <a:off x="2001583" y="3490443"/>
            <a:ext cx="14284834" cy="15963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		เดบิต เงินสด                        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xxx        </a:t>
            </a:r>
          </a:p>
          <a:p>
            <a:pPr marL="0" indent="0">
              <a:buNone/>
            </a:pP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	          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	เครดิต รายได้รับ                  		 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xxx   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เป็นรายการ รายได้ในงบกำไรขาดทุน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FD2087AE-4B4F-2E4D-87BC-34EBF47D9081}"/>
              </a:ext>
            </a:extLst>
          </p:cNvPr>
          <p:cNvSpPr txBox="1"/>
          <p:nvPr/>
        </p:nvSpPr>
        <p:spPr>
          <a:xfrm>
            <a:off x="2001583" y="5198226"/>
            <a:ext cx="146703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	ในวันสิ้นงวดซึ่งได้ให้บริการแล้วแต่ยังให้บริการไม่แล้วเสร็จทั้งหมด ดังนั้นหากยังคงบันทึกทั้งหมดเป็นรายได้จะทำให้การรับรู้รายได้ในงวดนั้นสูงเกินไป จึงต้องทำการปรับปรุงจำนวนที่รับรู้รายได้ให้แสดงรายได้ที่เกิดขึ้นจริงสำหรับในงวด แล้วนำส่วนที่ยังไม่ได้ให้บริการไปไว้เป็นรายการรายได้รับล่วงหน้า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687CC35B-40CD-97A2-4CE6-B28B2109A49A}"/>
              </a:ext>
            </a:extLst>
          </p:cNvPr>
          <p:cNvSpPr txBox="1"/>
          <p:nvPr/>
        </p:nvSpPr>
        <p:spPr>
          <a:xfrm>
            <a:off x="2004485" y="6834831"/>
            <a:ext cx="9245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h-TH" sz="40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การบันทึกรายการปรับปรุงวันสิ้นรอบระยะเวลาบัญชี</a:t>
            </a: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3240A77F-05FA-C20D-F6C4-29F43E1A15D7}"/>
              </a:ext>
            </a:extLst>
          </p:cNvPr>
          <p:cNvSpPr/>
          <p:nvPr/>
        </p:nvSpPr>
        <p:spPr>
          <a:xfrm>
            <a:off x="2104575" y="7523995"/>
            <a:ext cx="14178940" cy="14148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	เดบิต รายได้รับ                            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xxx</a:t>
            </a:r>
          </a:p>
          <a:p>
            <a:pPr marL="0" indent="0">
              <a:buNone/>
            </a:pP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            	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เครดิต    รายได้รับล่วงหน้า                      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xxx      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เป็นรายการหนี้สินในงบแสดงฐานะการเงิน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4CF04196-9085-CEB6-7785-E9A5EBEA6185}"/>
              </a:ext>
            </a:extLst>
          </p:cNvPr>
          <p:cNvSpPr txBox="1"/>
          <p:nvPr/>
        </p:nvSpPr>
        <p:spPr>
          <a:xfrm>
            <a:off x="464843" y="549525"/>
            <a:ext cx="26085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4. รายได้รับล่วงหน้า</a:t>
            </a:r>
            <a:endParaRPr lang="th-TH" sz="40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44257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0" name="Google Shape;3490;p38"/>
          <p:cNvPicPr preferRelativeResize="0"/>
          <p:nvPr/>
        </p:nvPicPr>
        <p:blipFill rotWithShape="1">
          <a:blip r:embed="rId3">
            <a:alphaModFix/>
          </a:blip>
          <a:srcRect t="7746" b="7746"/>
          <a:stretch/>
        </p:blipFill>
        <p:spPr>
          <a:xfrm>
            <a:off x="-94053" y="-218101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9" name="Google Shape;3629;p38"/>
          <p:cNvSpPr/>
          <p:nvPr/>
        </p:nvSpPr>
        <p:spPr>
          <a:xfrm>
            <a:off x="11523937" y="9034039"/>
            <a:ext cx="1878555" cy="1157752"/>
          </a:xfrm>
          <a:custGeom>
            <a:avLst/>
            <a:gdLst/>
            <a:ahLst/>
            <a:cxnLst/>
            <a:rect l="l" t="t" r="r" b="b"/>
            <a:pathLst>
              <a:path w="2479446" h="1941199" extrusionOk="0">
                <a:moveTo>
                  <a:pt x="0" y="0"/>
                </a:moveTo>
                <a:lnTo>
                  <a:pt x="2479446" y="0"/>
                </a:lnTo>
                <a:lnTo>
                  <a:pt x="2479446" y="1941200"/>
                </a:lnTo>
                <a:lnTo>
                  <a:pt x="0" y="1941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Google Shape;3627;p38">
            <a:extLst>
              <a:ext uri="{FF2B5EF4-FFF2-40B4-BE49-F238E27FC236}">
                <a16:creationId xmlns:a16="http://schemas.microsoft.com/office/drawing/2014/main" id="{F357E287-4151-20FF-CF27-9BA14B482645}"/>
              </a:ext>
            </a:extLst>
          </p:cNvPr>
          <p:cNvSpPr/>
          <p:nvPr/>
        </p:nvSpPr>
        <p:spPr>
          <a:xfrm>
            <a:off x="4638664" y="8909619"/>
            <a:ext cx="1987170" cy="1306164"/>
          </a:xfrm>
          <a:custGeom>
            <a:avLst/>
            <a:gdLst/>
            <a:ahLst/>
            <a:cxnLst/>
            <a:rect l="l" t="t" r="r" b="b"/>
            <a:pathLst>
              <a:path w="2622803" h="2190041" extrusionOk="0">
                <a:moveTo>
                  <a:pt x="0" y="0"/>
                </a:moveTo>
                <a:lnTo>
                  <a:pt x="2622803" y="0"/>
                </a:lnTo>
                <a:lnTo>
                  <a:pt x="2622803" y="2190040"/>
                </a:lnTo>
                <a:lnTo>
                  <a:pt x="0" y="2190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" name="Google Shape;3628;p38">
            <a:extLst>
              <a:ext uri="{FF2B5EF4-FFF2-40B4-BE49-F238E27FC236}">
                <a16:creationId xmlns:a16="http://schemas.microsoft.com/office/drawing/2014/main" id="{999D47DA-6E3F-E520-E3BC-D2F004C36904}"/>
              </a:ext>
            </a:extLst>
          </p:cNvPr>
          <p:cNvSpPr/>
          <p:nvPr/>
        </p:nvSpPr>
        <p:spPr>
          <a:xfrm>
            <a:off x="8103677" y="9104914"/>
            <a:ext cx="1968741" cy="1073210"/>
          </a:xfrm>
          <a:custGeom>
            <a:avLst/>
            <a:gdLst/>
            <a:ahLst/>
            <a:cxnLst/>
            <a:rect l="l" t="t" r="r" b="b"/>
            <a:pathLst>
              <a:path w="2598480" h="1799448" extrusionOk="0">
                <a:moveTo>
                  <a:pt x="0" y="0"/>
                </a:moveTo>
                <a:lnTo>
                  <a:pt x="2598480" y="0"/>
                </a:lnTo>
                <a:lnTo>
                  <a:pt x="2598480" y="1799448"/>
                </a:lnTo>
                <a:lnTo>
                  <a:pt x="0" y="1799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1BE3CCD2-1079-2297-32A0-67EE8ED9BFA6}"/>
              </a:ext>
            </a:extLst>
          </p:cNvPr>
          <p:cNvSpPr txBox="1">
            <a:spLocks/>
          </p:cNvSpPr>
          <p:nvPr/>
        </p:nvSpPr>
        <p:spPr>
          <a:xfrm>
            <a:off x="914400" y="289739"/>
            <a:ext cx="5575300" cy="823379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4. รายได้รับล่วงหน้า (สรุป)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FE965B1D-27A3-5902-6059-7681DC0ED299}"/>
              </a:ext>
            </a:extLst>
          </p:cNvPr>
          <p:cNvSpPr txBox="1"/>
          <p:nvPr/>
        </p:nvSpPr>
        <p:spPr>
          <a:xfrm>
            <a:off x="6992184" y="570730"/>
            <a:ext cx="4018716" cy="76944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รายได้รับล่วงหน้า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C3EE26A6-E047-DD68-170D-88D1097F2FA2}"/>
              </a:ext>
            </a:extLst>
          </p:cNvPr>
          <p:cNvSpPr txBox="1"/>
          <p:nvPr/>
        </p:nvSpPr>
        <p:spPr>
          <a:xfrm>
            <a:off x="9284941" y="1587897"/>
            <a:ext cx="3089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ณ วันที่รับเงิน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BD93CED7-5122-9866-252C-92AE224A9C30}"/>
              </a:ext>
            </a:extLst>
          </p:cNvPr>
          <p:cNvSpPr txBox="1"/>
          <p:nvPr/>
        </p:nvSpPr>
        <p:spPr>
          <a:xfrm>
            <a:off x="1845277" y="3360250"/>
            <a:ext cx="6459488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C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บันทึกเป็นหมวดบัญชีหนี้สิน</a:t>
            </a:r>
          </a:p>
          <a:p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Dr. 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เงินสด 	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XX</a:t>
            </a:r>
          </a:p>
          <a:p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     Cr.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รายได้รับล่วงหน้า     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XX</a:t>
            </a:r>
            <a:endParaRPr lang="th-TH" sz="4000" dirty="0"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6BA4F044-8B77-B331-857D-A9D032ACD671}"/>
              </a:ext>
            </a:extLst>
          </p:cNvPr>
          <p:cNvSpPr txBox="1"/>
          <p:nvPr/>
        </p:nvSpPr>
        <p:spPr>
          <a:xfrm>
            <a:off x="9880600" y="3443864"/>
            <a:ext cx="6459488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C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บันทึกเป็นหมวดบัญชีรายได้</a:t>
            </a:r>
          </a:p>
          <a:p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Dr. 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เงินสด 	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      XX</a:t>
            </a:r>
          </a:p>
          <a:p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     Cr.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รายได้รับ                  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XX</a:t>
            </a:r>
            <a:endParaRPr lang="th-TH" sz="4000" dirty="0"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6D6EF5-C9D1-8136-B4A8-71E21AE16039}"/>
              </a:ext>
            </a:extLst>
          </p:cNvPr>
          <p:cNvSpPr txBox="1"/>
          <p:nvPr/>
        </p:nvSpPr>
        <p:spPr>
          <a:xfrm>
            <a:off x="14821863" y="5322362"/>
            <a:ext cx="3089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ณ วันสิ้นงวด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D38D41-DCED-B286-C3FF-0D1450E27E58}"/>
              </a:ext>
            </a:extLst>
          </p:cNvPr>
          <p:cNvSpPr txBox="1"/>
          <p:nvPr/>
        </p:nvSpPr>
        <p:spPr>
          <a:xfrm>
            <a:off x="5798584" y="5333197"/>
            <a:ext cx="3089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ณ วันสิ้นงวด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12E168-1F86-E342-7381-1FFFBC829DF5}"/>
              </a:ext>
            </a:extLst>
          </p:cNvPr>
          <p:cNvSpPr txBox="1"/>
          <p:nvPr/>
        </p:nvSpPr>
        <p:spPr>
          <a:xfrm>
            <a:off x="1845277" y="6693457"/>
            <a:ext cx="6459488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C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บันทึกรายการปรับปรุงโดย</a:t>
            </a:r>
          </a:p>
          <a:p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Dr. 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รายได้รับล่วงหน้า 	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XX</a:t>
            </a:r>
          </a:p>
          <a:p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     Cr.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รายได้รับ                               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XX</a:t>
            </a:r>
            <a:endParaRPr lang="th-TH" sz="4000" dirty="0"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7F9E7B-47B5-F416-49F4-D45F58D79CDF}"/>
              </a:ext>
            </a:extLst>
          </p:cNvPr>
          <p:cNvSpPr txBox="1"/>
          <p:nvPr/>
        </p:nvSpPr>
        <p:spPr>
          <a:xfrm>
            <a:off x="9907035" y="6654992"/>
            <a:ext cx="6459488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C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บันทึกรายการปรับปรุงโดย</a:t>
            </a:r>
          </a:p>
          <a:p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Dr. 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รายได้รับ  	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XX</a:t>
            </a:r>
          </a:p>
          <a:p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     Cr.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รายได้รับล่วงหน้า                     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XX</a:t>
            </a:r>
            <a:endParaRPr lang="th-TH" sz="4000" dirty="0"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  <p:cxnSp>
        <p:nvCxnSpPr>
          <p:cNvPr id="13" name="ลูกศรเชื่อมต่อแบบตรง 12">
            <a:extLst>
              <a:ext uri="{FF2B5EF4-FFF2-40B4-BE49-F238E27FC236}">
                <a16:creationId xmlns:a16="http://schemas.microsoft.com/office/drawing/2014/main" id="{C20A9D90-5961-5B4A-9DD3-D2F2C7310C5E}"/>
              </a:ext>
            </a:extLst>
          </p:cNvPr>
          <p:cNvCxnSpPr>
            <a:cxnSpLocks/>
          </p:cNvCxnSpPr>
          <p:nvPr/>
        </p:nvCxnSpPr>
        <p:spPr>
          <a:xfrm>
            <a:off x="4858296" y="5333197"/>
            <a:ext cx="0" cy="136026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ลูกศรเชื่อมต่อแบบตรง 13">
            <a:extLst>
              <a:ext uri="{FF2B5EF4-FFF2-40B4-BE49-F238E27FC236}">
                <a16:creationId xmlns:a16="http://schemas.microsoft.com/office/drawing/2014/main" id="{95EB75C1-1712-CD9B-8EDF-6BED6E44F336}"/>
              </a:ext>
            </a:extLst>
          </p:cNvPr>
          <p:cNvCxnSpPr>
            <a:cxnSpLocks/>
          </p:cNvCxnSpPr>
          <p:nvPr/>
        </p:nvCxnSpPr>
        <p:spPr>
          <a:xfrm>
            <a:off x="13136779" y="5382856"/>
            <a:ext cx="0" cy="1272136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>
            <a:extLst>
              <a:ext uri="{FF2B5EF4-FFF2-40B4-BE49-F238E27FC236}">
                <a16:creationId xmlns:a16="http://schemas.microsoft.com/office/drawing/2014/main" id="{B4517A2E-4A3D-BD78-9CBB-8A038140C24E}"/>
              </a:ext>
            </a:extLst>
          </p:cNvPr>
          <p:cNvCxnSpPr>
            <a:cxnSpLocks/>
          </p:cNvCxnSpPr>
          <p:nvPr/>
        </p:nvCxnSpPr>
        <p:spPr>
          <a:xfrm>
            <a:off x="8910892" y="1340171"/>
            <a:ext cx="0" cy="1267984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>
            <a:extLst>
              <a:ext uri="{FF2B5EF4-FFF2-40B4-BE49-F238E27FC236}">
                <a16:creationId xmlns:a16="http://schemas.microsoft.com/office/drawing/2014/main" id="{C323F810-6BAA-0571-AEE2-122C9F98A7E8}"/>
              </a:ext>
            </a:extLst>
          </p:cNvPr>
          <p:cNvCxnSpPr>
            <a:cxnSpLocks/>
          </p:cNvCxnSpPr>
          <p:nvPr/>
        </p:nvCxnSpPr>
        <p:spPr>
          <a:xfrm>
            <a:off x="5075021" y="2608155"/>
            <a:ext cx="8234579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16">
            <a:extLst>
              <a:ext uri="{FF2B5EF4-FFF2-40B4-BE49-F238E27FC236}">
                <a16:creationId xmlns:a16="http://schemas.microsoft.com/office/drawing/2014/main" id="{82C1A11C-4BD7-626A-04C6-27A1E3DE7328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5075021" y="2608155"/>
            <a:ext cx="0" cy="75209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>
            <a:extLst>
              <a:ext uri="{FF2B5EF4-FFF2-40B4-BE49-F238E27FC236}">
                <a16:creationId xmlns:a16="http://schemas.microsoft.com/office/drawing/2014/main" id="{C7D1092B-DA67-DCB7-63E2-637DF620887C}"/>
              </a:ext>
            </a:extLst>
          </p:cNvPr>
          <p:cNvCxnSpPr>
            <a:cxnSpLocks/>
          </p:cNvCxnSpPr>
          <p:nvPr/>
        </p:nvCxnSpPr>
        <p:spPr>
          <a:xfrm>
            <a:off x="13309600" y="2608155"/>
            <a:ext cx="0" cy="835709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AC0EEB2-AD5F-CD64-F2E8-4C0F8894C08E}"/>
                  </a:ext>
                </a:extLst>
              </p14:cNvPr>
              <p14:cNvContentPartPr/>
              <p14:nvPr/>
            </p14:nvContentPartPr>
            <p14:xfrm>
              <a:off x="9880600" y="3877940"/>
              <a:ext cx="71608" cy="377973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AC0EEB2-AD5F-CD64-F2E8-4C0F8894C08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68665" y="3866027"/>
                <a:ext cx="95477" cy="40179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9347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0" name="Google Shape;3490;p38"/>
          <p:cNvPicPr preferRelativeResize="0"/>
          <p:nvPr/>
        </p:nvPicPr>
        <p:blipFill rotWithShape="1">
          <a:blip r:embed="rId3">
            <a:alphaModFix/>
          </a:blip>
          <a:srcRect t="7746" b="774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9" name="Google Shape;3629;p38"/>
          <p:cNvSpPr/>
          <p:nvPr/>
        </p:nvSpPr>
        <p:spPr>
          <a:xfrm>
            <a:off x="11523937" y="9034039"/>
            <a:ext cx="1878555" cy="1157752"/>
          </a:xfrm>
          <a:custGeom>
            <a:avLst/>
            <a:gdLst/>
            <a:ahLst/>
            <a:cxnLst/>
            <a:rect l="l" t="t" r="r" b="b"/>
            <a:pathLst>
              <a:path w="2479446" h="1941199" extrusionOk="0">
                <a:moveTo>
                  <a:pt x="0" y="0"/>
                </a:moveTo>
                <a:lnTo>
                  <a:pt x="2479446" y="0"/>
                </a:lnTo>
                <a:lnTo>
                  <a:pt x="2479446" y="1941200"/>
                </a:lnTo>
                <a:lnTo>
                  <a:pt x="0" y="1941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Google Shape;3627;p38">
            <a:extLst>
              <a:ext uri="{FF2B5EF4-FFF2-40B4-BE49-F238E27FC236}">
                <a16:creationId xmlns:a16="http://schemas.microsoft.com/office/drawing/2014/main" id="{F357E287-4151-20FF-CF27-9BA14B482645}"/>
              </a:ext>
            </a:extLst>
          </p:cNvPr>
          <p:cNvSpPr/>
          <p:nvPr/>
        </p:nvSpPr>
        <p:spPr>
          <a:xfrm>
            <a:off x="4638664" y="8909619"/>
            <a:ext cx="1987170" cy="1306164"/>
          </a:xfrm>
          <a:custGeom>
            <a:avLst/>
            <a:gdLst/>
            <a:ahLst/>
            <a:cxnLst/>
            <a:rect l="l" t="t" r="r" b="b"/>
            <a:pathLst>
              <a:path w="2622803" h="2190041" extrusionOk="0">
                <a:moveTo>
                  <a:pt x="0" y="0"/>
                </a:moveTo>
                <a:lnTo>
                  <a:pt x="2622803" y="0"/>
                </a:lnTo>
                <a:lnTo>
                  <a:pt x="2622803" y="2190040"/>
                </a:lnTo>
                <a:lnTo>
                  <a:pt x="0" y="2190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" name="Google Shape;3628;p38">
            <a:extLst>
              <a:ext uri="{FF2B5EF4-FFF2-40B4-BE49-F238E27FC236}">
                <a16:creationId xmlns:a16="http://schemas.microsoft.com/office/drawing/2014/main" id="{999D47DA-6E3F-E520-E3BC-D2F004C36904}"/>
              </a:ext>
            </a:extLst>
          </p:cNvPr>
          <p:cNvSpPr/>
          <p:nvPr/>
        </p:nvSpPr>
        <p:spPr>
          <a:xfrm>
            <a:off x="8103677" y="9104914"/>
            <a:ext cx="1968741" cy="1073210"/>
          </a:xfrm>
          <a:custGeom>
            <a:avLst/>
            <a:gdLst/>
            <a:ahLst/>
            <a:cxnLst/>
            <a:rect l="l" t="t" r="r" b="b"/>
            <a:pathLst>
              <a:path w="2598480" h="1799448" extrusionOk="0">
                <a:moveTo>
                  <a:pt x="0" y="0"/>
                </a:moveTo>
                <a:lnTo>
                  <a:pt x="2598480" y="0"/>
                </a:lnTo>
                <a:lnTo>
                  <a:pt x="2598480" y="1799448"/>
                </a:lnTo>
                <a:lnTo>
                  <a:pt x="0" y="1799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C374695E-4470-5947-CEF3-7EE534A7AFF4}"/>
              </a:ext>
            </a:extLst>
          </p:cNvPr>
          <p:cNvSpPr txBox="1">
            <a:spLocks/>
          </p:cNvSpPr>
          <p:nvPr/>
        </p:nvSpPr>
        <p:spPr>
          <a:xfrm>
            <a:off x="11154889" y="4148002"/>
            <a:ext cx="6780414" cy="1860912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h-TH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Nongnam" panose="02000000000000000000" pitchFamily="2" charset="0"/>
                <a:cs typeface="FontNongnam" panose="02000000000000000000" pitchFamily="2" charset="0"/>
              </a:rPr>
              <a:t>เกณฑ์การวัดผล        การดำเนินงาน</a:t>
            </a:r>
          </a:p>
        </p:txBody>
      </p:sp>
      <p:sp>
        <p:nvSpPr>
          <p:cNvPr id="5" name="ตัวแทนเนื้อหา 2">
            <a:extLst>
              <a:ext uri="{FF2B5EF4-FFF2-40B4-BE49-F238E27FC236}">
                <a16:creationId xmlns:a16="http://schemas.microsoft.com/office/drawing/2014/main" id="{514B74FA-6285-9C58-BECB-5A31D42145CD}"/>
              </a:ext>
            </a:extLst>
          </p:cNvPr>
          <p:cNvSpPr txBox="1">
            <a:spLocks/>
          </p:cNvSpPr>
          <p:nvPr/>
        </p:nvSpPr>
        <p:spPr>
          <a:xfrm>
            <a:off x="1225198" y="438177"/>
            <a:ext cx="9810671" cy="885506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4000" b="1" dirty="0">
                <a:latin typeface="JS Wanida" panose="02000000000000000000" pitchFamily="2" charset="-34"/>
                <a:cs typeface="JS Wanida" panose="02000000000000000000" pitchFamily="2" charset="-34"/>
              </a:rPr>
              <a:t>มี 2 เกณฑ์</a:t>
            </a:r>
          </a:p>
          <a:p>
            <a:r>
              <a:rPr lang="th-TH" sz="40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	1. เกณฑ์เงินสด (</a:t>
            </a:r>
            <a:r>
              <a:rPr lang="en-US" sz="40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cash basis) </a:t>
            </a:r>
            <a:r>
              <a:rPr lang="th-TH" sz="4000" b="1" dirty="0">
                <a:latin typeface="JS Wanida" panose="02000000000000000000" pitchFamily="2" charset="-34"/>
                <a:cs typeface="JS Wanida" panose="02000000000000000000" pitchFamily="2" charset="-34"/>
              </a:rPr>
              <a:t>หมายถึง กิจการจะบันทึกบัญชีเพื่อรับรู้รายได้เมื่อ</a:t>
            </a:r>
            <a:r>
              <a:rPr lang="th-TH" sz="40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ได้รับเงินสด </a:t>
            </a:r>
            <a:r>
              <a:rPr lang="th-TH" sz="4000" b="1" dirty="0">
                <a:latin typeface="JS Wanida" panose="02000000000000000000" pitchFamily="2" charset="-34"/>
                <a:cs typeface="JS Wanida" panose="02000000000000000000" pitchFamily="2" charset="-34"/>
              </a:rPr>
              <a:t>และจะบันทึกบัญชีเพื่อรับรู้ค่าใช้จ่ายเมื่อ</a:t>
            </a:r>
            <a:r>
              <a:rPr lang="th-TH" sz="40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ได้มีการจ่ายเงินสด</a:t>
            </a:r>
            <a:r>
              <a:rPr lang="th-TH" sz="4000" b="1" dirty="0">
                <a:latin typeface="JS Wanida" panose="02000000000000000000" pitchFamily="2" charset="-34"/>
                <a:cs typeface="JS Wanida" panose="02000000000000000000" pitchFamily="2" charset="-34"/>
              </a:rPr>
              <a:t>ไป โดยไม่คำนึงว่ารายได้และค่าใช้จ่ายนั้นจะเกิดขึ้นในรอบระยะเวลาบัญชีใด เกณฑ์นี้ไม่เป็นไปตามหลักการบัญชีที่รับรองโดยทั่วไป</a:t>
            </a:r>
          </a:p>
          <a:p>
            <a:r>
              <a:rPr lang="th-TH" sz="40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	2. เกณฑ์คงค้าง (</a:t>
            </a:r>
            <a:r>
              <a:rPr lang="en-US" sz="40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accrual basis) </a:t>
            </a:r>
            <a:r>
              <a:rPr lang="th-TH" sz="4000" b="1" dirty="0">
                <a:latin typeface="JS Wanida" panose="02000000000000000000" pitchFamily="2" charset="-34"/>
                <a:cs typeface="JS Wanida" panose="02000000000000000000" pitchFamily="2" charset="-34"/>
              </a:rPr>
              <a:t>หมายถึง กิจการจะบันทึกบัญชีรายได้ทั้งรายได้ที่</a:t>
            </a:r>
            <a:r>
              <a:rPr lang="th-TH" sz="40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รับเป็นเงินสดหรือยังไม่ได้รับซึ่งอาจอยู่ในรูปของลูกหนี้ </a:t>
            </a:r>
            <a:r>
              <a:rPr lang="th-TH" sz="4000" b="1" dirty="0">
                <a:latin typeface="JS Wanida" panose="02000000000000000000" pitchFamily="2" charset="-34"/>
                <a:cs typeface="JS Wanida" panose="02000000000000000000" pitchFamily="2" charset="-34"/>
              </a:rPr>
              <a:t>และบันทึกบัญชีเพื่อรับรู้ค่าใช้จ่ายทั้งค่าใช้จ่ายที่</a:t>
            </a:r>
            <a:r>
              <a:rPr lang="th-TH" sz="40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จ่ายเป็นเงินสดหรือยังไม่ได้จ่าย ซึ่งอาจอยู่ในรูปของหนี้สิน </a:t>
            </a:r>
            <a:r>
              <a:rPr lang="th-TH" sz="4000" b="1" dirty="0">
                <a:latin typeface="JS Wanida" panose="02000000000000000000" pitchFamily="2" charset="-34"/>
                <a:cs typeface="JS Wanida" panose="02000000000000000000" pitchFamily="2" charset="-34"/>
              </a:rPr>
              <a:t>การจัดทำงบการกำไรขาดทุนเพื่อวัดผลการดำเนินงานจะต้องคำนึงถึงว่ารายได้และค่าใช้จ่ายนั้นเกิดขึ้นในรอบระยะเวลาบัญชีใด ซึ่งจะต้องปรับปรุงในวันสิ้นงวดให้ถูกต้องก่อนการหาผลการดำเนินงาน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0" name="Google Shape;3490;p38"/>
          <p:cNvPicPr preferRelativeResize="0"/>
          <p:nvPr/>
        </p:nvPicPr>
        <p:blipFill rotWithShape="1">
          <a:blip r:embed="rId3">
            <a:alphaModFix/>
          </a:blip>
          <a:srcRect t="7746" b="774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9" name="Google Shape;3629;p38"/>
          <p:cNvSpPr/>
          <p:nvPr/>
        </p:nvSpPr>
        <p:spPr>
          <a:xfrm>
            <a:off x="11523937" y="9034039"/>
            <a:ext cx="1878555" cy="1157752"/>
          </a:xfrm>
          <a:custGeom>
            <a:avLst/>
            <a:gdLst/>
            <a:ahLst/>
            <a:cxnLst/>
            <a:rect l="l" t="t" r="r" b="b"/>
            <a:pathLst>
              <a:path w="2479446" h="1941199" extrusionOk="0">
                <a:moveTo>
                  <a:pt x="0" y="0"/>
                </a:moveTo>
                <a:lnTo>
                  <a:pt x="2479446" y="0"/>
                </a:lnTo>
                <a:lnTo>
                  <a:pt x="2479446" y="1941200"/>
                </a:lnTo>
                <a:lnTo>
                  <a:pt x="0" y="1941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Google Shape;3627;p38">
            <a:extLst>
              <a:ext uri="{FF2B5EF4-FFF2-40B4-BE49-F238E27FC236}">
                <a16:creationId xmlns:a16="http://schemas.microsoft.com/office/drawing/2014/main" id="{F357E287-4151-20FF-CF27-9BA14B482645}"/>
              </a:ext>
            </a:extLst>
          </p:cNvPr>
          <p:cNvSpPr/>
          <p:nvPr/>
        </p:nvSpPr>
        <p:spPr>
          <a:xfrm>
            <a:off x="4638664" y="8909619"/>
            <a:ext cx="1987170" cy="1306164"/>
          </a:xfrm>
          <a:custGeom>
            <a:avLst/>
            <a:gdLst/>
            <a:ahLst/>
            <a:cxnLst/>
            <a:rect l="l" t="t" r="r" b="b"/>
            <a:pathLst>
              <a:path w="2622803" h="2190041" extrusionOk="0">
                <a:moveTo>
                  <a:pt x="0" y="0"/>
                </a:moveTo>
                <a:lnTo>
                  <a:pt x="2622803" y="0"/>
                </a:lnTo>
                <a:lnTo>
                  <a:pt x="2622803" y="2190040"/>
                </a:lnTo>
                <a:lnTo>
                  <a:pt x="0" y="2190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" name="Google Shape;3628;p38">
            <a:extLst>
              <a:ext uri="{FF2B5EF4-FFF2-40B4-BE49-F238E27FC236}">
                <a16:creationId xmlns:a16="http://schemas.microsoft.com/office/drawing/2014/main" id="{999D47DA-6E3F-E520-E3BC-D2F004C36904}"/>
              </a:ext>
            </a:extLst>
          </p:cNvPr>
          <p:cNvSpPr/>
          <p:nvPr/>
        </p:nvSpPr>
        <p:spPr>
          <a:xfrm>
            <a:off x="8103677" y="9104914"/>
            <a:ext cx="1968741" cy="1073210"/>
          </a:xfrm>
          <a:custGeom>
            <a:avLst/>
            <a:gdLst/>
            <a:ahLst/>
            <a:cxnLst/>
            <a:rect l="l" t="t" r="r" b="b"/>
            <a:pathLst>
              <a:path w="2598480" h="1799448" extrusionOk="0">
                <a:moveTo>
                  <a:pt x="0" y="0"/>
                </a:moveTo>
                <a:lnTo>
                  <a:pt x="2598480" y="0"/>
                </a:lnTo>
                <a:lnTo>
                  <a:pt x="2598480" y="1799448"/>
                </a:lnTo>
                <a:lnTo>
                  <a:pt x="0" y="1799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11A530B-D932-E26E-4AC8-1A3B1C4D7596}"/>
              </a:ext>
            </a:extLst>
          </p:cNvPr>
          <p:cNvSpPr txBox="1"/>
          <p:nvPr/>
        </p:nvSpPr>
        <p:spPr>
          <a:xfrm>
            <a:off x="1765300" y="559594"/>
            <a:ext cx="14947900" cy="809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ตัวอย่างที่ 5-7 </a:t>
            </a:r>
          </a:p>
          <a:p>
            <a:r>
              <a:rPr lang="th-TH" sz="4000" b="1" dirty="0">
                <a:latin typeface="JS Wanida" panose="02000000000000000000" pitchFamily="2" charset="-34"/>
                <a:cs typeface="JS Wanida" panose="02000000000000000000" pitchFamily="2" charset="-34"/>
              </a:rPr>
              <a:t>	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บริษัท สุขสันต์ จำกัด ดำเนินธุรกิจให้เช่าอาคารพาณิชย์ชั่วคราว เมื่อวันที่ 1 กันยายน 25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x1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 ได้ทำสัญญาเช่าเป็นเวลา 6 เดือน กับร้านสัตบรรณ จ่ายค่าเช่าทั้งหมดใน</a:t>
            </a:r>
            <a:r>
              <a:rPr lang="th-TH" sz="4000" dirty="0" err="1">
                <a:latin typeface="JS Wanida" panose="02000000000000000000" pitchFamily="2" charset="-34"/>
                <a:cs typeface="JS Wanida" panose="02000000000000000000" pitchFamily="2" charset="-34"/>
              </a:rPr>
              <a:t>การทำ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สัญญาเป็นเงิน 30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,000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 บาท การบันทึกรายการสำหรับ บริษัท สุขสันต์ จำกัด ทั้ง 2 วิธี แสดงได้ดังนี้</a:t>
            </a:r>
          </a:p>
          <a:p>
            <a:endParaRPr lang="th-TH" sz="4000" b="1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4000" b="1" dirty="0">
                <a:latin typeface="JS Wanida" panose="02000000000000000000" pitchFamily="2" charset="-34"/>
                <a:cs typeface="JS Wanida" panose="02000000000000000000" pitchFamily="2" charset="-34"/>
              </a:rPr>
              <a:t>วิธีที่ 1 บันทึกเป็นรายได้รับล่วงหน้าทั้งจำนวน</a:t>
            </a:r>
          </a:p>
          <a:p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25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x1</a:t>
            </a:r>
          </a:p>
          <a:p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ก.ย.	1  เดบิต เงินสด				30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,000</a:t>
            </a:r>
          </a:p>
          <a:p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		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เครดิต รายได้ค่าเช่ารับล่วงหน้า			30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,000</a:t>
            </a:r>
          </a:p>
          <a:p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	    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บันทึกการจ่ายค่าเช่า</a:t>
            </a:r>
          </a:p>
          <a:p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ธ.ค	31 เดบิต รายได้ค่าเช่ารับล่วงหน้า		20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,000</a:t>
            </a:r>
          </a:p>
          <a:p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		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เครดิต รายได้ค่าเช่ารับ				20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,000</a:t>
            </a:r>
          </a:p>
          <a:p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    	ปรับปรุงค่าเช่าจ่าย ณ วันสิ้นงวด</a:t>
            </a:r>
          </a:p>
        </p:txBody>
      </p:sp>
    </p:spTree>
    <p:extLst>
      <p:ext uri="{BB962C8B-B14F-4D97-AF65-F5344CB8AC3E}">
        <p14:creationId xmlns:p14="http://schemas.microsoft.com/office/powerpoint/2010/main" val="27849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0" name="Google Shape;3490;p38"/>
          <p:cNvPicPr preferRelativeResize="0"/>
          <p:nvPr/>
        </p:nvPicPr>
        <p:blipFill rotWithShape="1">
          <a:blip r:embed="rId3">
            <a:alphaModFix/>
          </a:blip>
          <a:srcRect t="7746" b="774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9" name="Google Shape;3629;p38"/>
          <p:cNvSpPr/>
          <p:nvPr/>
        </p:nvSpPr>
        <p:spPr>
          <a:xfrm>
            <a:off x="11523937" y="9034039"/>
            <a:ext cx="1878555" cy="1157752"/>
          </a:xfrm>
          <a:custGeom>
            <a:avLst/>
            <a:gdLst/>
            <a:ahLst/>
            <a:cxnLst/>
            <a:rect l="l" t="t" r="r" b="b"/>
            <a:pathLst>
              <a:path w="2479446" h="1941199" extrusionOk="0">
                <a:moveTo>
                  <a:pt x="0" y="0"/>
                </a:moveTo>
                <a:lnTo>
                  <a:pt x="2479446" y="0"/>
                </a:lnTo>
                <a:lnTo>
                  <a:pt x="2479446" y="1941200"/>
                </a:lnTo>
                <a:lnTo>
                  <a:pt x="0" y="1941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Google Shape;3627;p38">
            <a:extLst>
              <a:ext uri="{FF2B5EF4-FFF2-40B4-BE49-F238E27FC236}">
                <a16:creationId xmlns:a16="http://schemas.microsoft.com/office/drawing/2014/main" id="{F357E287-4151-20FF-CF27-9BA14B482645}"/>
              </a:ext>
            </a:extLst>
          </p:cNvPr>
          <p:cNvSpPr/>
          <p:nvPr/>
        </p:nvSpPr>
        <p:spPr>
          <a:xfrm>
            <a:off x="4638664" y="8909619"/>
            <a:ext cx="1987170" cy="1306164"/>
          </a:xfrm>
          <a:custGeom>
            <a:avLst/>
            <a:gdLst/>
            <a:ahLst/>
            <a:cxnLst/>
            <a:rect l="l" t="t" r="r" b="b"/>
            <a:pathLst>
              <a:path w="2622803" h="2190041" extrusionOk="0">
                <a:moveTo>
                  <a:pt x="0" y="0"/>
                </a:moveTo>
                <a:lnTo>
                  <a:pt x="2622803" y="0"/>
                </a:lnTo>
                <a:lnTo>
                  <a:pt x="2622803" y="2190040"/>
                </a:lnTo>
                <a:lnTo>
                  <a:pt x="0" y="2190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" name="Google Shape;3628;p38">
            <a:extLst>
              <a:ext uri="{FF2B5EF4-FFF2-40B4-BE49-F238E27FC236}">
                <a16:creationId xmlns:a16="http://schemas.microsoft.com/office/drawing/2014/main" id="{999D47DA-6E3F-E520-E3BC-D2F004C36904}"/>
              </a:ext>
            </a:extLst>
          </p:cNvPr>
          <p:cNvSpPr/>
          <p:nvPr/>
        </p:nvSpPr>
        <p:spPr>
          <a:xfrm>
            <a:off x="8103677" y="9104914"/>
            <a:ext cx="1968741" cy="1073210"/>
          </a:xfrm>
          <a:custGeom>
            <a:avLst/>
            <a:gdLst/>
            <a:ahLst/>
            <a:cxnLst/>
            <a:rect l="l" t="t" r="r" b="b"/>
            <a:pathLst>
              <a:path w="2598480" h="1799448" extrusionOk="0">
                <a:moveTo>
                  <a:pt x="0" y="0"/>
                </a:moveTo>
                <a:lnTo>
                  <a:pt x="2598480" y="0"/>
                </a:lnTo>
                <a:lnTo>
                  <a:pt x="2598480" y="1799448"/>
                </a:lnTo>
                <a:lnTo>
                  <a:pt x="0" y="1799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FA7AD184-0127-0DDC-722C-6C28B84116F7}"/>
              </a:ext>
            </a:extLst>
          </p:cNvPr>
          <p:cNvSpPr txBox="1"/>
          <p:nvPr/>
        </p:nvSpPr>
        <p:spPr>
          <a:xfrm>
            <a:off x="1905000" y="793859"/>
            <a:ext cx="144907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b="1" dirty="0">
                <a:latin typeface="JS Wanida" panose="02000000000000000000" pitchFamily="2" charset="-34"/>
                <a:cs typeface="JS Wanida" panose="02000000000000000000" pitchFamily="2" charset="-34"/>
              </a:rPr>
              <a:t>วิธีที่ 2 บันทึกเป็นรายได้ทั้งจำนวน</a:t>
            </a:r>
          </a:p>
          <a:p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25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x1</a:t>
            </a:r>
          </a:p>
          <a:p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ก.ย.	1 เดบิต เงินสด			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30,000</a:t>
            </a:r>
          </a:p>
          <a:p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		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เครดิต รายได้ค่าเช่ารับ		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	30,000</a:t>
            </a:r>
          </a:p>
          <a:p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	   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บันทึกการจ่ายค่าเช่า</a:t>
            </a:r>
          </a:p>
          <a:p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ธ.ค.	31 เดบิต รายได้ค่าเช่ารับ		10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,000</a:t>
            </a:r>
          </a:p>
          <a:p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		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เครดิต รายได้ค่าเช่ารับล่วงหน้า		10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,000</a:t>
            </a:r>
          </a:p>
          <a:p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   	ปรับปรุงค่าเช่า ณ วันสิ้นงวด</a:t>
            </a:r>
          </a:p>
        </p:txBody>
      </p:sp>
    </p:spTree>
    <p:extLst>
      <p:ext uri="{BB962C8B-B14F-4D97-AF65-F5344CB8AC3E}">
        <p14:creationId xmlns:p14="http://schemas.microsoft.com/office/powerpoint/2010/main" val="245125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0" name="Google Shape;3490;p38"/>
          <p:cNvPicPr preferRelativeResize="0"/>
          <p:nvPr/>
        </p:nvPicPr>
        <p:blipFill rotWithShape="1">
          <a:blip r:embed="rId3">
            <a:alphaModFix/>
          </a:blip>
          <a:srcRect t="7746" b="774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9" name="Google Shape;3629;p38"/>
          <p:cNvSpPr/>
          <p:nvPr/>
        </p:nvSpPr>
        <p:spPr>
          <a:xfrm>
            <a:off x="11523937" y="9034039"/>
            <a:ext cx="1878555" cy="1157752"/>
          </a:xfrm>
          <a:custGeom>
            <a:avLst/>
            <a:gdLst/>
            <a:ahLst/>
            <a:cxnLst/>
            <a:rect l="l" t="t" r="r" b="b"/>
            <a:pathLst>
              <a:path w="2479446" h="1941199" extrusionOk="0">
                <a:moveTo>
                  <a:pt x="0" y="0"/>
                </a:moveTo>
                <a:lnTo>
                  <a:pt x="2479446" y="0"/>
                </a:lnTo>
                <a:lnTo>
                  <a:pt x="2479446" y="1941200"/>
                </a:lnTo>
                <a:lnTo>
                  <a:pt x="0" y="1941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Google Shape;3627;p38">
            <a:extLst>
              <a:ext uri="{FF2B5EF4-FFF2-40B4-BE49-F238E27FC236}">
                <a16:creationId xmlns:a16="http://schemas.microsoft.com/office/drawing/2014/main" id="{F357E287-4151-20FF-CF27-9BA14B482645}"/>
              </a:ext>
            </a:extLst>
          </p:cNvPr>
          <p:cNvSpPr/>
          <p:nvPr/>
        </p:nvSpPr>
        <p:spPr>
          <a:xfrm>
            <a:off x="4638664" y="8909619"/>
            <a:ext cx="1987170" cy="1306164"/>
          </a:xfrm>
          <a:custGeom>
            <a:avLst/>
            <a:gdLst/>
            <a:ahLst/>
            <a:cxnLst/>
            <a:rect l="l" t="t" r="r" b="b"/>
            <a:pathLst>
              <a:path w="2622803" h="2190041" extrusionOk="0">
                <a:moveTo>
                  <a:pt x="0" y="0"/>
                </a:moveTo>
                <a:lnTo>
                  <a:pt x="2622803" y="0"/>
                </a:lnTo>
                <a:lnTo>
                  <a:pt x="2622803" y="2190040"/>
                </a:lnTo>
                <a:lnTo>
                  <a:pt x="0" y="2190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" name="Google Shape;3628;p38">
            <a:extLst>
              <a:ext uri="{FF2B5EF4-FFF2-40B4-BE49-F238E27FC236}">
                <a16:creationId xmlns:a16="http://schemas.microsoft.com/office/drawing/2014/main" id="{999D47DA-6E3F-E520-E3BC-D2F004C36904}"/>
              </a:ext>
            </a:extLst>
          </p:cNvPr>
          <p:cNvSpPr/>
          <p:nvPr/>
        </p:nvSpPr>
        <p:spPr>
          <a:xfrm>
            <a:off x="8103677" y="9104914"/>
            <a:ext cx="1968741" cy="1073210"/>
          </a:xfrm>
          <a:custGeom>
            <a:avLst/>
            <a:gdLst/>
            <a:ahLst/>
            <a:cxnLst/>
            <a:rect l="l" t="t" r="r" b="b"/>
            <a:pathLst>
              <a:path w="2598480" h="1799448" extrusionOk="0">
                <a:moveTo>
                  <a:pt x="0" y="0"/>
                </a:moveTo>
                <a:lnTo>
                  <a:pt x="2598480" y="0"/>
                </a:lnTo>
                <a:lnTo>
                  <a:pt x="2598480" y="1799448"/>
                </a:lnTo>
                <a:lnTo>
                  <a:pt x="0" y="1799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4" name="Google Shape;3490;p38">
            <a:extLst>
              <a:ext uri="{FF2B5EF4-FFF2-40B4-BE49-F238E27FC236}">
                <a16:creationId xmlns:a16="http://schemas.microsoft.com/office/drawing/2014/main" id="{003379E4-E44D-9CD6-4A6E-C88B21BBE75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7746" b="7746"/>
          <a:stretch/>
        </p:blipFill>
        <p:spPr>
          <a:xfrm>
            <a:off x="0" y="-71217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0EBEDA88-EFDD-67A3-FE7F-8E7C85E0F7DC}"/>
              </a:ext>
            </a:extLst>
          </p:cNvPr>
          <p:cNvSpPr txBox="1"/>
          <p:nvPr/>
        </p:nvSpPr>
        <p:spPr>
          <a:xfrm>
            <a:off x="1879600" y="1362590"/>
            <a:ext cx="145288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h-TH" sz="44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	วัสดุสิ้นเปลืองใช้ไป </a:t>
            </a:r>
            <a:r>
              <a:rPr lang="en-US" sz="44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(supply) </a:t>
            </a:r>
            <a:r>
              <a:rPr lang="th-TH" sz="4400" dirty="0">
                <a:solidFill>
                  <a:schemeClr val="tx1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หมายถึง รายการหนึ่งในของคงเหลือ ซึ่งมักจะมีมูลค่าไม่มากพอที่จะจัดจำแนกเป็นวัตถุดิบได้ในบางครั้งมักจะตัดเป็นค่าใช้จ่ายทันทีเมื่อซื้อ ส่วนใหญ่เป็นของใช้สิ้นเปลืองในสำนักงานหรือโรงงาน</a:t>
            </a:r>
          </a:p>
          <a:p>
            <a:pPr marL="0" indent="0">
              <a:buNone/>
            </a:pPr>
            <a:r>
              <a:rPr lang="th-TH" sz="4400" dirty="0">
                <a:solidFill>
                  <a:schemeClr val="tx1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	สูตร  	วัสดุสิ้นเปลืองยกมาต้นงวด		</a:t>
            </a:r>
            <a:r>
              <a:rPr lang="en-US" sz="4400" dirty="0">
                <a:solidFill>
                  <a:schemeClr val="tx1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		xx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		</a:t>
            </a:r>
            <a:r>
              <a:rPr lang="th-TH" sz="4400" u="sng" dirty="0">
                <a:solidFill>
                  <a:schemeClr val="tx1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บวก</a:t>
            </a:r>
            <a:r>
              <a:rPr lang="th-TH" sz="4400" dirty="0">
                <a:solidFill>
                  <a:schemeClr val="tx1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 วัสดุสิ้นเปลืองที่ซื้อระหว่างงวด	</a:t>
            </a:r>
            <a:r>
              <a:rPr lang="en-US" sz="4400" dirty="0">
                <a:solidFill>
                  <a:schemeClr val="tx1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		</a:t>
            </a:r>
            <a:r>
              <a:rPr lang="en-US" sz="4400" u="sng" dirty="0">
                <a:solidFill>
                  <a:schemeClr val="tx1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xx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		</a:t>
            </a:r>
            <a:r>
              <a:rPr lang="th-TH" sz="4400" dirty="0">
                <a:solidFill>
                  <a:schemeClr val="tx1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วัสดุสิ้นเปลืองมีไว้เพื่อใช้		</a:t>
            </a:r>
            <a:r>
              <a:rPr lang="en-US" sz="4400" dirty="0">
                <a:solidFill>
                  <a:schemeClr val="tx1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		xx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		</a:t>
            </a:r>
            <a:r>
              <a:rPr lang="th-TH" sz="4400" u="sng" dirty="0">
                <a:solidFill>
                  <a:schemeClr val="tx1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หัก</a:t>
            </a:r>
            <a:r>
              <a:rPr lang="th-TH" sz="4400" dirty="0">
                <a:solidFill>
                  <a:schemeClr val="tx1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  วัสดุสิ้นเปลืองคงเหลือยกไปปลายงวด	</a:t>
            </a:r>
            <a:r>
              <a:rPr lang="en-US" sz="4400" dirty="0">
                <a:solidFill>
                  <a:schemeClr val="tx1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	</a:t>
            </a:r>
            <a:r>
              <a:rPr lang="en-US" sz="4400" u="sng" dirty="0">
                <a:solidFill>
                  <a:schemeClr val="tx1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xx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		</a:t>
            </a:r>
            <a:r>
              <a:rPr lang="th-TH" sz="4400" dirty="0">
                <a:solidFill>
                  <a:schemeClr val="tx1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วัสดุสิ้นเปลืองใช้ไปในงวดนี้		</a:t>
            </a:r>
            <a:r>
              <a:rPr lang="en-US" sz="4400" dirty="0">
                <a:solidFill>
                  <a:schemeClr val="tx1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		</a:t>
            </a:r>
            <a:r>
              <a:rPr lang="en-US" sz="4400" u="sng" dirty="0">
                <a:solidFill>
                  <a:schemeClr val="tx1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xx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EEB3E320-4EEC-DE31-471F-3A7F64DB0875}"/>
              </a:ext>
            </a:extLst>
          </p:cNvPr>
          <p:cNvSpPr txBox="1"/>
          <p:nvPr/>
        </p:nvSpPr>
        <p:spPr>
          <a:xfrm>
            <a:off x="1968500" y="460376"/>
            <a:ext cx="39969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5.วัสดุสิ้นเปลืองใช้</a:t>
            </a:r>
            <a:endParaRPr lang="th-TH" sz="4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138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0" name="Google Shape;3490;p38"/>
          <p:cNvPicPr preferRelativeResize="0"/>
          <p:nvPr/>
        </p:nvPicPr>
        <p:blipFill rotWithShape="1">
          <a:blip r:embed="rId3">
            <a:alphaModFix/>
          </a:blip>
          <a:srcRect t="7746" b="7746"/>
          <a:stretch/>
        </p:blipFill>
        <p:spPr>
          <a:xfrm>
            <a:off x="0" y="71217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9" name="Google Shape;3629;p38"/>
          <p:cNvSpPr/>
          <p:nvPr/>
        </p:nvSpPr>
        <p:spPr>
          <a:xfrm>
            <a:off x="11523937" y="9034039"/>
            <a:ext cx="1878555" cy="1157752"/>
          </a:xfrm>
          <a:custGeom>
            <a:avLst/>
            <a:gdLst/>
            <a:ahLst/>
            <a:cxnLst/>
            <a:rect l="l" t="t" r="r" b="b"/>
            <a:pathLst>
              <a:path w="2479446" h="1941199" extrusionOk="0">
                <a:moveTo>
                  <a:pt x="0" y="0"/>
                </a:moveTo>
                <a:lnTo>
                  <a:pt x="2479446" y="0"/>
                </a:lnTo>
                <a:lnTo>
                  <a:pt x="2479446" y="1941200"/>
                </a:lnTo>
                <a:lnTo>
                  <a:pt x="0" y="1941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Google Shape;3627;p38">
            <a:extLst>
              <a:ext uri="{FF2B5EF4-FFF2-40B4-BE49-F238E27FC236}">
                <a16:creationId xmlns:a16="http://schemas.microsoft.com/office/drawing/2014/main" id="{F357E287-4151-20FF-CF27-9BA14B482645}"/>
              </a:ext>
            </a:extLst>
          </p:cNvPr>
          <p:cNvSpPr/>
          <p:nvPr/>
        </p:nvSpPr>
        <p:spPr>
          <a:xfrm>
            <a:off x="4638664" y="8909619"/>
            <a:ext cx="1987170" cy="1306164"/>
          </a:xfrm>
          <a:custGeom>
            <a:avLst/>
            <a:gdLst/>
            <a:ahLst/>
            <a:cxnLst/>
            <a:rect l="l" t="t" r="r" b="b"/>
            <a:pathLst>
              <a:path w="2622803" h="2190041" extrusionOk="0">
                <a:moveTo>
                  <a:pt x="0" y="0"/>
                </a:moveTo>
                <a:lnTo>
                  <a:pt x="2622803" y="0"/>
                </a:lnTo>
                <a:lnTo>
                  <a:pt x="2622803" y="2190040"/>
                </a:lnTo>
                <a:lnTo>
                  <a:pt x="0" y="2190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" name="Google Shape;3628;p38">
            <a:extLst>
              <a:ext uri="{FF2B5EF4-FFF2-40B4-BE49-F238E27FC236}">
                <a16:creationId xmlns:a16="http://schemas.microsoft.com/office/drawing/2014/main" id="{999D47DA-6E3F-E520-E3BC-D2F004C36904}"/>
              </a:ext>
            </a:extLst>
          </p:cNvPr>
          <p:cNvSpPr/>
          <p:nvPr/>
        </p:nvSpPr>
        <p:spPr>
          <a:xfrm>
            <a:off x="8103677" y="9104914"/>
            <a:ext cx="1968741" cy="1073210"/>
          </a:xfrm>
          <a:custGeom>
            <a:avLst/>
            <a:gdLst/>
            <a:ahLst/>
            <a:cxnLst/>
            <a:rect l="l" t="t" r="r" b="b"/>
            <a:pathLst>
              <a:path w="2598480" h="1799448" extrusionOk="0">
                <a:moveTo>
                  <a:pt x="0" y="0"/>
                </a:moveTo>
                <a:lnTo>
                  <a:pt x="2598480" y="0"/>
                </a:lnTo>
                <a:lnTo>
                  <a:pt x="2598480" y="1799448"/>
                </a:lnTo>
                <a:lnTo>
                  <a:pt x="0" y="1799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21217ECF-9505-C2AD-3933-F179129C06DE}"/>
              </a:ext>
            </a:extLst>
          </p:cNvPr>
          <p:cNvSpPr txBox="1"/>
          <p:nvPr/>
        </p:nvSpPr>
        <p:spPr>
          <a:xfrm>
            <a:off x="4572000" y="646574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th-TH" sz="4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วิธีแรก  บันทึกบัญชีไว้เป็นหมวดสินทรัพย์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075201D2-8C80-0F39-D25C-D998E0C9AAE6}"/>
              </a:ext>
            </a:extLst>
          </p:cNvPr>
          <p:cNvSpPr/>
          <p:nvPr/>
        </p:nvSpPr>
        <p:spPr>
          <a:xfrm>
            <a:off x="2108200" y="1416015"/>
            <a:ext cx="14300200" cy="33719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th-TH" sz="3600" b="1" i="1" dirty="0">
                <a:latin typeface="Aksaramatee" panose="020B0500000000020004" pitchFamily="34" charset="-34"/>
                <a:cs typeface="Aksaramatee" panose="020B0500000000020004" pitchFamily="34" charset="-34"/>
              </a:rPr>
              <a:t>การบันทึกบัญชีในวันที่ซื้อ</a:t>
            </a:r>
          </a:p>
          <a:p>
            <a:pPr marL="0" indent="0">
              <a:buNone/>
            </a:pPr>
            <a:r>
              <a:rPr lang="th-TH" sz="3600" b="1" dirty="0">
                <a:solidFill>
                  <a:srgbClr val="FF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		เดบิต </a:t>
            </a:r>
            <a:r>
              <a:rPr lang="th-TH" sz="3600" b="1" dirty="0">
                <a:latin typeface="Aksaramatee" panose="020B0500000000020004" pitchFamily="34" charset="-34"/>
                <a:cs typeface="Aksaramatee" panose="020B0500000000020004" pitchFamily="34" charset="-34"/>
              </a:rPr>
              <a:t>วัสดุสิ้นเปลือง		</a:t>
            </a:r>
            <a:r>
              <a:rPr lang="en-US" sz="3600" b="1" dirty="0">
                <a:latin typeface="Aksaramatee" panose="020B0500000000020004" pitchFamily="34" charset="-34"/>
                <a:cs typeface="Aksaramatee" panose="020B0500000000020004" pitchFamily="34" charset="-34"/>
              </a:rPr>
              <a:t>	XX</a:t>
            </a:r>
          </a:p>
          <a:p>
            <a:pPr marL="0" indent="0">
              <a:buNone/>
            </a:pPr>
            <a:r>
              <a:rPr lang="en-US" sz="3600" b="1" dirty="0">
                <a:latin typeface="Aksaramatee" panose="020B0500000000020004" pitchFamily="34" charset="-34"/>
                <a:cs typeface="Aksaramatee" panose="020B0500000000020004" pitchFamily="34" charset="-34"/>
              </a:rPr>
              <a:t>	</a:t>
            </a:r>
            <a:r>
              <a:rPr lang="th-TH" sz="3600" b="1" dirty="0">
                <a:latin typeface="Aksaramatee" panose="020B0500000000020004" pitchFamily="34" charset="-34"/>
                <a:cs typeface="Aksaramatee" panose="020B0500000000020004" pitchFamily="34" charset="-34"/>
              </a:rPr>
              <a:t>		</a:t>
            </a:r>
            <a:r>
              <a:rPr lang="th-TH" sz="3600" b="1" dirty="0">
                <a:solidFill>
                  <a:srgbClr val="FF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เครดิต </a:t>
            </a:r>
            <a:r>
              <a:rPr lang="th-TH" sz="3600" b="1" dirty="0">
                <a:solidFill>
                  <a:schemeClr val="tx1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เงินสด/เจ้าหนี้		</a:t>
            </a:r>
            <a:r>
              <a:rPr lang="en-US" sz="3600" b="1" dirty="0">
                <a:solidFill>
                  <a:schemeClr val="tx1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	XX</a:t>
            </a:r>
          </a:p>
          <a:p>
            <a:pPr marL="0" indent="0">
              <a:buNone/>
            </a:pPr>
            <a:r>
              <a:rPr lang="th-TH" sz="3600" b="1" i="1" dirty="0">
                <a:latin typeface="Aksaramatee" panose="020B0500000000020004" pitchFamily="34" charset="-34"/>
                <a:cs typeface="Aksaramatee" panose="020B0500000000020004" pitchFamily="34" charset="-34"/>
              </a:rPr>
              <a:t>การบันทึกรายการปรับปรุงในวันสิ้นรอบระยะเวลาบัญชี</a:t>
            </a:r>
          </a:p>
          <a:p>
            <a:pPr marL="0" indent="0">
              <a:buNone/>
            </a:pPr>
            <a:r>
              <a:rPr lang="th-TH" sz="3600" b="1" dirty="0">
                <a:solidFill>
                  <a:srgbClr val="FF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		เดบิต </a:t>
            </a:r>
            <a:r>
              <a:rPr lang="th-TH" sz="3600" b="1" dirty="0">
                <a:latin typeface="Aksaramatee" panose="020B0500000000020004" pitchFamily="34" charset="-34"/>
                <a:cs typeface="Aksaramatee" panose="020B0500000000020004" pitchFamily="34" charset="-34"/>
              </a:rPr>
              <a:t>วัสดุสิ้นเปลืองใช้ไป		</a:t>
            </a:r>
            <a:r>
              <a:rPr lang="en-US" sz="3600" b="1" dirty="0">
                <a:latin typeface="Aksaramatee" panose="020B0500000000020004" pitchFamily="34" charset="-34"/>
                <a:cs typeface="Aksaramatee" panose="020B0500000000020004" pitchFamily="34" charset="-34"/>
              </a:rPr>
              <a:t>XX</a:t>
            </a:r>
          </a:p>
          <a:p>
            <a:pPr marL="0" indent="0">
              <a:buNone/>
            </a:pPr>
            <a:r>
              <a:rPr lang="en-US" sz="3600" b="1" dirty="0">
                <a:latin typeface="Aksaramatee" panose="020B0500000000020004" pitchFamily="34" charset="-34"/>
                <a:cs typeface="Aksaramatee" panose="020B0500000000020004" pitchFamily="34" charset="-34"/>
              </a:rPr>
              <a:t>	</a:t>
            </a:r>
            <a:r>
              <a:rPr lang="th-TH" sz="3600" b="1" dirty="0">
                <a:latin typeface="Aksaramatee" panose="020B0500000000020004" pitchFamily="34" charset="-34"/>
                <a:cs typeface="Aksaramatee" panose="020B0500000000020004" pitchFamily="34" charset="-34"/>
              </a:rPr>
              <a:t>		</a:t>
            </a:r>
            <a:r>
              <a:rPr lang="th-TH" sz="3600" b="1" dirty="0">
                <a:solidFill>
                  <a:srgbClr val="FF0000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เครดิต </a:t>
            </a:r>
            <a:r>
              <a:rPr lang="th-TH" sz="3600" b="1" dirty="0">
                <a:latin typeface="Aksaramatee" panose="020B0500000000020004" pitchFamily="34" charset="-34"/>
                <a:cs typeface="Aksaramatee" panose="020B0500000000020004" pitchFamily="34" charset="-34"/>
              </a:rPr>
              <a:t>วัสดุสิ้นเปลือง </a:t>
            </a:r>
            <a:r>
              <a:rPr lang="th-TH" sz="3600" b="1" dirty="0">
                <a:solidFill>
                  <a:schemeClr val="tx1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		</a:t>
            </a:r>
            <a:r>
              <a:rPr lang="en-US" sz="3600" b="1" dirty="0">
                <a:solidFill>
                  <a:schemeClr val="tx1"/>
                </a:solidFill>
                <a:latin typeface="Aksaramatee" panose="020B0500000000020004" pitchFamily="34" charset="-34"/>
                <a:cs typeface="Aksaramatee" panose="020B0500000000020004" pitchFamily="34" charset="-34"/>
              </a:rPr>
              <a:t>	XX</a:t>
            </a: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1493F5B4-D9B8-08F1-221B-668CDF97D750}"/>
              </a:ext>
            </a:extLst>
          </p:cNvPr>
          <p:cNvSpPr/>
          <p:nvPr/>
        </p:nvSpPr>
        <p:spPr>
          <a:xfrm>
            <a:off x="2108200" y="5590547"/>
            <a:ext cx="14300200" cy="33719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th-TH" sz="3600" b="1" i="1" dirty="0">
                <a:latin typeface="JS Wanida" panose="02000000000000000000" pitchFamily="2" charset="-34"/>
                <a:cs typeface="JS Wanida" panose="02000000000000000000" pitchFamily="2" charset="-34"/>
              </a:rPr>
              <a:t>การบันทึกบัญชีในวันที่ซื้อ</a:t>
            </a:r>
          </a:p>
          <a:p>
            <a:pPr marL="0" indent="0">
              <a:buNone/>
            </a:pPr>
            <a:r>
              <a:rPr lang="th-TH" sz="36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		เดบิต </a:t>
            </a:r>
            <a:r>
              <a:rPr lang="th-TH" sz="3600" b="1" dirty="0">
                <a:latin typeface="JS Wanida" panose="02000000000000000000" pitchFamily="2" charset="-34"/>
                <a:cs typeface="JS Wanida" panose="02000000000000000000" pitchFamily="2" charset="-34"/>
              </a:rPr>
              <a:t>วัสดุสิ้นเปลืองใช้ไป		</a:t>
            </a:r>
            <a:r>
              <a:rPr lang="en-US" sz="3600" b="1" dirty="0">
                <a:latin typeface="JS Wanida" panose="02000000000000000000" pitchFamily="2" charset="-34"/>
                <a:cs typeface="JS Wanida" panose="02000000000000000000" pitchFamily="2" charset="-34"/>
              </a:rPr>
              <a:t>XX</a:t>
            </a:r>
          </a:p>
          <a:p>
            <a:pPr marL="0" indent="0">
              <a:buNone/>
            </a:pPr>
            <a:r>
              <a:rPr lang="en-US" sz="3600" b="1" dirty="0">
                <a:latin typeface="JS Wanida" panose="02000000000000000000" pitchFamily="2" charset="-34"/>
                <a:cs typeface="JS Wanida" panose="02000000000000000000" pitchFamily="2" charset="-34"/>
              </a:rPr>
              <a:t>	</a:t>
            </a:r>
            <a:r>
              <a:rPr lang="th-TH" sz="3600" b="1" dirty="0">
                <a:latin typeface="JS Wanida" panose="02000000000000000000" pitchFamily="2" charset="-34"/>
                <a:cs typeface="JS Wanida" panose="02000000000000000000" pitchFamily="2" charset="-34"/>
              </a:rPr>
              <a:t>		</a:t>
            </a:r>
            <a:r>
              <a:rPr lang="th-TH" sz="36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เครดิต </a:t>
            </a:r>
            <a:r>
              <a:rPr lang="th-TH" sz="3600" b="1" dirty="0">
                <a:solidFill>
                  <a:schemeClr val="tx1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เงินสด/เจ้าหนี้		</a:t>
            </a:r>
            <a:r>
              <a:rPr lang="en-US" sz="3600" b="1" dirty="0">
                <a:solidFill>
                  <a:schemeClr val="tx1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	XX</a:t>
            </a:r>
          </a:p>
          <a:p>
            <a:pPr marL="0" indent="0">
              <a:buNone/>
            </a:pPr>
            <a:r>
              <a:rPr lang="th-TH" sz="3600" b="1" i="1" dirty="0">
                <a:latin typeface="JS Wanida" panose="02000000000000000000" pitchFamily="2" charset="-34"/>
                <a:cs typeface="JS Wanida" panose="02000000000000000000" pitchFamily="2" charset="-34"/>
              </a:rPr>
              <a:t>การบันทึกรายการปรับปรุงในวันสิ้นรอบระยะเวลาบัญชี</a:t>
            </a:r>
          </a:p>
          <a:p>
            <a:pPr marL="0" indent="0">
              <a:buNone/>
            </a:pPr>
            <a:r>
              <a:rPr lang="th-TH" sz="36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		เดบิต </a:t>
            </a:r>
            <a:r>
              <a:rPr lang="th-TH" sz="3600" b="1" dirty="0">
                <a:latin typeface="JS Wanida" panose="02000000000000000000" pitchFamily="2" charset="-34"/>
                <a:cs typeface="JS Wanida" panose="02000000000000000000" pitchFamily="2" charset="-34"/>
              </a:rPr>
              <a:t>วัสดุสิ้นเปลือง			</a:t>
            </a:r>
            <a:r>
              <a:rPr lang="en-US" sz="3600" b="1" dirty="0">
                <a:latin typeface="JS Wanida" panose="02000000000000000000" pitchFamily="2" charset="-34"/>
                <a:cs typeface="JS Wanida" panose="02000000000000000000" pitchFamily="2" charset="-34"/>
              </a:rPr>
              <a:t>XX</a:t>
            </a:r>
          </a:p>
          <a:p>
            <a:pPr marL="0" indent="0">
              <a:buNone/>
            </a:pPr>
            <a:r>
              <a:rPr lang="en-US" sz="3600" b="1" dirty="0">
                <a:latin typeface="JS Wanida" panose="02000000000000000000" pitchFamily="2" charset="-34"/>
                <a:cs typeface="JS Wanida" panose="02000000000000000000" pitchFamily="2" charset="-34"/>
              </a:rPr>
              <a:t>	</a:t>
            </a:r>
            <a:r>
              <a:rPr lang="th-TH" sz="3600" b="1" dirty="0">
                <a:latin typeface="JS Wanida" panose="02000000000000000000" pitchFamily="2" charset="-34"/>
                <a:cs typeface="JS Wanida" panose="02000000000000000000" pitchFamily="2" charset="-34"/>
              </a:rPr>
              <a:t>		</a:t>
            </a:r>
            <a:r>
              <a:rPr lang="th-TH" sz="36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เครดิต </a:t>
            </a:r>
            <a:r>
              <a:rPr lang="th-TH" sz="3600" b="1" dirty="0">
                <a:latin typeface="JS Wanida" panose="02000000000000000000" pitchFamily="2" charset="-34"/>
                <a:cs typeface="JS Wanida" panose="02000000000000000000" pitchFamily="2" charset="-34"/>
              </a:rPr>
              <a:t>วัสดุสิ้นเปลืองใช้ไป </a:t>
            </a:r>
            <a:r>
              <a:rPr lang="th-TH" sz="3600" b="1" dirty="0">
                <a:solidFill>
                  <a:schemeClr val="tx1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		</a:t>
            </a:r>
            <a:r>
              <a:rPr lang="en-US" sz="3600" b="1" dirty="0">
                <a:solidFill>
                  <a:schemeClr val="tx1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		XX</a:t>
            </a:r>
            <a:endParaRPr lang="th-TH" sz="3600" b="1" dirty="0">
              <a:solidFill>
                <a:schemeClr val="tx1"/>
              </a:solidFill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pPr algn="ctr"/>
            <a:endParaRPr lang="th-TH" sz="1200" dirty="0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6FFDD57C-EB90-9812-C1FD-F9DDCB048213}"/>
              </a:ext>
            </a:extLst>
          </p:cNvPr>
          <p:cNvSpPr txBox="1"/>
          <p:nvPr/>
        </p:nvSpPr>
        <p:spPr>
          <a:xfrm>
            <a:off x="4535218" y="4775106"/>
            <a:ext cx="9525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th-TH" sz="4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วิธีที่สอง บันทึกบัญชีไว้เป็นหมวดค่าใช้จ่าย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249B7D06-4CE3-AC3B-CFBA-520457364E14}"/>
              </a:ext>
            </a:extLst>
          </p:cNvPr>
          <p:cNvSpPr txBox="1"/>
          <p:nvPr/>
        </p:nvSpPr>
        <p:spPr>
          <a:xfrm>
            <a:off x="-48164" y="294146"/>
            <a:ext cx="45833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6.วัสดุสิ้นเปลืองใช้</a:t>
            </a:r>
            <a:endParaRPr lang="th-TH" sz="4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71765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0" name="Google Shape;3490;p38"/>
          <p:cNvPicPr preferRelativeResize="0"/>
          <p:nvPr/>
        </p:nvPicPr>
        <p:blipFill rotWithShape="1">
          <a:blip r:embed="rId3">
            <a:alphaModFix/>
          </a:blip>
          <a:srcRect t="7746" b="7746"/>
          <a:stretch/>
        </p:blipFill>
        <p:spPr>
          <a:xfrm>
            <a:off x="-101600" y="-71217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9" name="Google Shape;3629;p38"/>
          <p:cNvSpPr/>
          <p:nvPr/>
        </p:nvSpPr>
        <p:spPr>
          <a:xfrm>
            <a:off x="11523937" y="9034039"/>
            <a:ext cx="1878555" cy="1157752"/>
          </a:xfrm>
          <a:custGeom>
            <a:avLst/>
            <a:gdLst/>
            <a:ahLst/>
            <a:cxnLst/>
            <a:rect l="l" t="t" r="r" b="b"/>
            <a:pathLst>
              <a:path w="2479446" h="1941199" extrusionOk="0">
                <a:moveTo>
                  <a:pt x="0" y="0"/>
                </a:moveTo>
                <a:lnTo>
                  <a:pt x="2479446" y="0"/>
                </a:lnTo>
                <a:lnTo>
                  <a:pt x="2479446" y="1941200"/>
                </a:lnTo>
                <a:lnTo>
                  <a:pt x="0" y="1941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Google Shape;3627;p38">
            <a:extLst>
              <a:ext uri="{FF2B5EF4-FFF2-40B4-BE49-F238E27FC236}">
                <a16:creationId xmlns:a16="http://schemas.microsoft.com/office/drawing/2014/main" id="{F357E287-4151-20FF-CF27-9BA14B482645}"/>
              </a:ext>
            </a:extLst>
          </p:cNvPr>
          <p:cNvSpPr/>
          <p:nvPr/>
        </p:nvSpPr>
        <p:spPr>
          <a:xfrm>
            <a:off x="4638664" y="8909619"/>
            <a:ext cx="1987170" cy="1306164"/>
          </a:xfrm>
          <a:custGeom>
            <a:avLst/>
            <a:gdLst/>
            <a:ahLst/>
            <a:cxnLst/>
            <a:rect l="l" t="t" r="r" b="b"/>
            <a:pathLst>
              <a:path w="2622803" h="2190041" extrusionOk="0">
                <a:moveTo>
                  <a:pt x="0" y="0"/>
                </a:moveTo>
                <a:lnTo>
                  <a:pt x="2622803" y="0"/>
                </a:lnTo>
                <a:lnTo>
                  <a:pt x="2622803" y="2190040"/>
                </a:lnTo>
                <a:lnTo>
                  <a:pt x="0" y="2190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" name="Google Shape;3628;p38">
            <a:extLst>
              <a:ext uri="{FF2B5EF4-FFF2-40B4-BE49-F238E27FC236}">
                <a16:creationId xmlns:a16="http://schemas.microsoft.com/office/drawing/2014/main" id="{999D47DA-6E3F-E520-E3BC-D2F004C36904}"/>
              </a:ext>
            </a:extLst>
          </p:cNvPr>
          <p:cNvSpPr/>
          <p:nvPr/>
        </p:nvSpPr>
        <p:spPr>
          <a:xfrm>
            <a:off x="8103677" y="9104914"/>
            <a:ext cx="1968741" cy="1073210"/>
          </a:xfrm>
          <a:custGeom>
            <a:avLst/>
            <a:gdLst/>
            <a:ahLst/>
            <a:cxnLst/>
            <a:rect l="l" t="t" r="r" b="b"/>
            <a:pathLst>
              <a:path w="2598480" h="1799448" extrusionOk="0">
                <a:moveTo>
                  <a:pt x="0" y="0"/>
                </a:moveTo>
                <a:lnTo>
                  <a:pt x="2598480" y="0"/>
                </a:lnTo>
                <a:lnTo>
                  <a:pt x="2598480" y="1799448"/>
                </a:lnTo>
                <a:lnTo>
                  <a:pt x="0" y="1799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F4B2C507-98EB-98A3-9624-FE189E60FBFF}"/>
              </a:ext>
            </a:extLst>
          </p:cNvPr>
          <p:cNvSpPr txBox="1">
            <a:spLocks/>
          </p:cNvSpPr>
          <p:nvPr/>
        </p:nvSpPr>
        <p:spPr>
          <a:xfrm>
            <a:off x="1010895" y="345959"/>
            <a:ext cx="3627770" cy="1025641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6.วัสดุสิ้นเปลืองใช้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20815311-976E-056B-DA6B-3210300AC271}"/>
              </a:ext>
            </a:extLst>
          </p:cNvPr>
          <p:cNvSpPr txBox="1"/>
          <p:nvPr/>
        </p:nvSpPr>
        <p:spPr>
          <a:xfrm>
            <a:off x="5895849" y="308720"/>
            <a:ext cx="6321411" cy="76944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วัสดุสิ้นเปลือง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36FCD0C2-C778-10ED-F415-8981963C8AB4}"/>
              </a:ext>
            </a:extLst>
          </p:cNvPr>
          <p:cNvSpPr txBox="1"/>
          <p:nvPr/>
        </p:nvSpPr>
        <p:spPr>
          <a:xfrm>
            <a:off x="10505076" y="1086766"/>
            <a:ext cx="3916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ณ วันที่จ่ายชำระ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BABF1D09-1FA1-467A-D988-1070785CF7A9}"/>
              </a:ext>
            </a:extLst>
          </p:cNvPr>
          <p:cNvSpPr txBox="1"/>
          <p:nvPr/>
        </p:nvSpPr>
        <p:spPr>
          <a:xfrm>
            <a:off x="2656397" y="2377389"/>
            <a:ext cx="5886670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C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บันทึกเป็นหมวดบัญชีสินทรัพย์</a:t>
            </a:r>
          </a:p>
          <a:p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Dr. 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วัสดุสิ้นเปลือง 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	XX</a:t>
            </a:r>
          </a:p>
          <a:p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     Cr.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เงินสด/เจ้าหนี้		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XX</a:t>
            </a:r>
            <a:endParaRPr lang="th-TH" sz="4000" dirty="0"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8AF7ED42-28FB-55C7-FDE8-C855A3F2DC80}"/>
              </a:ext>
            </a:extLst>
          </p:cNvPr>
          <p:cNvSpPr txBox="1"/>
          <p:nvPr/>
        </p:nvSpPr>
        <p:spPr>
          <a:xfrm>
            <a:off x="9744935" y="2373681"/>
            <a:ext cx="5886670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C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บันทึกเป็นหมวดบัญชีค่าใช้จ่าย</a:t>
            </a:r>
          </a:p>
          <a:p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Dr. 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วัสดุสิ้นเปลืองใช้ไป   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XX</a:t>
            </a:r>
          </a:p>
          <a:p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     Cr.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 เงินสด / เจ้าหนี้   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		XX</a:t>
            </a:r>
            <a:endParaRPr lang="th-TH" sz="4000" dirty="0"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F77C90-CDDC-F4A0-8417-9337F8E537CC}"/>
              </a:ext>
            </a:extLst>
          </p:cNvPr>
          <p:cNvSpPr txBox="1"/>
          <p:nvPr/>
        </p:nvSpPr>
        <p:spPr>
          <a:xfrm>
            <a:off x="13286014" y="4686683"/>
            <a:ext cx="2815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ณ วันสิ้นงวด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AF41BE-013D-56A1-8962-E9663F691EE3}"/>
              </a:ext>
            </a:extLst>
          </p:cNvPr>
          <p:cNvSpPr txBox="1"/>
          <p:nvPr/>
        </p:nvSpPr>
        <p:spPr>
          <a:xfrm>
            <a:off x="6173863" y="4718340"/>
            <a:ext cx="2815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ณ วันสิ้นงวด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251957-46B7-70F1-2689-7622313E663C}"/>
              </a:ext>
            </a:extLst>
          </p:cNvPr>
          <p:cNvSpPr txBox="1"/>
          <p:nvPr/>
        </p:nvSpPr>
        <p:spPr>
          <a:xfrm>
            <a:off x="2688914" y="5987834"/>
            <a:ext cx="5886670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C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บันทึกรายการปรับปรุงโดย</a:t>
            </a:r>
          </a:p>
          <a:p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Dr. 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วัสดุสิ้นเปลืองใช้ไป	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XX</a:t>
            </a:r>
          </a:p>
          <a:p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     Cr.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 วัสดุสิ้นเปลือง 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		XX</a:t>
            </a:r>
            <a:endParaRPr lang="th-TH" sz="4000" dirty="0"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FF31B8-FFD8-EEC7-5C35-A717DB21784D}"/>
              </a:ext>
            </a:extLst>
          </p:cNvPr>
          <p:cNvSpPr txBox="1"/>
          <p:nvPr/>
        </p:nvSpPr>
        <p:spPr>
          <a:xfrm>
            <a:off x="9676130" y="5961395"/>
            <a:ext cx="5886670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C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บันทึกรายการปรับปรุงโดย</a:t>
            </a:r>
          </a:p>
          <a:p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Dr.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วัสดุสิ้นเปลือง 	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XX</a:t>
            </a:r>
          </a:p>
          <a:p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     Cr.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วัสดุสิ้นเปลืองใช้ไป                   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XX</a:t>
            </a:r>
            <a:endParaRPr lang="th-TH" sz="4000" dirty="0"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  <p:cxnSp>
        <p:nvCxnSpPr>
          <p:cNvPr id="13" name="ลูกศรเชื่อมต่อแบบตรง 12">
            <a:extLst>
              <a:ext uri="{FF2B5EF4-FFF2-40B4-BE49-F238E27FC236}">
                <a16:creationId xmlns:a16="http://schemas.microsoft.com/office/drawing/2014/main" id="{EB8B29DE-A700-7765-5A7D-0EBD12718666}"/>
              </a:ext>
            </a:extLst>
          </p:cNvPr>
          <p:cNvCxnSpPr>
            <a:cxnSpLocks/>
          </p:cNvCxnSpPr>
          <p:nvPr/>
        </p:nvCxnSpPr>
        <p:spPr>
          <a:xfrm>
            <a:off x="5507314" y="4312673"/>
            <a:ext cx="0" cy="164872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ลูกศรเชื่อมต่อแบบตรง 13">
            <a:extLst>
              <a:ext uri="{FF2B5EF4-FFF2-40B4-BE49-F238E27FC236}">
                <a16:creationId xmlns:a16="http://schemas.microsoft.com/office/drawing/2014/main" id="{108FCA40-243A-FE9A-F9BD-A3E86AAD8F61}"/>
              </a:ext>
            </a:extLst>
          </p:cNvPr>
          <p:cNvCxnSpPr>
            <a:cxnSpLocks/>
          </p:cNvCxnSpPr>
          <p:nvPr/>
        </p:nvCxnSpPr>
        <p:spPr>
          <a:xfrm>
            <a:off x="12619465" y="4350749"/>
            <a:ext cx="0" cy="1620226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>
            <a:extLst>
              <a:ext uri="{FF2B5EF4-FFF2-40B4-BE49-F238E27FC236}">
                <a16:creationId xmlns:a16="http://schemas.microsoft.com/office/drawing/2014/main" id="{FE3F0AA5-8A9B-F021-6FC3-3E352CE48923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9053979" y="1078161"/>
            <a:ext cx="2576" cy="732798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>
            <a:extLst>
              <a:ext uri="{FF2B5EF4-FFF2-40B4-BE49-F238E27FC236}">
                <a16:creationId xmlns:a16="http://schemas.microsoft.com/office/drawing/2014/main" id="{A9EF1764-9508-9CF7-D134-C5762AE79D51}"/>
              </a:ext>
            </a:extLst>
          </p:cNvPr>
          <p:cNvCxnSpPr>
            <a:cxnSpLocks/>
          </p:cNvCxnSpPr>
          <p:nvPr/>
        </p:nvCxnSpPr>
        <p:spPr>
          <a:xfrm flipV="1">
            <a:off x="5493646" y="1785068"/>
            <a:ext cx="7125819" cy="7516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16">
            <a:extLst>
              <a:ext uri="{FF2B5EF4-FFF2-40B4-BE49-F238E27FC236}">
                <a16:creationId xmlns:a16="http://schemas.microsoft.com/office/drawing/2014/main" id="{301C5300-F5D6-1372-FD2E-4F97AAF56ACC}"/>
              </a:ext>
            </a:extLst>
          </p:cNvPr>
          <p:cNvCxnSpPr>
            <a:cxnSpLocks/>
          </p:cNvCxnSpPr>
          <p:nvPr/>
        </p:nvCxnSpPr>
        <p:spPr>
          <a:xfrm>
            <a:off x="5493646" y="1785068"/>
            <a:ext cx="0" cy="588613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>
            <a:extLst>
              <a:ext uri="{FF2B5EF4-FFF2-40B4-BE49-F238E27FC236}">
                <a16:creationId xmlns:a16="http://schemas.microsoft.com/office/drawing/2014/main" id="{B45B34F2-9C1A-8D78-9E39-94F97DE4729F}"/>
              </a:ext>
            </a:extLst>
          </p:cNvPr>
          <p:cNvCxnSpPr>
            <a:cxnSpLocks/>
          </p:cNvCxnSpPr>
          <p:nvPr/>
        </p:nvCxnSpPr>
        <p:spPr>
          <a:xfrm>
            <a:off x="12601063" y="1785068"/>
            <a:ext cx="0" cy="588613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308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0" name="Google Shape;3490;p38"/>
          <p:cNvPicPr preferRelativeResize="0"/>
          <p:nvPr/>
        </p:nvPicPr>
        <p:blipFill rotWithShape="1">
          <a:blip r:embed="rId3">
            <a:alphaModFix/>
          </a:blip>
          <a:srcRect t="7746" b="774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9" name="Google Shape;3629;p38"/>
          <p:cNvSpPr/>
          <p:nvPr/>
        </p:nvSpPr>
        <p:spPr>
          <a:xfrm>
            <a:off x="11523937" y="9034039"/>
            <a:ext cx="1878555" cy="1157752"/>
          </a:xfrm>
          <a:custGeom>
            <a:avLst/>
            <a:gdLst/>
            <a:ahLst/>
            <a:cxnLst/>
            <a:rect l="l" t="t" r="r" b="b"/>
            <a:pathLst>
              <a:path w="2479446" h="1941199" extrusionOk="0">
                <a:moveTo>
                  <a:pt x="0" y="0"/>
                </a:moveTo>
                <a:lnTo>
                  <a:pt x="2479446" y="0"/>
                </a:lnTo>
                <a:lnTo>
                  <a:pt x="2479446" y="1941200"/>
                </a:lnTo>
                <a:lnTo>
                  <a:pt x="0" y="1941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Google Shape;3627;p38">
            <a:extLst>
              <a:ext uri="{FF2B5EF4-FFF2-40B4-BE49-F238E27FC236}">
                <a16:creationId xmlns:a16="http://schemas.microsoft.com/office/drawing/2014/main" id="{F357E287-4151-20FF-CF27-9BA14B482645}"/>
              </a:ext>
            </a:extLst>
          </p:cNvPr>
          <p:cNvSpPr/>
          <p:nvPr/>
        </p:nvSpPr>
        <p:spPr>
          <a:xfrm>
            <a:off x="4638664" y="8909619"/>
            <a:ext cx="1987170" cy="1306164"/>
          </a:xfrm>
          <a:custGeom>
            <a:avLst/>
            <a:gdLst/>
            <a:ahLst/>
            <a:cxnLst/>
            <a:rect l="l" t="t" r="r" b="b"/>
            <a:pathLst>
              <a:path w="2622803" h="2190041" extrusionOk="0">
                <a:moveTo>
                  <a:pt x="0" y="0"/>
                </a:moveTo>
                <a:lnTo>
                  <a:pt x="2622803" y="0"/>
                </a:lnTo>
                <a:lnTo>
                  <a:pt x="2622803" y="2190040"/>
                </a:lnTo>
                <a:lnTo>
                  <a:pt x="0" y="2190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" name="Google Shape;3628;p38">
            <a:extLst>
              <a:ext uri="{FF2B5EF4-FFF2-40B4-BE49-F238E27FC236}">
                <a16:creationId xmlns:a16="http://schemas.microsoft.com/office/drawing/2014/main" id="{999D47DA-6E3F-E520-E3BC-D2F004C36904}"/>
              </a:ext>
            </a:extLst>
          </p:cNvPr>
          <p:cNvSpPr/>
          <p:nvPr/>
        </p:nvSpPr>
        <p:spPr>
          <a:xfrm>
            <a:off x="8103677" y="9104914"/>
            <a:ext cx="1968741" cy="1073210"/>
          </a:xfrm>
          <a:custGeom>
            <a:avLst/>
            <a:gdLst/>
            <a:ahLst/>
            <a:cxnLst/>
            <a:rect l="l" t="t" r="r" b="b"/>
            <a:pathLst>
              <a:path w="2598480" h="1799448" extrusionOk="0">
                <a:moveTo>
                  <a:pt x="0" y="0"/>
                </a:moveTo>
                <a:lnTo>
                  <a:pt x="2598480" y="0"/>
                </a:lnTo>
                <a:lnTo>
                  <a:pt x="2598480" y="1799448"/>
                </a:lnTo>
                <a:lnTo>
                  <a:pt x="0" y="1799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62E910EB-6248-4279-8F3E-BC11F24C9174}"/>
              </a:ext>
            </a:extLst>
          </p:cNvPr>
          <p:cNvSpPr txBox="1"/>
          <p:nvPr/>
        </p:nvSpPr>
        <p:spPr>
          <a:xfrm>
            <a:off x="1917700" y="761490"/>
            <a:ext cx="14516100" cy="821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ตัวอย่างที่ 5-8 </a:t>
            </a:r>
          </a:p>
          <a:p>
            <a:r>
              <a:rPr lang="th-TH" sz="4400" b="1" dirty="0">
                <a:latin typeface="JS Wanida" panose="02000000000000000000" pitchFamily="2" charset="-34"/>
                <a:cs typeface="JS Wanida" panose="02000000000000000000" pitchFamily="2" charset="-34"/>
              </a:rPr>
              <a:t>	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เมื่อวันที่ 6 กันยายน 25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x1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 ร้านสัตบรรณ ซื้อวัสดุสิ้นเปลือง เป็นเงิน 5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,000 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บาท ต่อมา ณ วันที่ 31 ธันวาคม 25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x1 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สำรวจพบว่า กิจการมีวัสดุสิ้นเปลืองคงเหลือ เป็นเงิน 2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,000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 บาท การบันทึกรายการทั้ง 2 วิธีแสดงได้ดังนี้</a:t>
            </a:r>
          </a:p>
          <a:p>
            <a:endParaRPr lang="th-TH" sz="44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วิธีที่ 1 บันทึกเป็นสินทรัพย์ทั้งจำนวน</a:t>
            </a:r>
          </a:p>
          <a:p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25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x1</a:t>
            </a:r>
          </a:p>
          <a:p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ก.ย.	6  	เดบิต วัสดุสิ้นเปลือง		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5,000</a:t>
            </a:r>
          </a:p>
          <a:p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		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	เครดิต  เงินสด				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5,000</a:t>
            </a:r>
          </a:p>
          <a:p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    		บันทึกการจ่ายวัสดุสิ้นเปลือง</a:t>
            </a:r>
          </a:p>
          <a:p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ธ.ค.	31 	เดบิต วัสดุสิ้นเปลืองใช้ไป		3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,000</a:t>
            </a:r>
          </a:p>
          <a:p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		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	เครดิต  วัสดุสิ้นเปลือง				3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,000</a:t>
            </a:r>
          </a:p>
          <a:p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    	ปรับปรุงวัสดุสิ้นเปลืองใช้ไป ณ วันสิ้นงวด</a:t>
            </a:r>
          </a:p>
        </p:txBody>
      </p:sp>
    </p:spTree>
    <p:extLst>
      <p:ext uri="{BB962C8B-B14F-4D97-AF65-F5344CB8AC3E}">
        <p14:creationId xmlns:p14="http://schemas.microsoft.com/office/powerpoint/2010/main" val="1944899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0" name="Google Shape;3490;p38"/>
          <p:cNvPicPr preferRelativeResize="0"/>
          <p:nvPr/>
        </p:nvPicPr>
        <p:blipFill rotWithShape="1">
          <a:blip r:embed="rId3">
            <a:alphaModFix/>
          </a:blip>
          <a:srcRect t="7746" b="774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9" name="Google Shape;3629;p38"/>
          <p:cNvSpPr/>
          <p:nvPr/>
        </p:nvSpPr>
        <p:spPr>
          <a:xfrm>
            <a:off x="11523937" y="9034039"/>
            <a:ext cx="1878555" cy="1157752"/>
          </a:xfrm>
          <a:custGeom>
            <a:avLst/>
            <a:gdLst/>
            <a:ahLst/>
            <a:cxnLst/>
            <a:rect l="l" t="t" r="r" b="b"/>
            <a:pathLst>
              <a:path w="2479446" h="1941199" extrusionOk="0">
                <a:moveTo>
                  <a:pt x="0" y="0"/>
                </a:moveTo>
                <a:lnTo>
                  <a:pt x="2479446" y="0"/>
                </a:lnTo>
                <a:lnTo>
                  <a:pt x="2479446" y="1941200"/>
                </a:lnTo>
                <a:lnTo>
                  <a:pt x="0" y="1941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Google Shape;3627;p38">
            <a:extLst>
              <a:ext uri="{FF2B5EF4-FFF2-40B4-BE49-F238E27FC236}">
                <a16:creationId xmlns:a16="http://schemas.microsoft.com/office/drawing/2014/main" id="{F357E287-4151-20FF-CF27-9BA14B482645}"/>
              </a:ext>
            </a:extLst>
          </p:cNvPr>
          <p:cNvSpPr/>
          <p:nvPr/>
        </p:nvSpPr>
        <p:spPr>
          <a:xfrm>
            <a:off x="4638664" y="8909619"/>
            <a:ext cx="1987170" cy="1306164"/>
          </a:xfrm>
          <a:custGeom>
            <a:avLst/>
            <a:gdLst/>
            <a:ahLst/>
            <a:cxnLst/>
            <a:rect l="l" t="t" r="r" b="b"/>
            <a:pathLst>
              <a:path w="2622803" h="2190041" extrusionOk="0">
                <a:moveTo>
                  <a:pt x="0" y="0"/>
                </a:moveTo>
                <a:lnTo>
                  <a:pt x="2622803" y="0"/>
                </a:lnTo>
                <a:lnTo>
                  <a:pt x="2622803" y="2190040"/>
                </a:lnTo>
                <a:lnTo>
                  <a:pt x="0" y="2190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" name="Google Shape;3628;p38">
            <a:extLst>
              <a:ext uri="{FF2B5EF4-FFF2-40B4-BE49-F238E27FC236}">
                <a16:creationId xmlns:a16="http://schemas.microsoft.com/office/drawing/2014/main" id="{999D47DA-6E3F-E520-E3BC-D2F004C36904}"/>
              </a:ext>
            </a:extLst>
          </p:cNvPr>
          <p:cNvSpPr/>
          <p:nvPr/>
        </p:nvSpPr>
        <p:spPr>
          <a:xfrm>
            <a:off x="8103677" y="9104914"/>
            <a:ext cx="1968741" cy="1073210"/>
          </a:xfrm>
          <a:custGeom>
            <a:avLst/>
            <a:gdLst/>
            <a:ahLst/>
            <a:cxnLst/>
            <a:rect l="l" t="t" r="r" b="b"/>
            <a:pathLst>
              <a:path w="2598480" h="1799448" extrusionOk="0">
                <a:moveTo>
                  <a:pt x="0" y="0"/>
                </a:moveTo>
                <a:lnTo>
                  <a:pt x="2598480" y="0"/>
                </a:lnTo>
                <a:lnTo>
                  <a:pt x="2598480" y="1799448"/>
                </a:lnTo>
                <a:lnTo>
                  <a:pt x="0" y="1799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9F4E5093-BF11-32DA-1E30-8B9DBA3F0F37}"/>
              </a:ext>
            </a:extLst>
          </p:cNvPr>
          <p:cNvSpPr txBox="1"/>
          <p:nvPr/>
        </p:nvSpPr>
        <p:spPr>
          <a:xfrm>
            <a:off x="2053834" y="597238"/>
            <a:ext cx="14341866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วิธีที่ 2 บันทึกเป็นค่าใช้จ่ายทั้งจำนวน</a:t>
            </a:r>
          </a:p>
          <a:p>
            <a:endParaRPr lang="th-TH" sz="44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25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x1</a:t>
            </a:r>
          </a:p>
          <a:p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	ก.ย.	6  	เดบิต วัสดุสิ้นเปลืองใช้ไป		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5,000</a:t>
            </a:r>
          </a:p>
          <a:p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		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		เครดิต  เงินสด				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	5,000</a:t>
            </a:r>
          </a:p>
          <a:p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    		   	บันทึกการจ่ายวัสดุสิ้นเปลือง</a:t>
            </a:r>
          </a:p>
          <a:p>
            <a:endParaRPr lang="th-TH" sz="44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	ธ.ค.	31 	เดบิต วัสดุสิ้นเปลือง		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	2,000</a:t>
            </a:r>
          </a:p>
          <a:p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		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		เครดิต  วัสดุสิ้นเปลืองใช้ไป			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2,000</a:t>
            </a:r>
          </a:p>
          <a:p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    			ปรับปรุงวัสดุสิ้นเปลืองใช้ไป ณ วันสิ้นงวด	</a:t>
            </a:r>
          </a:p>
        </p:txBody>
      </p:sp>
    </p:spTree>
    <p:extLst>
      <p:ext uri="{BB962C8B-B14F-4D97-AF65-F5344CB8AC3E}">
        <p14:creationId xmlns:p14="http://schemas.microsoft.com/office/powerpoint/2010/main" val="3452629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0" name="Google Shape;3490;p38"/>
          <p:cNvPicPr preferRelativeResize="0"/>
          <p:nvPr/>
        </p:nvPicPr>
        <p:blipFill rotWithShape="1">
          <a:blip r:embed="rId3">
            <a:alphaModFix/>
          </a:blip>
          <a:srcRect t="7746" b="774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9" name="Google Shape;3629;p38"/>
          <p:cNvSpPr/>
          <p:nvPr/>
        </p:nvSpPr>
        <p:spPr>
          <a:xfrm>
            <a:off x="11523937" y="9034039"/>
            <a:ext cx="1878555" cy="1157752"/>
          </a:xfrm>
          <a:custGeom>
            <a:avLst/>
            <a:gdLst/>
            <a:ahLst/>
            <a:cxnLst/>
            <a:rect l="l" t="t" r="r" b="b"/>
            <a:pathLst>
              <a:path w="2479446" h="1941199" extrusionOk="0">
                <a:moveTo>
                  <a:pt x="0" y="0"/>
                </a:moveTo>
                <a:lnTo>
                  <a:pt x="2479446" y="0"/>
                </a:lnTo>
                <a:lnTo>
                  <a:pt x="2479446" y="1941200"/>
                </a:lnTo>
                <a:lnTo>
                  <a:pt x="0" y="1941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Google Shape;3627;p38">
            <a:extLst>
              <a:ext uri="{FF2B5EF4-FFF2-40B4-BE49-F238E27FC236}">
                <a16:creationId xmlns:a16="http://schemas.microsoft.com/office/drawing/2014/main" id="{F357E287-4151-20FF-CF27-9BA14B482645}"/>
              </a:ext>
            </a:extLst>
          </p:cNvPr>
          <p:cNvSpPr/>
          <p:nvPr/>
        </p:nvSpPr>
        <p:spPr>
          <a:xfrm>
            <a:off x="4638664" y="8909619"/>
            <a:ext cx="1987170" cy="1306164"/>
          </a:xfrm>
          <a:custGeom>
            <a:avLst/>
            <a:gdLst/>
            <a:ahLst/>
            <a:cxnLst/>
            <a:rect l="l" t="t" r="r" b="b"/>
            <a:pathLst>
              <a:path w="2622803" h="2190041" extrusionOk="0">
                <a:moveTo>
                  <a:pt x="0" y="0"/>
                </a:moveTo>
                <a:lnTo>
                  <a:pt x="2622803" y="0"/>
                </a:lnTo>
                <a:lnTo>
                  <a:pt x="2622803" y="2190040"/>
                </a:lnTo>
                <a:lnTo>
                  <a:pt x="0" y="2190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" name="Google Shape;3628;p38">
            <a:extLst>
              <a:ext uri="{FF2B5EF4-FFF2-40B4-BE49-F238E27FC236}">
                <a16:creationId xmlns:a16="http://schemas.microsoft.com/office/drawing/2014/main" id="{999D47DA-6E3F-E520-E3BC-D2F004C36904}"/>
              </a:ext>
            </a:extLst>
          </p:cNvPr>
          <p:cNvSpPr/>
          <p:nvPr/>
        </p:nvSpPr>
        <p:spPr>
          <a:xfrm>
            <a:off x="8103677" y="9104914"/>
            <a:ext cx="1968741" cy="1073210"/>
          </a:xfrm>
          <a:custGeom>
            <a:avLst/>
            <a:gdLst/>
            <a:ahLst/>
            <a:cxnLst/>
            <a:rect l="l" t="t" r="r" b="b"/>
            <a:pathLst>
              <a:path w="2598480" h="1799448" extrusionOk="0">
                <a:moveTo>
                  <a:pt x="0" y="0"/>
                </a:moveTo>
                <a:lnTo>
                  <a:pt x="2598480" y="0"/>
                </a:lnTo>
                <a:lnTo>
                  <a:pt x="2598480" y="1799448"/>
                </a:lnTo>
                <a:lnTo>
                  <a:pt x="0" y="1799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6DEF85FA-77D7-DE9B-6F08-A6A2CFEDDC66}"/>
              </a:ext>
            </a:extLst>
          </p:cNvPr>
          <p:cNvSpPr txBox="1"/>
          <p:nvPr/>
        </p:nvSpPr>
        <p:spPr>
          <a:xfrm>
            <a:off x="2362200" y="654562"/>
            <a:ext cx="14605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h-TH" sz="40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	ค่าเสื่อมราคา 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(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depreciation) 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หมายถึง การปันส่วนจำนวนที่คิดค่าเสื่อมราคาของสินทรัพย์อย่างมีระบบตลอดอายุการให้ประโยชน์ของสินทรัพย์นั้น</a:t>
            </a:r>
          </a:p>
          <a:p>
            <a:pPr marL="0" indent="0">
              <a:buNone/>
            </a:pPr>
            <a:r>
              <a:rPr lang="th-TH" sz="40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5.1 ข้อมูลสำหรับคิดค่าเสื่อมราคา</a:t>
            </a:r>
          </a:p>
          <a:p>
            <a:pPr marL="0" indent="0">
              <a:buNone/>
            </a:pP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5.1.1 ราคาต้นทุนของสินทรัพย์ (ราคาทุน+ค่าขนส่ง+ค่าติดตั้ง+ค่าภาษี)</a:t>
            </a:r>
          </a:p>
          <a:p>
            <a:pPr marL="0" indent="0">
              <a:buNone/>
            </a:pP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5.1.2 มูลค่าคงเหลือ (ราคาสินทรัพย์ที่คาดว่าจะขายได้เมื่อหมดอายุการใช้งาน)</a:t>
            </a:r>
          </a:p>
          <a:p>
            <a:pPr marL="0" indent="0">
              <a:buNone/>
            </a:pP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5.1.3 อายุการใช้งานโดยประมาณ</a:t>
            </a:r>
          </a:p>
          <a:p>
            <a:pPr marL="0" indent="0">
              <a:buNone/>
            </a:pPr>
            <a:r>
              <a:rPr lang="th-TH" sz="40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5.2 วิธีการคิดค่าเสื่อมราคา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 (วิธีเส้นตรง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สี่เหลี่ยมผืนผ้า 5">
                <a:extLst>
                  <a:ext uri="{FF2B5EF4-FFF2-40B4-BE49-F238E27FC236}">
                    <a16:creationId xmlns:a16="http://schemas.microsoft.com/office/drawing/2014/main" id="{39BC838F-A4B6-15B4-11AE-82F1F96FAD0F}"/>
                  </a:ext>
                </a:extLst>
              </p:cNvPr>
              <p:cNvSpPr/>
              <p:nvPr/>
            </p:nvSpPr>
            <p:spPr>
              <a:xfrm>
                <a:off x="3228062" y="5023246"/>
                <a:ext cx="13127276" cy="1921179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th-TH" sz="4800" b="1" dirty="0">
                    <a:latin typeface="JS Wanida" panose="02000000000000000000" pitchFamily="2" charset="-34"/>
                    <a:cs typeface="JS Wanida" panose="02000000000000000000" pitchFamily="2" charset="-34"/>
                  </a:rPr>
                  <a:t> สูตร ค่าเสื่อมราคาต่อปี </a:t>
                </a:r>
                <a:r>
                  <a:rPr lang="en-US" sz="4800" b="1" dirty="0">
                    <a:latin typeface="JS Wanida" panose="02000000000000000000" pitchFamily="2" charset="-34"/>
                    <a:cs typeface="JS Wanida" panose="02000000000000000000" pitchFamily="2" charset="-34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4800" dirty="0">
                            <a:latin typeface="JS Wanida" panose="02000000000000000000" pitchFamily="2" charset="-34"/>
                            <a:cs typeface="JS Wanida" panose="02000000000000000000" pitchFamily="2" charset="-34"/>
                          </a:rPr>
                          <m:t>ราคาทุน</m:t>
                        </m:r>
                        <m:r>
                          <a:rPr lang="th-TH" sz="4800" b="1" i="1">
                            <a:latin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th-TH" sz="4800" dirty="0">
                            <a:latin typeface="JS Wanida" panose="02000000000000000000" pitchFamily="2" charset="-34"/>
                            <a:cs typeface="JS Wanida" panose="02000000000000000000" pitchFamily="2" charset="-34"/>
                          </a:rPr>
                          <m:t>มูลค่าคงเหลือ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4800" dirty="0">
                            <a:latin typeface="JS Wanida" panose="02000000000000000000" pitchFamily="2" charset="-34"/>
                            <a:cs typeface="JS Wanida" panose="02000000000000000000" pitchFamily="2" charset="-34"/>
                          </a:rPr>
                          <m:t>อายุการใช้งาน</m:t>
                        </m:r>
                        <m:r>
                          <a:rPr lang="th-TH" sz="4800" b="1" i="1" dirty="0">
                            <a:latin typeface="Cambria Math" panose="02040503050406030204" pitchFamily="18" charset="0"/>
                            <a:cs typeface="Aksaramatee" panose="020B0500000000020004" pitchFamily="34" charset="-34"/>
                          </a:rPr>
                          <m:t> </m:t>
                        </m:r>
                        <m:r>
                          <a:rPr lang="th-TH" sz="4800" b="1" i="1"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th-TH" sz="4800" dirty="0">
                            <a:latin typeface="JS Wanida" panose="02000000000000000000" pitchFamily="2" charset="-34"/>
                            <a:cs typeface="JS Wanida" panose="02000000000000000000" pitchFamily="2" charset="-34"/>
                          </a:rPr>
                          <m:t>ปี</m:t>
                        </m:r>
                        <m:r>
                          <a:rPr lang="th-TH" sz="4800" b="1" i="1" dirty="0" smtClean="0">
                            <a:latin typeface="Cambria Math" panose="02040503050406030204" pitchFamily="18" charset="0"/>
                            <a:cs typeface="Aksaramatee" panose="020B0500000000020004" pitchFamily="34" charset="-34"/>
                          </a:rPr>
                          <m:t>)</m:t>
                        </m:r>
                      </m:den>
                    </m:f>
                  </m:oMath>
                </a14:m>
                <a:endParaRPr lang="th-TH" sz="4800" dirty="0">
                  <a:latin typeface="JS Wanida" panose="02000000000000000000" pitchFamily="2" charset="-34"/>
                  <a:cs typeface="JS Wanida" panose="02000000000000000000" pitchFamily="2" charset="-34"/>
                </a:endParaRPr>
              </a:p>
            </p:txBody>
          </p:sp>
        </mc:Choice>
        <mc:Fallback xmlns="">
          <p:sp>
            <p:nvSpPr>
              <p:cNvPr id="6" name="สี่เหลี่ยมผืนผ้า 5">
                <a:extLst>
                  <a:ext uri="{FF2B5EF4-FFF2-40B4-BE49-F238E27FC236}">
                    <a16:creationId xmlns:a16="http://schemas.microsoft.com/office/drawing/2014/main" id="{39BC838F-A4B6-15B4-11AE-82F1F96FAD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062" y="5023246"/>
                <a:ext cx="13127276" cy="19211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77739E5F-3CFB-5B8C-6FD5-F5C2045C8AF1}"/>
              </a:ext>
            </a:extLst>
          </p:cNvPr>
          <p:cNvSpPr txBox="1"/>
          <p:nvPr/>
        </p:nvSpPr>
        <p:spPr>
          <a:xfrm>
            <a:off x="2362200" y="7094705"/>
            <a:ext cx="14605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h-TH" sz="40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5.3 การบันทึกรายการปรับปรุง </a:t>
            </a:r>
          </a:p>
          <a:p>
            <a:pPr marL="320040" lvl="1" indent="0">
              <a:buNone/>
            </a:pPr>
            <a:r>
              <a:rPr lang="th-TH" sz="40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	เดบิต  </a:t>
            </a:r>
            <a:r>
              <a:rPr lang="th-TH" sz="4000" dirty="0">
                <a:solidFill>
                  <a:schemeClr val="tx1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ค่าเสื่อมราคา-สินทรัพย์ (ค่าใช้จ่าย-งบกำไรขาดทุน)		    </a:t>
            </a:r>
            <a:r>
              <a:rPr lang="en-US" sz="4000" dirty="0">
                <a:solidFill>
                  <a:schemeClr val="tx1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XX </a:t>
            </a:r>
            <a:endParaRPr lang="th-TH" sz="4000" dirty="0">
              <a:solidFill>
                <a:schemeClr val="tx1"/>
              </a:solidFill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pPr marL="320040" lvl="1" indent="0">
              <a:buNone/>
            </a:pPr>
            <a:r>
              <a:rPr lang="th-TH" sz="40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		เครดิต </a:t>
            </a:r>
            <a:r>
              <a:rPr lang="th-TH" sz="4000" dirty="0">
                <a:solidFill>
                  <a:schemeClr val="tx1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ค่าเสื่อมราคาสะสม – สินทรัพย์ (สินทรัพย์-งบแสดงฐานะการเงิน)	</a:t>
            </a:r>
            <a:r>
              <a:rPr lang="en-US" sz="4000" dirty="0">
                <a:solidFill>
                  <a:schemeClr val="tx1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     	XX</a:t>
            </a:r>
            <a:endParaRPr lang="th-TH" sz="4000" dirty="0">
              <a:solidFill>
                <a:srgbClr val="FF0000"/>
              </a:solidFill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38145786-3C88-0879-5306-AE73F1E108E7}"/>
              </a:ext>
            </a:extLst>
          </p:cNvPr>
          <p:cNvSpPr txBox="1"/>
          <p:nvPr/>
        </p:nvSpPr>
        <p:spPr>
          <a:xfrm>
            <a:off x="298450" y="122017"/>
            <a:ext cx="30861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6.ค่าเสื่อมราคา</a:t>
            </a:r>
            <a:endParaRPr lang="th-TH" sz="4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04308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0" name="Google Shape;3490;p38"/>
          <p:cNvPicPr preferRelativeResize="0"/>
          <p:nvPr/>
        </p:nvPicPr>
        <p:blipFill rotWithShape="1">
          <a:blip r:embed="rId3">
            <a:alphaModFix/>
          </a:blip>
          <a:srcRect t="7746" b="774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9" name="Google Shape;3629;p38"/>
          <p:cNvSpPr/>
          <p:nvPr/>
        </p:nvSpPr>
        <p:spPr>
          <a:xfrm>
            <a:off x="11523937" y="9034039"/>
            <a:ext cx="1878555" cy="1157752"/>
          </a:xfrm>
          <a:custGeom>
            <a:avLst/>
            <a:gdLst/>
            <a:ahLst/>
            <a:cxnLst/>
            <a:rect l="l" t="t" r="r" b="b"/>
            <a:pathLst>
              <a:path w="2479446" h="1941199" extrusionOk="0">
                <a:moveTo>
                  <a:pt x="0" y="0"/>
                </a:moveTo>
                <a:lnTo>
                  <a:pt x="2479446" y="0"/>
                </a:lnTo>
                <a:lnTo>
                  <a:pt x="2479446" y="1941200"/>
                </a:lnTo>
                <a:lnTo>
                  <a:pt x="0" y="1941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Google Shape;3627;p38">
            <a:extLst>
              <a:ext uri="{FF2B5EF4-FFF2-40B4-BE49-F238E27FC236}">
                <a16:creationId xmlns:a16="http://schemas.microsoft.com/office/drawing/2014/main" id="{F357E287-4151-20FF-CF27-9BA14B482645}"/>
              </a:ext>
            </a:extLst>
          </p:cNvPr>
          <p:cNvSpPr/>
          <p:nvPr/>
        </p:nvSpPr>
        <p:spPr>
          <a:xfrm>
            <a:off x="4638664" y="8909619"/>
            <a:ext cx="1987170" cy="1306164"/>
          </a:xfrm>
          <a:custGeom>
            <a:avLst/>
            <a:gdLst/>
            <a:ahLst/>
            <a:cxnLst/>
            <a:rect l="l" t="t" r="r" b="b"/>
            <a:pathLst>
              <a:path w="2622803" h="2190041" extrusionOk="0">
                <a:moveTo>
                  <a:pt x="0" y="0"/>
                </a:moveTo>
                <a:lnTo>
                  <a:pt x="2622803" y="0"/>
                </a:lnTo>
                <a:lnTo>
                  <a:pt x="2622803" y="2190040"/>
                </a:lnTo>
                <a:lnTo>
                  <a:pt x="0" y="2190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" name="Google Shape;3628;p38">
            <a:extLst>
              <a:ext uri="{FF2B5EF4-FFF2-40B4-BE49-F238E27FC236}">
                <a16:creationId xmlns:a16="http://schemas.microsoft.com/office/drawing/2014/main" id="{999D47DA-6E3F-E520-E3BC-D2F004C36904}"/>
              </a:ext>
            </a:extLst>
          </p:cNvPr>
          <p:cNvSpPr/>
          <p:nvPr/>
        </p:nvSpPr>
        <p:spPr>
          <a:xfrm>
            <a:off x="8103677" y="9104914"/>
            <a:ext cx="1968741" cy="1073210"/>
          </a:xfrm>
          <a:custGeom>
            <a:avLst/>
            <a:gdLst/>
            <a:ahLst/>
            <a:cxnLst/>
            <a:rect l="l" t="t" r="r" b="b"/>
            <a:pathLst>
              <a:path w="2598480" h="1799448" extrusionOk="0">
                <a:moveTo>
                  <a:pt x="0" y="0"/>
                </a:moveTo>
                <a:lnTo>
                  <a:pt x="2598480" y="0"/>
                </a:lnTo>
                <a:lnTo>
                  <a:pt x="2598480" y="1799448"/>
                </a:lnTo>
                <a:lnTo>
                  <a:pt x="0" y="1799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กล่องข้อความ 4">
                <a:extLst>
                  <a:ext uri="{FF2B5EF4-FFF2-40B4-BE49-F238E27FC236}">
                    <a16:creationId xmlns:a16="http://schemas.microsoft.com/office/drawing/2014/main" id="{E5308164-3CEB-5B38-20F9-9ABA529509E8}"/>
                  </a:ext>
                </a:extLst>
              </p:cNvPr>
              <p:cNvSpPr txBox="1"/>
              <p:nvPr/>
            </p:nvSpPr>
            <p:spPr>
              <a:xfrm>
                <a:off x="2003034" y="720099"/>
                <a:ext cx="14367266" cy="64370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4800" b="1" u="sng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S Wanida" panose="02000000000000000000" pitchFamily="2" charset="-34"/>
                    <a:cs typeface="JS Wanida" panose="02000000000000000000" pitchFamily="2" charset="-34"/>
                  </a:rPr>
                  <a:t>ตัวอย่างที่ 5-9 </a:t>
                </a:r>
              </a:p>
              <a:p>
                <a:r>
                  <a:rPr lang="th-TH" sz="4400" b="1" dirty="0">
                    <a:latin typeface="JS Wanida" panose="02000000000000000000" pitchFamily="2" charset="-34"/>
                    <a:cs typeface="JS Wanida" panose="02000000000000000000" pitchFamily="2" charset="-34"/>
                  </a:rPr>
                  <a:t>	</a:t>
                </a:r>
                <a:r>
                  <a:rPr lang="th-TH" sz="4400" dirty="0">
                    <a:latin typeface="JS Wanida" panose="02000000000000000000" pitchFamily="2" charset="-34"/>
                    <a:cs typeface="JS Wanida" panose="02000000000000000000" pitchFamily="2" charset="-34"/>
                  </a:rPr>
                  <a:t>วันที่ 1 มิถุนายน 25</a:t>
                </a:r>
                <a:r>
                  <a:rPr lang="en-US" sz="4400" dirty="0">
                    <a:latin typeface="JS Wanida" panose="02000000000000000000" pitchFamily="2" charset="-34"/>
                    <a:cs typeface="JS Wanida" panose="02000000000000000000" pitchFamily="2" charset="-34"/>
                  </a:rPr>
                  <a:t>x1</a:t>
                </a:r>
                <a:r>
                  <a:rPr lang="th-TH" sz="4400" dirty="0">
                    <a:latin typeface="JS Wanida" panose="02000000000000000000" pitchFamily="2" charset="-34"/>
                    <a:cs typeface="JS Wanida" panose="02000000000000000000" pitchFamily="2" charset="-34"/>
                  </a:rPr>
                  <a:t> บริษัท สุริยะ จำกัด ซื้ออุปกรณ์คอมพิวเตอร์เป็นเงินสด ด้วยราคา 35</a:t>
                </a:r>
                <a:r>
                  <a:rPr lang="en-US" sz="4400" dirty="0">
                    <a:latin typeface="JS Wanida" panose="02000000000000000000" pitchFamily="2" charset="-34"/>
                    <a:cs typeface="JS Wanida" panose="02000000000000000000" pitchFamily="2" charset="-34"/>
                  </a:rPr>
                  <a:t>,000</a:t>
                </a:r>
                <a:r>
                  <a:rPr lang="th-TH" sz="4400" dirty="0">
                    <a:latin typeface="JS Wanida" panose="02000000000000000000" pitchFamily="2" charset="-34"/>
                    <a:cs typeface="JS Wanida" panose="02000000000000000000" pitchFamily="2" charset="-34"/>
                  </a:rPr>
                  <a:t> บาท กิจการคาดว่าคอมพิวเตอร์จะมีอายุการใช้งาน ประมาณ 5 ปี โดยมีมูลค่าคงเหลือ 5</a:t>
                </a:r>
                <a:r>
                  <a:rPr lang="en-US" sz="4400" dirty="0">
                    <a:latin typeface="JS Wanida" panose="02000000000000000000" pitchFamily="2" charset="-34"/>
                    <a:cs typeface="JS Wanida" panose="02000000000000000000" pitchFamily="2" charset="-34"/>
                  </a:rPr>
                  <a:t>,000 </a:t>
                </a:r>
                <a:r>
                  <a:rPr lang="th-TH" sz="4400" dirty="0">
                    <a:latin typeface="JS Wanida" panose="02000000000000000000" pitchFamily="2" charset="-34"/>
                    <a:cs typeface="JS Wanida" panose="02000000000000000000" pitchFamily="2" charset="-34"/>
                  </a:rPr>
                  <a:t>บาท กิจการมีนโยบายคิดค่าเสื่อมราคาโดยวิธีเส้นตรง (คิดค่าเสื่อมราคาเป็นเดือน)</a:t>
                </a:r>
              </a:p>
              <a:p>
                <a:r>
                  <a:rPr lang="th-TH" sz="4400" dirty="0">
                    <a:latin typeface="JS Wanida" panose="02000000000000000000" pitchFamily="2" charset="-34"/>
                    <a:cs typeface="JS Wanida" panose="02000000000000000000" pitchFamily="2" charset="-34"/>
                  </a:rPr>
                  <a:t>		ค่าเสื่อมราคาต่อปี </a:t>
                </a:r>
                <a:r>
                  <a:rPr lang="en-US" sz="4400" b="1" dirty="0">
                    <a:latin typeface="JS Wanida" panose="02000000000000000000" pitchFamily="2" charset="-34"/>
                    <a:cs typeface="JS Wanida" panose="02000000000000000000" pitchFamily="2" charset="-34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4400" dirty="0">
                            <a:latin typeface="JS Wanida" panose="02000000000000000000" pitchFamily="2" charset="-34"/>
                            <a:cs typeface="JS Wanida" panose="02000000000000000000" pitchFamily="2" charset="-34"/>
                          </a:rPr>
                          <m:t>ราคาทุน</m:t>
                        </m:r>
                        <m:r>
                          <a:rPr lang="th-TH" sz="4400" b="1" i="1">
                            <a:latin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th-TH" sz="4400" dirty="0">
                            <a:latin typeface="JS Wanida" panose="02000000000000000000" pitchFamily="2" charset="-34"/>
                            <a:cs typeface="JS Wanida" panose="02000000000000000000" pitchFamily="2" charset="-34"/>
                          </a:rPr>
                          <m:t>มูลค่าคงเหลือ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4400" dirty="0">
                            <a:latin typeface="JS Wanida" panose="02000000000000000000" pitchFamily="2" charset="-34"/>
                            <a:cs typeface="JS Wanida" panose="02000000000000000000" pitchFamily="2" charset="-34"/>
                          </a:rPr>
                          <m:t>อายุการใช้งาน</m:t>
                        </m:r>
                        <m:r>
                          <a:rPr lang="th-TH" sz="4400" b="1" i="1" dirty="0">
                            <a:latin typeface="Cambria Math" panose="02040503050406030204" pitchFamily="18" charset="0"/>
                            <a:cs typeface="Aksaramatee" panose="020B0500000000020004" pitchFamily="34" charset="-34"/>
                          </a:rPr>
                          <m:t> </m:t>
                        </m:r>
                        <m:r>
                          <a:rPr lang="th-TH" sz="4400" b="1" i="1"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th-TH" sz="4400" dirty="0">
                            <a:latin typeface="JS Wanida" panose="02000000000000000000" pitchFamily="2" charset="-34"/>
                            <a:cs typeface="JS Wanida" panose="02000000000000000000" pitchFamily="2" charset="-34"/>
                          </a:rPr>
                          <m:t>ปี</m:t>
                        </m:r>
                        <m:r>
                          <a:rPr lang="th-TH" sz="4400" b="1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th-TH" sz="4400" dirty="0">
                  <a:latin typeface="JS Wanida" panose="02000000000000000000" pitchFamily="2" charset="-34"/>
                  <a:cs typeface="JS Wanida" panose="02000000000000000000" pitchFamily="2" charset="-34"/>
                </a:endParaRPr>
              </a:p>
              <a:p>
                <a:endParaRPr lang="th-TH" sz="4400" dirty="0">
                  <a:latin typeface="JS Wanida" panose="02000000000000000000" pitchFamily="2" charset="-34"/>
                  <a:cs typeface="JS Wanida" panose="02000000000000000000" pitchFamily="2" charset="-34"/>
                </a:endParaRPr>
              </a:p>
              <a:p>
                <a:r>
                  <a:rPr lang="th-TH" sz="4400" dirty="0">
                    <a:latin typeface="JS Wanida" panose="02000000000000000000" pitchFamily="2" charset="-34"/>
                    <a:cs typeface="JS Wanida" panose="02000000000000000000" pitchFamily="2" charset="-34"/>
                  </a:rPr>
                  <a:t>		ค่าเสื่อมราคาต่อปี </a:t>
                </a:r>
                <a:r>
                  <a:rPr lang="en-US" sz="4400" b="1" dirty="0">
                    <a:latin typeface="JS Wanida" panose="02000000000000000000" pitchFamily="2" charset="-34"/>
                    <a:cs typeface="JS Wanida" panose="02000000000000000000" pitchFamily="2" charset="-34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4400" dirty="0">
                            <a:latin typeface="JS Wanida" panose="02000000000000000000" pitchFamily="2" charset="-34"/>
                            <a:cs typeface="JS Wanida" panose="02000000000000000000" pitchFamily="2" charset="-34"/>
                          </a:rPr>
                          <m:t>35</m:t>
                        </m:r>
                        <m:r>
                          <m:rPr>
                            <m:nor/>
                          </m:rPr>
                          <a:rPr lang="en-US" sz="4400" dirty="0">
                            <a:latin typeface="JS Wanida" panose="02000000000000000000" pitchFamily="2" charset="-34"/>
                            <a:cs typeface="JS Wanida" panose="02000000000000000000" pitchFamily="2" charset="-34"/>
                          </a:rPr>
                          <m:t>,000</m:t>
                        </m:r>
                        <m:r>
                          <a:rPr lang="th-TH" sz="4400" b="1" i="1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th-TH" sz="4400" dirty="0">
                            <a:latin typeface="JS Wanida" panose="02000000000000000000" pitchFamily="2" charset="-34"/>
                            <a:cs typeface="JS Wanida" panose="02000000000000000000" pitchFamily="2" charset="-34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4400" dirty="0">
                            <a:latin typeface="JS Wanida" panose="02000000000000000000" pitchFamily="2" charset="-34"/>
                            <a:cs typeface="JS Wanida" panose="02000000000000000000" pitchFamily="2" charset="-34"/>
                          </a:rPr>
                          <m:t>,000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4400" dirty="0">
                            <a:latin typeface="JS Wanida" panose="02000000000000000000" pitchFamily="2" charset="-34"/>
                            <a:cs typeface="JS Wanida" panose="02000000000000000000" pitchFamily="2" charset="-34"/>
                          </a:rPr>
                          <m:t>5</m:t>
                        </m:r>
                      </m:den>
                    </m:f>
                  </m:oMath>
                </a14:m>
                <a:r>
                  <a:rPr lang="th-TH" sz="4400" dirty="0">
                    <a:latin typeface="JS Wanida" panose="02000000000000000000" pitchFamily="2" charset="-34"/>
                    <a:cs typeface="JS Wanida" panose="02000000000000000000" pitchFamily="2" charset="-34"/>
                  </a:rPr>
                  <a:t>		</a:t>
                </a:r>
                <a:r>
                  <a:rPr lang="en-US" sz="4400" dirty="0">
                    <a:latin typeface="JS Wanida" panose="02000000000000000000" pitchFamily="2" charset="-34"/>
                    <a:cs typeface="JS Wanida" panose="02000000000000000000" pitchFamily="2" charset="-34"/>
                  </a:rPr>
                  <a:t>= 6,000 </a:t>
                </a:r>
                <a:r>
                  <a:rPr lang="th-TH" sz="4400" dirty="0">
                    <a:latin typeface="JS Wanida" panose="02000000000000000000" pitchFamily="2" charset="-34"/>
                    <a:cs typeface="JS Wanida" panose="02000000000000000000" pitchFamily="2" charset="-34"/>
                  </a:rPr>
                  <a:t>บาท/ปี</a:t>
                </a:r>
              </a:p>
              <a:p>
                <a:r>
                  <a:rPr lang="th-TH" sz="4400" dirty="0">
                    <a:latin typeface="JS Wanida" panose="02000000000000000000" pitchFamily="2" charset="-34"/>
                    <a:cs typeface="JS Wanida" panose="02000000000000000000" pitchFamily="2" charset="-34"/>
                  </a:rPr>
                  <a:t>		ค่าเสื่อมราคาประจำปี </a:t>
                </a:r>
                <a:r>
                  <a:rPr lang="en-US" sz="4400" dirty="0">
                    <a:latin typeface="JS Wanida" panose="02000000000000000000" pitchFamily="2" charset="-34"/>
                    <a:cs typeface="JS Wanida" panose="02000000000000000000" pitchFamily="2" charset="-34"/>
                  </a:rPr>
                  <a:t>25x1</a:t>
                </a:r>
                <a:r>
                  <a:rPr lang="th-TH" sz="4400" dirty="0">
                    <a:latin typeface="JS Wanida" panose="02000000000000000000" pitchFamily="2" charset="-34"/>
                    <a:cs typeface="JS Wanida" panose="02000000000000000000" pitchFamily="2" charset="-34"/>
                  </a:rPr>
                  <a:t>  </a:t>
                </a:r>
                <a:r>
                  <a:rPr lang="en-US" sz="4400" dirty="0">
                    <a:latin typeface="JS Wanida" panose="02000000000000000000" pitchFamily="2" charset="-34"/>
                    <a:cs typeface="JS Wanida" panose="02000000000000000000" pitchFamily="2" charset="-34"/>
                  </a:rPr>
                  <a:t>= 6,000 x 7/12  = 3,500</a:t>
                </a:r>
                <a:endParaRPr lang="th-TH" sz="4400" dirty="0">
                  <a:latin typeface="JS Wanida" panose="02000000000000000000" pitchFamily="2" charset="-34"/>
                  <a:cs typeface="JS Wanida" panose="02000000000000000000" pitchFamily="2" charset="-34"/>
                </a:endParaRPr>
              </a:p>
            </p:txBody>
          </p:sp>
        </mc:Choice>
        <mc:Fallback xmlns="">
          <p:sp>
            <p:nvSpPr>
              <p:cNvPr id="5" name="กล่องข้อความ 4">
                <a:extLst>
                  <a:ext uri="{FF2B5EF4-FFF2-40B4-BE49-F238E27FC236}">
                    <a16:creationId xmlns:a16="http://schemas.microsoft.com/office/drawing/2014/main" id="{E5308164-3CEB-5B38-20F9-9ABA52950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034" y="720099"/>
                <a:ext cx="14367266" cy="6437019"/>
              </a:xfrm>
              <a:prstGeom prst="rect">
                <a:avLst/>
              </a:prstGeom>
              <a:blipFill>
                <a:blip r:embed="rId7"/>
                <a:stretch>
                  <a:fillRect l="-1740" t="-2273" b="-454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588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0" name="Google Shape;3490;p38"/>
          <p:cNvPicPr preferRelativeResize="0"/>
          <p:nvPr/>
        </p:nvPicPr>
        <p:blipFill rotWithShape="1">
          <a:blip r:embed="rId3">
            <a:alphaModFix/>
          </a:blip>
          <a:srcRect t="7746" b="774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9" name="Google Shape;3629;p38"/>
          <p:cNvSpPr/>
          <p:nvPr/>
        </p:nvSpPr>
        <p:spPr>
          <a:xfrm>
            <a:off x="11523937" y="9034039"/>
            <a:ext cx="1878555" cy="1157752"/>
          </a:xfrm>
          <a:custGeom>
            <a:avLst/>
            <a:gdLst/>
            <a:ahLst/>
            <a:cxnLst/>
            <a:rect l="l" t="t" r="r" b="b"/>
            <a:pathLst>
              <a:path w="2479446" h="1941199" extrusionOk="0">
                <a:moveTo>
                  <a:pt x="0" y="0"/>
                </a:moveTo>
                <a:lnTo>
                  <a:pt x="2479446" y="0"/>
                </a:lnTo>
                <a:lnTo>
                  <a:pt x="2479446" y="1941200"/>
                </a:lnTo>
                <a:lnTo>
                  <a:pt x="0" y="1941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Google Shape;3627;p38">
            <a:extLst>
              <a:ext uri="{FF2B5EF4-FFF2-40B4-BE49-F238E27FC236}">
                <a16:creationId xmlns:a16="http://schemas.microsoft.com/office/drawing/2014/main" id="{F357E287-4151-20FF-CF27-9BA14B482645}"/>
              </a:ext>
            </a:extLst>
          </p:cNvPr>
          <p:cNvSpPr/>
          <p:nvPr/>
        </p:nvSpPr>
        <p:spPr>
          <a:xfrm>
            <a:off x="4638664" y="8909619"/>
            <a:ext cx="1987170" cy="1306164"/>
          </a:xfrm>
          <a:custGeom>
            <a:avLst/>
            <a:gdLst/>
            <a:ahLst/>
            <a:cxnLst/>
            <a:rect l="l" t="t" r="r" b="b"/>
            <a:pathLst>
              <a:path w="2622803" h="2190041" extrusionOk="0">
                <a:moveTo>
                  <a:pt x="0" y="0"/>
                </a:moveTo>
                <a:lnTo>
                  <a:pt x="2622803" y="0"/>
                </a:lnTo>
                <a:lnTo>
                  <a:pt x="2622803" y="2190040"/>
                </a:lnTo>
                <a:lnTo>
                  <a:pt x="0" y="2190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" name="Google Shape;3628;p38">
            <a:extLst>
              <a:ext uri="{FF2B5EF4-FFF2-40B4-BE49-F238E27FC236}">
                <a16:creationId xmlns:a16="http://schemas.microsoft.com/office/drawing/2014/main" id="{999D47DA-6E3F-E520-E3BC-D2F004C36904}"/>
              </a:ext>
            </a:extLst>
          </p:cNvPr>
          <p:cNvSpPr/>
          <p:nvPr/>
        </p:nvSpPr>
        <p:spPr>
          <a:xfrm>
            <a:off x="8103677" y="9104914"/>
            <a:ext cx="1968741" cy="1073210"/>
          </a:xfrm>
          <a:custGeom>
            <a:avLst/>
            <a:gdLst/>
            <a:ahLst/>
            <a:cxnLst/>
            <a:rect l="l" t="t" r="r" b="b"/>
            <a:pathLst>
              <a:path w="2598480" h="1799448" extrusionOk="0">
                <a:moveTo>
                  <a:pt x="0" y="0"/>
                </a:moveTo>
                <a:lnTo>
                  <a:pt x="2598480" y="0"/>
                </a:lnTo>
                <a:lnTo>
                  <a:pt x="2598480" y="1799448"/>
                </a:lnTo>
                <a:lnTo>
                  <a:pt x="0" y="1799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E84FCB25-83C4-B41A-6838-98ED6495FD69}"/>
              </a:ext>
            </a:extLst>
          </p:cNvPr>
          <p:cNvSpPr txBox="1"/>
          <p:nvPr/>
        </p:nvSpPr>
        <p:spPr>
          <a:xfrm>
            <a:off x="1841500" y="1015880"/>
            <a:ext cx="144145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25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x1</a:t>
            </a:r>
          </a:p>
          <a:p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มิ.ย.	1  เดบิต อุปกรณ์สำนักงาน		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35,000</a:t>
            </a:r>
          </a:p>
          <a:p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		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เครดิต เงินสด				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35,000</a:t>
            </a:r>
          </a:p>
          <a:p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	   	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บันทึกจ่ายซื้ออุปกรณ์คอมพิวเตอร์</a:t>
            </a:r>
          </a:p>
          <a:p>
            <a:endParaRPr lang="th-TH" sz="44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ธ.ค.	31  เดบิต ค่าเสื่อมราคา – อุปกรณ์สำนักงาน		3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,500</a:t>
            </a:r>
          </a:p>
          <a:p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		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เครดิต ค่าเสื่อมราคาสะสม - อุปกรณ์สำนักงาน		3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,500</a:t>
            </a:r>
          </a:p>
          <a:p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	      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ปรับปรุงค่าเสื่อมราคาประจำปี</a:t>
            </a:r>
            <a:endParaRPr lang="en-US" sz="4400" dirty="0"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37385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0" name="Google Shape;3490;p38"/>
          <p:cNvPicPr preferRelativeResize="0"/>
          <p:nvPr/>
        </p:nvPicPr>
        <p:blipFill rotWithShape="1">
          <a:blip r:embed="rId3">
            <a:alphaModFix/>
          </a:blip>
          <a:srcRect t="7746" b="7746"/>
          <a:stretch/>
        </p:blipFill>
        <p:spPr>
          <a:xfrm>
            <a:off x="0" y="-222069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9" name="Google Shape;3629;p38"/>
          <p:cNvSpPr/>
          <p:nvPr/>
        </p:nvSpPr>
        <p:spPr>
          <a:xfrm>
            <a:off x="11523937" y="8811970"/>
            <a:ext cx="1878555" cy="1157752"/>
          </a:xfrm>
          <a:custGeom>
            <a:avLst/>
            <a:gdLst/>
            <a:ahLst/>
            <a:cxnLst/>
            <a:rect l="l" t="t" r="r" b="b"/>
            <a:pathLst>
              <a:path w="2479446" h="1941199" extrusionOk="0">
                <a:moveTo>
                  <a:pt x="0" y="0"/>
                </a:moveTo>
                <a:lnTo>
                  <a:pt x="2479446" y="0"/>
                </a:lnTo>
                <a:lnTo>
                  <a:pt x="2479446" y="1941200"/>
                </a:lnTo>
                <a:lnTo>
                  <a:pt x="0" y="1941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Google Shape;3627;p38">
            <a:extLst>
              <a:ext uri="{FF2B5EF4-FFF2-40B4-BE49-F238E27FC236}">
                <a16:creationId xmlns:a16="http://schemas.microsoft.com/office/drawing/2014/main" id="{F357E287-4151-20FF-CF27-9BA14B482645}"/>
              </a:ext>
            </a:extLst>
          </p:cNvPr>
          <p:cNvSpPr/>
          <p:nvPr/>
        </p:nvSpPr>
        <p:spPr>
          <a:xfrm>
            <a:off x="4638664" y="8687550"/>
            <a:ext cx="1987170" cy="1306164"/>
          </a:xfrm>
          <a:custGeom>
            <a:avLst/>
            <a:gdLst/>
            <a:ahLst/>
            <a:cxnLst/>
            <a:rect l="l" t="t" r="r" b="b"/>
            <a:pathLst>
              <a:path w="2622803" h="2190041" extrusionOk="0">
                <a:moveTo>
                  <a:pt x="0" y="0"/>
                </a:moveTo>
                <a:lnTo>
                  <a:pt x="2622803" y="0"/>
                </a:lnTo>
                <a:lnTo>
                  <a:pt x="2622803" y="2190040"/>
                </a:lnTo>
                <a:lnTo>
                  <a:pt x="0" y="2190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" name="Google Shape;3628;p38">
            <a:extLst>
              <a:ext uri="{FF2B5EF4-FFF2-40B4-BE49-F238E27FC236}">
                <a16:creationId xmlns:a16="http://schemas.microsoft.com/office/drawing/2014/main" id="{999D47DA-6E3F-E520-E3BC-D2F004C36904}"/>
              </a:ext>
            </a:extLst>
          </p:cNvPr>
          <p:cNvSpPr/>
          <p:nvPr/>
        </p:nvSpPr>
        <p:spPr>
          <a:xfrm>
            <a:off x="8103677" y="8882845"/>
            <a:ext cx="1968741" cy="1073210"/>
          </a:xfrm>
          <a:custGeom>
            <a:avLst/>
            <a:gdLst/>
            <a:ahLst/>
            <a:cxnLst/>
            <a:rect l="l" t="t" r="r" b="b"/>
            <a:pathLst>
              <a:path w="2598480" h="1799448" extrusionOk="0">
                <a:moveTo>
                  <a:pt x="0" y="0"/>
                </a:moveTo>
                <a:lnTo>
                  <a:pt x="2598480" y="0"/>
                </a:lnTo>
                <a:lnTo>
                  <a:pt x="2598480" y="1799448"/>
                </a:lnTo>
                <a:lnTo>
                  <a:pt x="0" y="1799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BE895F6B-8EDA-90B6-AC9E-A99C944239B7}"/>
              </a:ext>
            </a:extLst>
          </p:cNvPr>
          <p:cNvSpPr txBox="1">
            <a:spLocks/>
          </p:cNvSpPr>
          <p:nvPr/>
        </p:nvSpPr>
        <p:spPr>
          <a:xfrm>
            <a:off x="1089686" y="40401"/>
            <a:ext cx="4605063" cy="1019696"/>
          </a:xfrm>
          <a:prstGeom prst="rect">
            <a:avLst/>
          </a:prstGeom>
        </p:spPr>
        <p:txBody>
          <a:bodyPr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Nongnam" panose="02000000000000000000" pitchFamily="2" charset="0"/>
                <a:cs typeface="FontNongnam" panose="02000000000000000000" pitchFamily="2" charset="0"/>
              </a:rPr>
              <a:t>รายการปรับปรุง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02859911-F077-3B84-D780-5BD2F9447F07}"/>
              </a:ext>
            </a:extLst>
          </p:cNvPr>
          <p:cNvSpPr txBox="1"/>
          <p:nvPr/>
        </p:nvSpPr>
        <p:spPr>
          <a:xfrm>
            <a:off x="3837914" y="222069"/>
            <a:ext cx="1336040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latin typeface="JS Wanida" panose="02000000000000000000" pitchFamily="2" charset="-34"/>
                <a:cs typeface="JS Wanida" panose="02000000000000000000" pitchFamily="2" charset="-34"/>
              </a:rPr>
              <a:t>	รายการปรับปรุง 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หมายถึง การบันทึกรายการในสมุดบัญชี ณ วันสิ้นงวดบัญชี เพื่อปรับปรุงแก้ไขรายการทางการบัญชีต่าง ๆ ให้เป็นไปตามเกณฑ์คงค้าง (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Accrual Basis) 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เราสามารถจำแนกรายการได้ดังนี้</a:t>
            </a:r>
          </a:p>
          <a:p>
            <a:pPr marL="0" indent="0">
              <a:buNone/>
            </a:pPr>
            <a:r>
              <a:rPr lang="th-TH" sz="4400" b="1" dirty="0">
                <a:latin typeface="JS Wanida" panose="02000000000000000000" pitchFamily="2" charset="-34"/>
                <a:cs typeface="JS Wanida" panose="02000000000000000000" pitchFamily="2" charset="-34"/>
              </a:rPr>
              <a:t>		1. ค่าใช้จ่ายค้างจ่าย</a:t>
            </a:r>
          </a:p>
          <a:p>
            <a:pPr marL="0" indent="0">
              <a:buNone/>
            </a:pPr>
            <a:r>
              <a:rPr lang="th-TH" sz="4400" b="1" dirty="0">
                <a:latin typeface="JS Wanida" panose="02000000000000000000" pitchFamily="2" charset="-34"/>
                <a:cs typeface="JS Wanida" panose="02000000000000000000" pitchFamily="2" charset="-34"/>
              </a:rPr>
              <a:t>		2. รายได้ค้างรับ</a:t>
            </a:r>
          </a:p>
          <a:p>
            <a:pPr marL="0" indent="0">
              <a:buNone/>
            </a:pPr>
            <a:r>
              <a:rPr lang="th-TH" sz="4400" b="1" dirty="0">
                <a:latin typeface="JS Wanida" panose="02000000000000000000" pitchFamily="2" charset="-34"/>
                <a:cs typeface="JS Wanida" panose="02000000000000000000" pitchFamily="2" charset="-34"/>
              </a:rPr>
              <a:t>		3. ค่าใช้จ่ายล่วงหน้า</a:t>
            </a:r>
          </a:p>
          <a:p>
            <a:pPr marL="0" indent="0">
              <a:buNone/>
            </a:pPr>
            <a:r>
              <a:rPr lang="th-TH" sz="4400" b="1" dirty="0">
                <a:latin typeface="JS Wanida" panose="02000000000000000000" pitchFamily="2" charset="-34"/>
                <a:cs typeface="JS Wanida" panose="02000000000000000000" pitchFamily="2" charset="-34"/>
              </a:rPr>
              <a:t>		4. รายได้รับล่วงหน้า</a:t>
            </a:r>
          </a:p>
          <a:p>
            <a:pPr marL="0" indent="0">
              <a:buNone/>
            </a:pPr>
            <a:r>
              <a:rPr lang="th-TH" sz="4400" b="1" dirty="0">
                <a:latin typeface="JS Wanida" panose="02000000000000000000" pitchFamily="2" charset="-34"/>
                <a:cs typeface="JS Wanida" panose="02000000000000000000" pitchFamily="2" charset="-34"/>
              </a:rPr>
              <a:t>		5. ค่าเสื่อมราคา</a:t>
            </a:r>
          </a:p>
          <a:p>
            <a:pPr marL="0" indent="0">
              <a:buNone/>
            </a:pPr>
            <a:r>
              <a:rPr lang="th-TH" sz="4400" b="1" dirty="0">
                <a:latin typeface="JS Wanida" panose="02000000000000000000" pitchFamily="2" charset="-34"/>
                <a:cs typeface="JS Wanida" panose="02000000000000000000" pitchFamily="2" charset="-34"/>
              </a:rPr>
              <a:t>		6. วัสดุสิ้นเปลืองใช้ไป</a:t>
            </a:r>
          </a:p>
          <a:p>
            <a:pPr marL="0" indent="0">
              <a:buNone/>
            </a:pPr>
            <a:r>
              <a:rPr lang="th-TH" sz="4400" b="1" dirty="0">
                <a:latin typeface="JS Wanida" panose="02000000000000000000" pitchFamily="2" charset="-34"/>
                <a:cs typeface="JS Wanida" panose="02000000000000000000" pitchFamily="2" charset="-34"/>
              </a:rPr>
              <a:t>		7. ค่าเผื่อหนี้สงสัยจะสูญ</a:t>
            </a:r>
          </a:p>
          <a:p>
            <a:pPr marL="0" indent="0">
              <a:buNone/>
            </a:pPr>
            <a:r>
              <a:rPr lang="th-TH" sz="44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		8. ค่าตัดจำหน่าย</a:t>
            </a:r>
          </a:p>
          <a:p>
            <a:pPr marL="0" indent="0">
              <a:buNone/>
            </a:pPr>
            <a:r>
              <a:rPr lang="th-TH" sz="44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		9.ค่าสูญสิ้น</a:t>
            </a:r>
          </a:p>
          <a:p>
            <a:pPr marL="0" indent="0">
              <a:buNone/>
            </a:pPr>
            <a:r>
              <a:rPr lang="th-TH" sz="44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		10. การแก้ไขข้อผิดพลาด</a:t>
            </a:r>
            <a:endParaRPr lang="th-TH" sz="4400" dirty="0"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2408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0" name="Google Shape;3490;p38"/>
          <p:cNvPicPr preferRelativeResize="0"/>
          <p:nvPr/>
        </p:nvPicPr>
        <p:blipFill rotWithShape="1">
          <a:blip r:embed="rId3">
            <a:alphaModFix/>
          </a:blip>
          <a:srcRect t="7746" b="774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9" name="Google Shape;3629;p38"/>
          <p:cNvSpPr/>
          <p:nvPr/>
        </p:nvSpPr>
        <p:spPr>
          <a:xfrm>
            <a:off x="11523937" y="9034039"/>
            <a:ext cx="1878555" cy="1157752"/>
          </a:xfrm>
          <a:custGeom>
            <a:avLst/>
            <a:gdLst/>
            <a:ahLst/>
            <a:cxnLst/>
            <a:rect l="l" t="t" r="r" b="b"/>
            <a:pathLst>
              <a:path w="2479446" h="1941199" extrusionOk="0">
                <a:moveTo>
                  <a:pt x="0" y="0"/>
                </a:moveTo>
                <a:lnTo>
                  <a:pt x="2479446" y="0"/>
                </a:lnTo>
                <a:lnTo>
                  <a:pt x="2479446" y="1941200"/>
                </a:lnTo>
                <a:lnTo>
                  <a:pt x="0" y="1941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Google Shape;3627;p38">
            <a:extLst>
              <a:ext uri="{FF2B5EF4-FFF2-40B4-BE49-F238E27FC236}">
                <a16:creationId xmlns:a16="http://schemas.microsoft.com/office/drawing/2014/main" id="{F357E287-4151-20FF-CF27-9BA14B482645}"/>
              </a:ext>
            </a:extLst>
          </p:cNvPr>
          <p:cNvSpPr/>
          <p:nvPr/>
        </p:nvSpPr>
        <p:spPr>
          <a:xfrm>
            <a:off x="4638664" y="8909619"/>
            <a:ext cx="1987170" cy="1306164"/>
          </a:xfrm>
          <a:custGeom>
            <a:avLst/>
            <a:gdLst/>
            <a:ahLst/>
            <a:cxnLst/>
            <a:rect l="l" t="t" r="r" b="b"/>
            <a:pathLst>
              <a:path w="2622803" h="2190041" extrusionOk="0">
                <a:moveTo>
                  <a:pt x="0" y="0"/>
                </a:moveTo>
                <a:lnTo>
                  <a:pt x="2622803" y="0"/>
                </a:lnTo>
                <a:lnTo>
                  <a:pt x="2622803" y="2190040"/>
                </a:lnTo>
                <a:lnTo>
                  <a:pt x="0" y="2190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" name="Google Shape;3628;p38">
            <a:extLst>
              <a:ext uri="{FF2B5EF4-FFF2-40B4-BE49-F238E27FC236}">
                <a16:creationId xmlns:a16="http://schemas.microsoft.com/office/drawing/2014/main" id="{999D47DA-6E3F-E520-E3BC-D2F004C36904}"/>
              </a:ext>
            </a:extLst>
          </p:cNvPr>
          <p:cNvSpPr/>
          <p:nvPr/>
        </p:nvSpPr>
        <p:spPr>
          <a:xfrm>
            <a:off x="8103677" y="9104914"/>
            <a:ext cx="1968741" cy="1073210"/>
          </a:xfrm>
          <a:custGeom>
            <a:avLst/>
            <a:gdLst/>
            <a:ahLst/>
            <a:cxnLst/>
            <a:rect l="l" t="t" r="r" b="b"/>
            <a:pathLst>
              <a:path w="2598480" h="1799448" extrusionOk="0">
                <a:moveTo>
                  <a:pt x="0" y="0"/>
                </a:moveTo>
                <a:lnTo>
                  <a:pt x="2598480" y="0"/>
                </a:lnTo>
                <a:lnTo>
                  <a:pt x="2598480" y="1799448"/>
                </a:lnTo>
                <a:lnTo>
                  <a:pt x="0" y="1799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10297DA-F087-D457-5729-CBFA4E1DF556}"/>
              </a:ext>
            </a:extLst>
          </p:cNvPr>
          <p:cNvSpPr txBox="1"/>
          <p:nvPr/>
        </p:nvSpPr>
        <p:spPr>
          <a:xfrm>
            <a:off x="1892300" y="582712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หนี้สงสัยจะสูญ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E2F42300-A960-A37E-7452-452EEF1F8353}"/>
              </a:ext>
            </a:extLst>
          </p:cNvPr>
          <p:cNvSpPr txBox="1"/>
          <p:nvPr/>
        </p:nvSpPr>
        <p:spPr>
          <a:xfrm>
            <a:off x="1834948" y="1498024"/>
            <a:ext cx="1443375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เมื่อกิจการให้บริการหรือขายสินค้าให้กับลูกค้าเป็นเงินเชื่อ ลูกค้ากิจการอาจไม่สามารถชำระหนี้ให้กับกิจการให้เต็มจำนวนภายในเวลาที่กำหนด เนื่องจากลูกค้าประสบปัญหาสภาพคล่องในการดำเนินงาน</a:t>
            </a:r>
          </a:p>
          <a:p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การบันทึกบัญชี</a:t>
            </a:r>
          </a:p>
          <a:p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		เดบิต หนี้สงสัยจะสูญ			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xx</a:t>
            </a:r>
          </a:p>
          <a:p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		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	เครดิต ค่าเผื่อหนี้สงสัยจะสูญ			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28049123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0" name="Google Shape;3490;p38"/>
          <p:cNvPicPr preferRelativeResize="0"/>
          <p:nvPr/>
        </p:nvPicPr>
        <p:blipFill rotWithShape="1">
          <a:blip r:embed="rId3">
            <a:alphaModFix/>
          </a:blip>
          <a:srcRect t="7746" b="774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9" name="Google Shape;3629;p38"/>
          <p:cNvSpPr/>
          <p:nvPr/>
        </p:nvSpPr>
        <p:spPr>
          <a:xfrm>
            <a:off x="11523937" y="9034039"/>
            <a:ext cx="1878555" cy="1157752"/>
          </a:xfrm>
          <a:custGeom>
            <a:avLst/>
            <a:gdLst/>
            <a:ahLst/>
            <a:cxnLst/>
            <a:rect l="l" t="t" r="r" b="b"/>
            <a:pathLst>
              <a:path w="2479446" h="1941199" extrusionOk="0">
                <a:moveTo>
                  <a:pt x="0" y="0"/>
                </a:moveTo>
                <a:lnTo>
                  <a:pt x="2479446" y="0"/>
                </a:lnTo>
                <a:lnTo>
                  <a:pt x="2479446" y="1941200"/>
                </a:lnTo>
                <a:lnTo>
                  <a:pt x="0" y="1941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Google Shape;3627;p38">
            <a:extLst>
              <a:ext uri="{FF2B5EF4-FFF2-40B4-BE49-F238E27FC236}">
                <a16:creationId xmlns:a16="http://schemas.microsoft.com/office/drawing/2014/main" id="{F357E287-4151-20FF-CF27-9BA14B482645}"/>
              </a:ext>
            </a:extLst>
          </p:cNvPr>
          <p:cNvSpPr/>
          <p:nvPr/>
        </p:nvSpPr>
        <p:spPr>
          <a:xfrm>
            <a:off x="4638664" y="8909619"/>
            <a:ext cx="1987170" cy="1306164"/>
          </a:xfrm>
          <a:custGeom>
            <a:avLst/>
            <a:gdLst/>
            <a:ahLst/>
            <a:cxnLst/>
            <a:rect l="l" t="t" r="r" b="b"/>
            <a:pathLst>
              <a:path w="2622803" h="2190041" extrusionOk="0">
                <a:moveTo>
                  <a:pt x="0" y="0"/>
                </a:moveTo>
                <a:lnTo>
                  <a:pt x="2622803" y="0"/>
                </a:lnTo>
                <a:lnTo>
                  <a:pt x="2622803" y="2190040"/>
                </a:lnTo>
                <a:lnTo>
                  <a:pt x="0" y="2190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" name="Google Shape;3628;p38">
            <a:extLst>
              <a:ext uri="{FF2B5EF4-FFF2-40B4-BE49-F238E27FC236}">
                <a16:creationId xmlns:a16="http://schemas.microsoft.com/office/drawing/2014/main" id="{999D47DA-6E3F-E520-E3BC-D2F004C36904}"/>
              </a:ext>
            </a:extLst>
          </p:cNvPr>
          <p:cNvSpPr/>
          <p:nvPr/>
        </p:nvSpPr>
        <p:spPr>
          <a:xfrm>
            <a:off x="8103677" y="9104914"/>
            <a:ext cx="1968741" cy="1073210"/>
          </a:xfrm>
          <a:custGeom>
            <a:avLst/>
            <a:gdLst/>
            <a:ahLst/>
            <a:cxnLst/>
            <a:rect l="l" t="t" r="r" b="b"/>
            <a:pathLst>
              <a:path w="2598480" h="1799448" extrusionOk="0">
                <a:moveTo>
                  <a:pt x="0" y="0"/>
                </a:moveTo>
                <a:lnTo>
                  <a:pt x="2598480" y="0"/>
                </a:lnTo>
                <a:lnTo>
                  <a:pt x="2598480" y="1799448"/>
                </a:lnTo>
                <a:lnTo>
                  <a:pt x="0" y="1799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D5FF0899-AAAF-6DD4-3FD0-455FDC9CB319}"/>
              </a:ext>
            </a:extLst>
          </p:cNvPr>
          <p:cNvSpPr txBox="1"/>
          <p:nvPr/>
        </p:nvSpPr>
        <p:spPr>
          <a:xfrm>
            <a:off x="2053834" y="940842"/>
            <a:ext cx="1401348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dirty="0">
                <a:latin typeface="JS Wanida" panose="02000000000000000000" pitchFamily="2" charset="-34"/>
                <a:cs typeface="JS Wanida" panose="02000000000000000000" pitchFamily="2" charset="-34"/>
              </a:rPr>
              <a:t>	การปรับมูลค่าลูกหนี้การค้าในแต่ละรอบระยะเวลารายงาน กิจการสามารถประมาณการบัญชีหนี้สงสัยจะสูญ และ หรือบัญชีค่าเผื่อหนี้สงสัยจะสูญจากยอดคงเหลือวันสิ้นรอบระยะเวลารายงาน</a:t>
            </a:r>
          </a:p>
          <a:p>
            <a:pPr marL="914400" lvl="6" indent="-457200">
              <a:buFont typeface="Arial" panose="020B0604020202020204" pitchFamily="34" charset="0"/>
              <a:buChar char="•"/>
            </a:pPr>
            <a:r>
              <a:rPr lang="th-TH" sz="4800" dirty="0">
                <a:latin typeface="JS Wanida" panose="02000000000000000000" pitchFamily="2" charset="-34"/>
                <a:cs typeface="JS Wanida" panose="02000000000000000000" pitchFamily="2" charset="-34"/>
              </a:rPr>
              <a:t>คำนวณหนี้สงสัยจะสูญจาก </a:t>
            </a:r>
            <a:r>
              <a:rPr lang="en-US" sz="4800" dirty="0">
                <a:latin typeface="JS Wanida" panose="02000000000000000000" pitchFamily="2" charset="-34"/>
                <a:cs typeface="JS Wanida" panose="02000000000000000000" pitchFamily="2" charset="-34"/>
              </a:rPr>
              <a:t>% </a:t>
            </a:r>
            <a:r>
              <a:rPr lang="th-TH" sz="4800" dirty="0">
                <a:latin typeface="JS Wanida" panose="02000000000000000000" pitchFamily="2" charset="-34"/>
                <a:cs typeface="JS Wanida" panose="02000000000000000000" pitchFamily="2" charset="-34"/>
              </a:rPr>
              <a:t>ของรายได้ค่าขายเชื่อ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4800" dirty="0">
                <a:latin typeface="JS Wanida" panose="02000000000000000000" pitchFamily="2" charset="-34"/>
                <a:cs typeface="JS Wanida" panose="02000000000000000000" pitchFamily="2" charset="-34"/>
              </a:rPr>
              <a:t>คำนวณค่าเผื่อหนี้สงสัยจะสูญจาก </a:t>
            </a:r>
            <a:r>
              <a:rPr lang="en-US" sz="4800" dirty="0">
                <a:latin typeface="JS Wanida" panose="02000000000000000000" pitchFamily="2" charset="-34"/>
                <a:cs typeface="JS Wanida" panose="02000000000000000000" pitchFamily="2" charset="-34"/>
              </a:rPr>
              <a:t>% </a:t>
            </a:r>
            <a:r>
              <a:rPr lang="th-TH" sz="4800" dirty="0">
                <a:latin typeface="JS Wanida" panose="02000000000000000000" pitchFamily="2" charset="-34"/>
                <a:cs typeface="JS Wanida" panose="02000000000000000000" pitchFamily="2" charset="-34"/>
              </a:rPr>
              <a:t>ของมูลค่าลูกหนี้การค้า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4800" dirty="0">
                <a:latin typeface="JS Wanida" panose="02000000000000000000" pitchFamily="2" charset="-34"/>
                <a:cs typeface="JS Wanida" panose="02000000000000000000" pitchFamily="2" charset="-34"/>
              </a:rPr>
              <a:t>คำนวณค่าเผื่อหนี้สงสัยจะสูญจากอายุของลูกหนี้การค้า</a:t>
            </a:r>
          </a:p>
        </p:txBody>
      </p:sp>
    </p:spTree>
    <p:extLst>
      <p:ext uri="{BB962C8B-B14F-4D97-AF65-F5344CB8AC3E}">
        <p14:creationId xmlns:p14="http://schemas.microsoft.com/office/powerpoint/2010/main" val="8301433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0" name="Google Shape;3490;p38"/>
          <p:cNvPicPr preferRelativeResize="0"/>
          <p:nvPr/>
        </p:nvPicPr>
        <p:blipFill rotWithShape="1">
          <a:blip r:embed="rId3">
            <a:alphaModFix/>
          </a:blip>
          <a:srcRect t="7746" b="774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9" name="Google Shape;3629;p38"/>
          <p:cNvSpPr/>
          <p:nvPr/>
        </p:nvSpPr>
        <p:spPr>
          <a:xfrm>
            <a:off x="11523937" y="9034039"/>
            <a:ext cx="1878555" cy="1157752"/>
          </a:xfrm>
          <a:custGeom>
            <a:avLst/>
            <a:gdLst/>
            <a:ahLst/>
            <a:cxnLst/>
            <a:rect l="l" t="t" r="r" b="b"/>
            <a:pathLst>
              <a:path w="2479446" h="1941199" extrusionOk="0">
                <a:moveTo>
                  <a:pt x="0" y="0"/>
                </a:moveTo>
                <a:lnTo>
                  <a:pt x="2479446" y="0"/>
                </a:lnTo>
                <a:lnTo>
                  <a:pt x="2479446" y="1941200"/>
                </a:lnTo>
                <a:lnTo>
                  <a:pt x="0" y="1941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Google Shape;3627;p38">
            <a:extLst>
              <a:ext uri="{FF2B5EF4-FFF2-40B4-BE49-F238E27FC236}">
                <a16:creationId xmlns:a16="http://schemas.microsoft.com/office/drawing/2014/main" id="{F357E287-4151-20FF-CF27-9BA14B482645}"/>
              </a:ext>
            </a:extLst>
          </p:cNvPr>
          <p:cNvSpPr/>
          <p:nvPr/>
        </p:nvSpPr>
        <p:spPr>
          <a:xfrm>
            <a:off x="4638664" y="8909619"/>
            <a:ext cx="1987170" cy="1306164"/>
          </a:xfrm>
          <a:custGeom>
            <a:avLst/>
            <a:gdLst/>
            <a:ahLst/>
            <a:cxnLst/>
            <a:rect l="l" t="t" r="r" b="b"/>
            <a:pathLst>
              <a:path w="2622803" h="2190041" extrusionOk="0">
                <a:moveTo>
                  <a:pt x="0" y="0"/>
                </a:moveTo>
                <a:lnTo>
                  <a:pt x="2622803" y="0"/>
                </a:lnTo>
                <a:lnTo>
                  <a:pt x="2622803" y="2190040"/>
                </a:lnTo>
                <a:lnTo>
                  <a:pt x="0" y="2190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" name="Google Shape;3628;p38">
            <a:extLst>
              <a:ext uri="{FF2B5EF4-FFF2-40B4-BE49-F238E27FC236}">
                <a16:creationId xmlns:a16="http://schemas.microsoft.com/office/drawing/2014/main" id="{999D47DA-6E3F-E520-E3BC-D2F004C36904}"/>
              </a:ext>
            </a:extLst>
          </p:cNvPr>
          <p:cNvSpPr/>
          <p:nvPr/>
        </p:nvSpPr>
        <p:spPr>
          <a:xfrm>
            <a:off x="8103677" y="9104914"/>
            <a:ext cx="1968741" cy="1073210"/>
          </a:xfrm>
          <a:custGeom>
            <a:avLst/>
            <a:gdLst/>
            <a:ahLst/>
            <a:cxnLst/>
            <a:rect l="l" t="t" r="r" b="b"/>
            <a:pathLst>
              <a:path w="2598480" h="1799448" extrusionOk="0">
                <a:moveTo>
                  <a:pt x="0" y="0"/>
                </a:moveTo>
                <a:lnTo>
                  <a:pt x="2598480" y="0"/>
                </a:lnTo>
                <a:lnTo>
                  <a:pt x="2598480" y="1799448"/>
                </a:lnTo>
                <a:lnTo>
                  <a:pt x="0" y="1799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32CD7820-C435-B636-8A77-AA532073E3D7}"/>
              </a:ext>
            </a:extLst>
          </p:cNvPr>
          <p:cNvSpPr txBox="1"/>
          <p:nvPr/>
        </p:nvSpPr>
        <p:spPr>
          <a:xfrm>
            <a:off x="1881051" y="643225"/>
            <a:ext cx="1453896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th-TH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ก. คำนวณหนี้สงสัยจะสูญจาก </a:t>
            </a:r>
            <a:r>
              <a:rPr lang="en-US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% </a:t>
            </a:r>
            <a:r>
              <a:rPr lang="th-TH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ของรายได้ค่าขายเชื่อ</a:t>
            </a:r>
          </a:p>
          <a:p>
            <a:pPr lvl="1"/>
            <a:endParaRPr lang="th-TH" sz="4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pPr marL="0" lvl="1" algn="ctr"/>
            <a:r>
              <a:rPr lang="th-TH" sz="4400" b="1" dirty="0">
                <a:latin typeface="JS Wanida" panose="02000000000000000000" pitchFamily="2" charset="-34"/>
                <a:cs typeface="JS Wanida" panose="02000000000000000000" pitchFamily="2" charset="-34"/>
              </a:rPr>
              <a:t>ตัวอย่างที่ </a:t>
            </a:r>
            <a:r>
              <a:rPr lang="en-US" sz="4400" b="1" dirty="0">
                <a:latin typeface="JS Wanida" panose="02000000000000000000" pitchFamily="2" charset="-34"/>
                <a:cs typeface="JS Wanida" panose="02000000000000000000" pitchFamily="2" charset="-34"/>
              </a:rPr>
              <a:t>5-10</a:t>
            </a:r>
          </a:p>
          <a:p>
            <a:pPr marL="0" lvl="1"/>
            <a:r>
              <a:rPr lang="en-US" sz="4400" b="1" dirty="0">
                <a:latin typeface="JS Wanida" panose="02000000000000000000" pitchFamily="2" charset="-34"/>
                <a:cs typeface="JS Wanida" panose="02000000000000000000" pitchFamily="2" charset="-34"/>
              </a:rPr>
              <a:t> </a:t>
            </a:r>
            <a:r>
              <a:rPr lang="th-TH" sz="4400" b="1" dirty="0">
                <a:latin typeface="JS Wanida" panose="02000000000000000000" pitchFamily="2" charset="-34"/>
                <a:cs typeface="JS Wanida" panose="02000000000000000000" pitchFamily="2" charset="-34"/>
              </a:rPr>
              <a:t>	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กิจการประมาณการหนี้สงสัยจะสูญเท่ากับ 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5% 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ของรายได้ค่าขายเชื่อ กรณีนี้ หาก</a:t>
            </a:r>
            <a:r>
              <a:rPr lang="th-TH" sz="4400" dirty="0" err="1">
                <a:latin typeface="JS Wanida" panose="02000000000000000000" pitchFamily="2" charset="-34"/>
                <a:cs typeface="JS Wanida" panose="02000000000000000000" pitchFamily="2" charset="-34"/>
              </a:rPr>
              <a:t>ตลอดทั้ง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ปี 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25x3 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กิจการขายเชื่อได้ 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1,000,000 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บาทกิจการประมาณว่า ไม่สามารถเก็บเงินจากลูกหนี้การค้าเป็น 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50,000 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บาท (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1,000,000 x 5/100 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) เป็นต้น การบันทึกบัญชีสำหรับรายการหนี้สงสัยจะสูญเป็นดังนี้</a:t>
            </a:r>
          </a:p>
          <a:p>
            <a:pPr marL="0" lvl="1"/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25x3</a:t>
            </a:r>
          </a:p>
          <a:p>
            <a:pPr marL="0" lvl="1"/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ธ.ค.	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31	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เดบิต หนี้สงสัยจะสูญ		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 	50,000</a:t>
            </a:r>
            <a:endParaRPr lang="th-TH" sz="44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pPr marL="0" lvl="1"/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				เครดิต ค่าเผื่อหนี้สงสัยจะสูญ			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 50,000</a:t>
            </a:r>
          </a:p>
          <a:p>
            <a:pPr marL="0" lvl="1"/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		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	ปรับปรุงหนี้สงสัยจะสูญประจำปี</a:t>
            </a:r>
          </a:p>
        </p:txBody>
      </p:sp>
    </p:spTree>
    <p:extLst>
      <p:ext uri="{BB962C8B-B14F-4D97-AF65-F5344CB8AC3E}">
        <p14:creationId xmlns:p14="http://schemas.microsoft.com/office/powerpoint/2010/main" val="39087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0" name="Google Shape;3490;p38"/>
          <p:cNvPicPr preferRelativeResize="0"/>
          <p:nvPr/>
        </p:nvPicPr>
        <p:blipFill rotWithShape="1">
          <a:blip r:embed="rId3">
            <a:alphaModFix/>
          </a:blip>
          <a:srcRect t="7746" b="774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9" name="Google Shape;3629;p38"/>
          <p:cNvSpPr/>
          <p:nvPr/>
        </p:nvSpPr>
        <p:spPr>
          <a:xfrm>
            <a:off x="11523937" y="9034039"/>
            <a:ext cx="1878555" cy="1157752"/>
          </a:xfrm>
          <a:custGeom>
            <a:avLst/>
            <a:gdLst/>
            <a:ahLst/>
            <a:cxnLst/>
            <a:rect l="l" t="t" r="r" b="b"/>
            <a:pathLst>
              <a:path w="2479446" h="1941199" extrusionOk="0">
                <a:moveTo>
                  <a:pt x="0" y="0"/>
                </a:moveTo>
                <a:lnTo>
                  <a:pt x="2479446" y="0"/>
                </a:lnTo>
                <a:lnTo>
                  <a:pt x="2479446" y="1941200"/>
                </a:lnTo>
                <a:lnTo>
                  <a:pt x="0" y="1941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Google Shape;3627;p38">
            <a:extLst>
              <a:ext uri="{FF2B5EF4-FFF2-40B4-BE49-F238E27FC236}">
                <a16:creationId xmlns:a16="http://schemas.microsoft.com/office/drawing/2014/main" id="{F357E287-4151-20FF-CF27-9BA14B482645}"/>
              </a:ext>
            </a:extLst>
          </p:cNvPr>
          <p:cNvSpPr/>
          <p:nvPr/>
        </p:nvSpPr>
        <p:spPr>
          <a:xfrm>
            <a:off x="4638664" y="8909619"/>
            <a:ext cx="1987170" cy="1306164"/>
          </a:xfrm>
          <a:custGeom>
            <a:avLst/>
            <a:gdLst/>
            <a:ahLst/>
            <a:cxnLst/>
            <a:rect l="l" t="t" r="r" b="b"/>
            <a:pathLst>
              <a:path w="2622803" h="2190041" extrusionOk="0">
                <a:moveTo>
                  <a:pt x="0" y="0"/>
                </a:moveTo>
                <a:lnTo>
                  <a:pt x="2622803" y="0"/>
                </a:lnTo>
                <a:lnTo>
                  <a:pt x="2622803" y="2190040"/>
                </a:lnTo>
                <a:lnTo>
                  <a:pt x="0" y="2190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" name="Google Shape;3628;p38">
            <a:extLst>
              <a:ext uri="{FF2B5EF4-FFF2-40B4-BE49-F238E27FC236}">
                <a16:creationId xmlns:a16="http://schemas.microsoft.com/office/drawing/2014/main" id="{999D47DA-6E3F-E520-E3BC-D2F004C36904}"/>
              </a:ext>
            </a:extLst>
          </p:cNvPr>
          <p:cNvSpPr/>
          <p:nvPr/>
        </p:nvSpPr>
        <p:spPr>
          <a:xfrm>
            <a:off x="8103677" y="9104914"/>
            <a:ext cx="1968741" cy="1073210"/>
          </a:xfrm>
          <a:custGeom>
            <a:avLst/>
            <a:gdLst/>
            <a:ahLst/>
            <a:cxnLst/>
            <a:rect l="l" t="t" r="r" b="b"/>
            <a:pathLst>
              <a:path w="2598480" h="1799448" extrusionOk="0">
                <a:moveTo>
                  <a:pt x="0" y="0"/>
                </a:moveTo>
                <a:lnTo>
                  <a:pt x="2598480" y="0"/>
                </a:lnTo>
                <a:lnTo>
                  <a:pt x="2598480" y="1799448"/>
                </a:lnTo>
                <a:lnTo>
                  <a:pt x="0" y="1799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4B60610-4F34-C00A-502B-DF69E24DE0FF}"/>
              </a:ext>
            </a:extLst>
          </p:cNvPr>
          <p:cNvSpPr txBox="1"/>
          <p:nvPr/>
        </p:nvSpPr>
        <p:spPr>
          <a:xfrm>
            <a:off x="1828800" y="660739"/>
            <a:ext cx="14617700" cy="754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ต่อมาในปี 25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X4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 กิจการมียอดขายเชื่อ</a:t>
            </a:r>
            <a:r>
              <a:rPr lang="th-TH" sz="4400" dirty="0" err="1">
                <a:latin typeface="JS Wanida" panose="02000000000000000000" pitchFamily="2" charset="-34"/>
                <a:cs typeface="JS Wanida" panose="02000000000000000000" pitchFamily="2" charset="-34"/>
              </a:rPr>
              <a:t>ตลอดทั้ง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ปี 1,500,000 บาท และยังใช้นโยบายเกี่ยวกับหนี้สูญเช่นเดียวกับปีก่อน คือ ประมาณหนี้สงสัยจะสูญเป็น 5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%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 ของยอดรายได้ค่าขายเชื่อ ดังนั้น งบกำไรขาดทุนเบ็ดเสร็จประจำปี 25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X4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 จะแสดงรายการหนี้สงสัยจะสูญเป็นค่าใช้จ่าย เท่ากับ 75,000 บาท (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1,500,000 x 5/100)</a:t>
            </a:r>
          </a:p>
          <a:p>
            <a:endParaRPr lang="th-TH" sz="44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4400" b="1" dirty="0">
                <a:latin typeface="JS Wanida" panose="02000000000000000000" pitchFamily="2" charset="-34"/>
                <a:cs typeface="JS Wanida" panose="02000000000000000000" pitchFamily="2" charset="-34"/>
              </a:rPr>
              <a:t>	สมมติว่า 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ณ วันที่ 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31 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ธันวาคม 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25x3 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และ 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25x4 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กิจการมีลูกหนี้การค้าคงเหลือเท่ากับ 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1,284,000 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บาท และ 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1,900,000 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บาท ตามลำดับ การแสดงรายการลูกหนี้ในงบแสดงฐานะการเงิน เป็นดังนี้</a:t>
            </a:r>
          </a:p>
          <a:p>
            <a:endParaRPr lang="th-TH" sz="44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		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			</a:t>
            </a:r>
            <a:r>
              <a:rPr lang="en-US" sz="4400" b="1" dirty="0">
                <a:latin typeface="JS Wanida" panose="02000000000000000000" pitchFamily="2" charset="-34"/>
                <a:cs typeface="JS Wanida" panose="02000000000000000000" pitchFamily="2" charset="-34"/>
              </a:rPr>
              <a:t>31 </a:t>
            </a:r>
            <a:r>
              <a:rPr lang="th-TH" sz="4400" b="1" dirty="0">
                <a:latin typeface="JS Wanida" panose="02000000000000000000" pitchFamily="2" charset="-34"/>
                <a:cs typeface="JS Wanida" panose="02000000000000000000" pitchFamily="2" charset="-34"/>
              </a:rPr>
              <a:t>ธ.ค. </a:t>
            </a:r>
            <a:r>
              <a:rPr lang="en-US" sz="4400" b="1" dirty="0">
                <a:latin typeface="JS Wanida" panose="02000000000000000000" pitchFamily="2" charset="-34"/>
                <a:cs typeface="JS Wanida" panose="02000000000000000000" pitchFamily="2" charset="-34"/>
              </a:rPr>
              <a:t>25x4		 31 </a:t>
            </a:r>
            <a:r>
              <a:rPr lang="th-TH" sz="4400" b="1" dirty="0">
                <a:latin typeface="JS Wanida" panose="02000000000000000000" pitchFamily="2" charset="-34"/>
                <a:cs typeface="JS Wanida" panose="02000000000000000000" pitchFamily="2" charset="-34"/>
              </a:rPr>
              <a:t>ธ.ค. </a:t>
            </a:r>
            <a:r>
              <a:rPr lang="en-US" sz="4400" b="1" dirty="0">
                <a:latin typeface="JS Wanida" panose="02000000000000000000" pitchFamily="2" charset="-34"/>
                <a:cs typeface="JS Wanida" panose="02000000000000000000" pitchFamily="2" charset="-34"/>
              </a:rPr>
              <a:t>25x3</a:t>
            </a:r>
          </a:p>
          <a:p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	ลูกหนี้การค้า		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  	1,900,000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	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   1,284,000</a:t>
            </a:r>
          </a:p>
          <a:p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    หัก ค่าเผื่อหนี้สงสัยจะสูญ	  	(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125,000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)		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    (50,000)</a:t>
            </a:r>
          </a:p>
          <a:p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	ลูกหนี้สุทธิ		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  	1,775,000		   1,234,000</a:t>
            </a:r>
            <a:endParaRPr lang="th-TH" sz="4400" dirty="0"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696662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0" name="Google Shape;3490;p38"/>
          <p:cNvPicPr preferRelativeResize="0"/>
          <p:nvPr/>
        </p:nvPicPr>
        <p:blipFill rotWithShape="1">
          <a:blip r:embed="rId3">
            <a:alphaModFix/>
          </a:blip>
          <a:srcRect t="7746" b="774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9" name="Google Shape;3629;p38"/>
          <p:cNvSpPr/>
          <p:nvPr/>
        </p:nvSpPr>
        <p:spPr>
          <a:xfrm>
            <a:off x="11523937" y="9034039"/>
            <a:ext cx="1878555" cy="1157752"/>
          </a:xfrm>
          <a:custGeom>
            <a:avLst/>
            <a:gdLst/>
            <a:ahLst/>
            <a:cxnLst/>
            <a:rect l="l" t="t" r="r" b="b"/>
            <a:pathLst>
              <a:path w="2479446" h="1941199" extrusionOk="0">
                <a:moveTo>
                  <a:pt x="0" y="0"/>
                </a:moveTo>
                <a:lnTo>
                  <a:pt x="2479446" y="0"/>
                </a:lnTo>
                <a:lnTo>
                  <a:pt x="2479446" y="1941200"/>
                </a:lnTo>
                <a:lnTo>
                  <a:pt x="0" y="1941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Google Shape;3627;p38">
            <a:extLst>
              <a:ext uri="{FF2B5EF4-FFF2-40B4-BE49-F238E27FC236}">
                <a16:creationId xmlns:a16="http://schemas.microsoft.com/office/drawing/2014/main" id="{F357E287-4151-20FF-CF27-9BA14B482645}"/>
              </a:ext>
            </a:extLst>
          </p:cNvPr>
          <p:cNvSpPr/>
          <p:nvPr/>
        </p:nvSpPr>
        <p:spPr>
          <a:xfrm>
            <a:off x="4638664" y="8909619"/>
            <a:ext cx="1987170" cy="1306164"/>
          </a:xfrm>
          <a:custGeom>
            <a:avLst/>
            <a:gdLst/>
            <a:ahLst/>
            <a:cxnLst/>
            <a:rect l="l" t="t" r="r" b="b"/>
            <a:pathLst>
              <a:path w="2622803" h="2190041" extrusionOk="0">
                <a:moveTo>
                  <a:pt x="0" y="0"/>
                </a:moveTo>
                <a:lnTo>
                  <a:pt x="2622803" y="0"/>
                </a:lnTo>
                <a:lnTo>
                  <a:pt x="2622803" y="2190040"/>
                </a:lnTo>
                <a:lnTo>
                  <a:pt x="0" y="2190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" name="Google Shape;3628;p38">
            <a:extLst>
              <a:ext uri="{FF2B5EF4-FFF2-40B4-BE49-F238E27FC236}">
                <a16:creationId xmlns:a16="http://schemas.microsoft.com/office/drawing/2014/main" id="{999D47DA-6E3F-E520-E3BC-D2F004C36904}"/>
              </a:ext>
            </a:extLst>
          </p:cNvPr>
          <p:cNvSpPr/>
          <p:nvPr/>
        </p:nvSpPr>
        <p:spPr>
          <a:xfrm>
            <a:off x="8103677" y="9104914"/>
            <a:ext cx="1968741" cy="1073210"/>
          </a:xfrm>
          <a:custGeom>
            <a:avLst/>
            <a:gdLst/>
            <a:ahLst/>
            <a:cxnLst/>
            <a:rect l="l" t="t" r="r" b="b"/>
            <a:pathLst>
              <a:path w="2598480" h="1799448" extrusionOk="0">
                <a:moveTo>
                  <a:pt x="0" y="0"/>
                </a:moveTo>
                <a:lnTo>
                  <a:pt x="2598480" y="0"/>
                </a:lnTo>
                <a:lnTo>
                  <a:pt x="2598480" y="1799448"/>
                </a:lnTo>
                <a:lnTo>
                  <a:pt x="0" y="1799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29059678-9F94-5D05-DC74-E28C454CF9E6}"/>
              </a:ext>
            </a:extLst>
          </p:cNvPr>
          <p:cNvSpPr txBox="1"/>
          <p:nvPr/>
        </p:nvSpPr>
        <p:spPr>
          <a:xfrm>
            <a:off x="1892300" y="951925"/>
            <a:ext cx="145669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th-TH" sz="4400" b="1" dirty="0">
                <a:latin typeface="JS Wanida" panose="02000000000000000000" pitchFamily="2" charset="-34"/>
                <a:cs typeface="JS Wanida" panose="02000000000000000000" pitchFamily="2" charset="-34"/>
              </a:rPr>
              <a:t>ข. คำนวณค่าเผื่อหนี้สงสัยจะสูญจาก </a:t>
            </a:r>
            <a:r>
              <a:rPr lang="en-US" sz="4400" b="1" dirty="0">
                <a:latin typeface="JS Wanida" panose="02000000000000000000" pitchFamily="2" charset="-34"/>
                <a:cs typeface="JS Wanida" panose="02000000000000000000" pitchFamily="2" charset="-34"/>
              </a:rPr>
              <a:t>% </a:t>
            </a:r>
            <a:r>
              <a:rPr lang="th-TH" sz="4400" b="1" dirty="0">
                <a:latin typeface="JS Wanida" panose="02000000000000000000" pitchFamily="2" charset="-34"/>
                <a:cs typeface="JS Wanida" panose="02000000000000000000" pitchFamily="2" charset="-34"/>
              </a:rPr>
              <a:t>ของมูลค่าลูกหนี้การค้า</a:t>
            </a:r>
          </a:p>
          <a:p>
            <a:pPr marL="0" lvl="1"/>
            <a:endParaRPr lang="th-TH" sz="4400" b="1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pPr algn="ctr"/>
            <a:r>
              <a:rPr lang="th-TH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ตัวอย่างที่ </a:t>
            </a:r>
            <a:r>
              <a:rPr 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5-11 </a:t>
            </a:r>
            <a:endParaRPr lang="th-TH" sz="4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4400" b="1" dirty="0">
                <a:latin typeface="JS Wanida" panose="02000000000000000000" pitchFamily="2" charset="-34"/>
                <a:cs typeface="JS Wanida" panose="02000000000000000000" pitchFamily="2" charset="-34"/>
              </a:rPr>
              <a:t>	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จากตัวอย่างที่ 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5-10 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สมมติกิจการมีนโยบายตั้งค่าเผื่อหนี้สงสัยจะสูญเป็น 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10% 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ของยอดลูกหนี้การค้าคงเหลือ ณ วันสิ้นรอบระยะเวลารายงาน ดังนั้น ณ วันที่ 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31 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ธันวาคม 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25x3 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ยอดคงเหลือของค่าเผื่อหนี้สงสัยจะสูญจะเท่ากับ 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128,400 (1,284,000 x 10/100) 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ณ วันสิ้นปี 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25x4 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ยอดคงเหลือของบัญชีค่าเผื่อหนี้สงสัยจะสูญจะเท่ากับ 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190,000 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(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1,900,000 x 10/100)</a:t>
            </a:r>
          </a:p>
          <a:p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	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สมมติว่า ณ วันต้นปี 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25x3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 ยอดคงเหลือของบัญชีค่าเผื่อหนี้สงสัยจะสูญ 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28,400 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กิจการต้องบันทึกหนี้สงสัยจะสูญเท่ากับ 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100,000 (128,400 – 28,400) 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หลังจากที่บันทึกด้วยจำนวนเงิน ดังกล่าว บัญชีค่าเผื่อหนี้สงสัยจะสูญ ณ วันสิ้นปี 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25x3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 จะเท่ากับ 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128,000 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บาท ตามที่ประมาณไว้</a:t>
            </a:r>
          </a:p>
        </p:txBody>
      </p:sp>
    </p:spTree>
    <p:extLst>
      <p:ext uri="{BB962C8B-B14F-4D97-AF65-F5344CB8AC3E}">
        <p14:creationId xmlns:p14="http://schemas.microsoft.com/office/powerpoint/2010/main" val="304561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0" name="Google Shape;3490;p38"/>
          <p:cNvPicPr preferRelativeResize="0"/>
          <p:nvPr/>
        </p:nvPicPr>
        <p:blipFill rotWithShape="1">
          <a:blip r:embed="rId3">
            <a:alphaModFix/>
          </a:blip>
          <a:srcRect t="7746" b="774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9" name="Google Shape;3629;p38"/>
          <p:cNvSpPr/>
          <p:nvPr/>
        </p:nvSpPr>
        <p:spPr>
          <a:xfrm>
            <a:off x="11523937" y="9034039"/>
            <a:ext cx="1878555" cy="1157752"/>
          </a:xfrm>
          <a:custGeom>
            <a:avLst/>
            <a:gdLst/>
            <a:ahLst/>
            <a:cxnLst/>
            <a:rect l="l" t="t" r="r" b="b"/>
            <a:pathLst>
              <a:path w="2479446" h="1941199" extrusionOk="0">
                <a:moveTo>
                  <a:pt x="0" y="0"/>
                </a:moveTo>
                <a:lnTo>
                  <a:pt x="2479446" y="0"/>
                </a:lnTo>
                <a:lnTo>
                  <a:pt x="2479446" y="1941200"/>
                </a:lnTo>
                <a:lnTo>
                  <a:pt x="0" y="1941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Google Shape;3627;p38">
            <a:extLst>
              <a:ext uri="{FF2B5EF4-FFF2-40B4-BE49-F238E27FC236}">
                <a16:creationId xmlns:a16="http://schemas.microsoft.com/office/drawing/2014/main" id="{F357E287-4151-20FF-CF27-9BA14B482645}"/>
              </a:ext>
            </a:extLst>
          </p:cNvPr>
          <p:cNvSpPr/>
          <p:nvPr/>
        </p:nvSpPr>
        <p:spPr>
          <a:xfrm>
            <a:off x="4638664" y="8909619"/>
            <a:ext cx="1987170" cy="1306164"/>
          </a:xfrm>
          <a:custGeom>
            <a:avLst/>
            <a:gdLst/>
            <a:ahLst/>
            <a:cxnLst/>
            <a:rect l="l" t="t" r="r" b="b"/>
            <a:pathLst>
              <a:path w="2622803" h="2190041" extrusionOk="0">
                <a:moveTo>
                  <a:pt x="0" y="0"/>
                </a:moveTo>
                <a:lnTo>
                  <a:pt x="2622803" y="0"/>
                </a:lnTo>
                <a:lnTo>
                  <a:pt x="2622803" y="2190040"/>
                </a:lnTo>
                <a:lnTo>
                  <a:pt x="0" y="2190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" name="Google Shape;3628;p38">
            <a:extLst>
              <a:ext uri="{FF2B5EF4-FFF2-40B4-BE49-F238E27FC236}">
                <a16:creationId xmlns:a16="http://schemas.microsoft.com/office/drawing/2014/main" id="{999D47DA-6E3F-E520-E3BC-D2F004C36904}"/>
              </a:ext>
            </a:extLst>
          </p:cNvPr>
          <p:cNvSpPr/>
          <p:nvPr/>
        </p:nvSpPr>
        <p:spPr>
          <a:xfrm>
            <a:off x="8103677" y="9104914"/>
            <a:ext cx="1968741" cy="1073210"/>
          </a:xfrm>
          <a:custGeom>
            <a:avLst/>
            <a:gdLst/>
            <a:ahLst/>
            <a:cxnLst/>
            <a:rect l="l" t="t" r="r" b="b"/>
            <a:pathLst>
              <a:path w="2598480" h="1799448" extrusionOk="0">
                <a:moveTo>
                  <a:pt x="0" y="0"/>
                </a:moveTo>
                <a:lnTo>
                  <a:pt x="2598480" y="0"/>
                </a:lnTo>
                <a:lnTo>
                  <a:pt x="2598480" y="1799448"/>
                </a:lnTo>
                <a:lnTo>
                  <a:pt x="0" y="1799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3141A71-2924-75A1-5F73-629217D7639E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-198294"/>
            <a:ext cx="14541500" cy="506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59D82E6C-AE97-F618-1604-181674B5BF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6600" y="4797616"/>
            <a:ext cx="14541500" cy="443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539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0" name="Google Shape;3490;p38"/>
          <p:cNvPicPr preferRelativeResize="0"/>
          <p:nvPr/>
        </p:nvPicPr>
        <p:blipFill rotWithShape="1">
          <a:blip r:embed="rId3">
            <a:alphaModFix/>
          </a:blip>
          <a:srcRect t="7746" b="774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9" name="Google Shape;3629;p38"/>
          <p:cNvSpPr/>
          <p:nvPr/>
        </p:nvSpPr>
        <p:spPr>
          <a:xfrm>
            <a:off x="11523937" y="9034039"/>
            <a:ext cx="1878555" cy="1157752"/>
          </a:xfrm>
          <a:custGeom>
            <a:avLst/>
            <a:gdLst/>
            <a:ahLst/>
            <a:cxnLst/>
            <a:rect l="l" t="t" r="r" b="b"/>
            <a:pathLst>
              <a:path w="2479446" h="1941199" extrusionOk="0">
                <a:moveTo>
                  <a:pt x="0" y="0"/>
                </a:moveTo>
                <a:lnTo>
                  <a:pt x="2479446" y="0"/>
                </a:lnTo>
                <a:lnTo>
                  <a:pt x="2479446" y="1941200"/>
                </a:lnTo>
                <a:lnTo>
                  <a:pt x="0" y="1941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Google Shape;3627;p38">
            <a:extLst>
              <a:ext uri="{FF2B5EF4-FFF2-40B4-BE49-F238E27FC236}">
                <a16:creationId xmlns:a16="http://schemas.microsoft.com/office/drawing/2014/main" id="{F357E287-4151-20FF-CF27-9BA14B482645}"/>
              </a:ext>
            </a:extLst>
          </p:cNvPr>
          <p:cNvSpPr/>
          <p:nvPr/>
        </p:nvSpPr>
        <p:spPr>
          <a:xfrm>
            <a:off x="4638664" y="8909619"/>
            <a:ext cx="1987170" cy="1306164"/>
          </a:xfrm>
          <a:custGeom>
            <a:avLst/>
            <a:gdLst/>
            <a:ahLst/>
            <a:cxnLst/>
            <a:rect l="l" t="t" r="r" b="b"/>
            <a:pathLst>
              <a:path w="2622803" h="2190041" extrusionOk="0">
                <a:moveTo>
                  <a:pt x="0" y="0"/>
                </a:moveTo>
                <a:lnTo>
                  <a:pt x="2622803" y="0"/>
                </a:lnTo>
                <a:lnTo>
                  <a:pt x="2622803" y="2190040"/>
                </a:lnTo>
                <a:lnTo>
                  <a:pt x="0" y="2190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" name="Google Shape;3628;p38">
            <a:extLst>
              <a:ext uri="{FF2B5EF4-FFF2-40B4-BE49-F238E27FC236}">
                <a16:creationId xmlns:a16="http://schemas.microsoft.com/office/drawing/2014/main" id="{999D47DA-6E3F-E520-E3BC-D2F004C36904}"/>
              </a:ext>
            </a:extLst>
          </p:cNvPr>
          <p:cNvSpPr/>
          <p:nvPr/>
        </p:nvSpPr>
        <p:spPr>
          <a:xfrm>
            <a:off x="8103677" y="9104914"/>
            <a:ext cx="1968741" cy="1073210"/>
          </a:xfrm>
          <a:custGeom>
            <a:avLst/>
            <a:gdLst/>
            <a:ahLst/>
            <a:cxnLst/>
            <a:rect l="l" t="t" r="r" b="b"/>
            <a:pathLst>
              <a:path w="2598480" h="1799448" extrusionOk="0">
                <a:moveTo>
                  <a:pt x="0" y="0"/>
                </a:moveTo>
                <a:lnTo>
                  <a:pt x="2598480" y="0"/>
                </a:lnTo>
                <a:lnTo>
                  <a:pt x="2598480" y="1799448"/>
                </a:lnTo>
                <a:lnTo>
                  <a:pt x="0" y="1799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76EB0D7E-C832-8116-D030-CB7061728960}"/>
              </a:ext>
            </a:extLst>
          </p:cNvPr>
          <p:cNvSpPr txBox="1"/>
          <p:nvPr/>
        </p:nvSpPr>
        <p:spPr>
          <a:xfrm>
            <a:off x="1815737" y="992612"/>
            <a:ext cx="1446058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ดังนั้น ในงบกำไรขาดทุนเบ็ดเสร็จประจำปี 25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X3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 และ 25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X4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 กิจการจะรายงานบัญชีหนี้สงสัยจะสูญเป็นค่าใช้จ่ายเท่ากับ 100,000 บาท และ 61,600 บาท ตามลำดับ</a:t>
            </a:r>
            <a:endParaRPr lang="en-US" sz="44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การแสดงรายการลูกหนี้การค้าในงบแสดงฐานะการเงินของทั้ง 2 ปี เป็นดังนี้</a:t>
            </a:r>
            <a:endParaRPr lang="en-US" sz="44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		 		 </a:t>
            </a:r>
            <a:r>
              <a:rPr lang="th-TH" sz="4400" u="sng" dirty="0">
                <a:latin typeface="JS Wanida" panose="02000000000000000000" pitchFamily="2" charset="-34"/>
                <a:cs typeface="JS Wanida" panose="02000000000000000000" pitchFamily="2" charset="-34"/>
              </a:rPr>
              <a:t>31 ธ.ค.25</a:t>
            </a:r>
            <a:r>
              <a:rPr lang="en-US" sz="4400" u="sng" dirty="0">
                <a:latin typeface="JS Wanida" panose="02000000000000000000" pitchFamily="2" charset="-34"/>
                <a:cs typeface="JS Wanida" panose="02000000000000000000" pitchFamily="2" charset="-34"/>
              </a:rPr>
              <a:t>X4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	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      		</a:t>
            </a:r>
            <a:r>
              <a:rPr lang="th-TH" sz="4400" u="sng" dirty="0">
                <a:latin typeface="JS Wanida" panose="02000000000000000000" pitchFamily="2" charset="-34"/>
                <a:cs typeface="JS Wanida" panose="02000000000000000000" pitchFamily="2" charset="-34"/>
              </a:rPr>
              <a:t>31 ธ.ค.25</a:t>
            </a:r>
            <a:r>
              <a:rPr lang="en-US" sz="4400" u="sng" dirty="0">
                <a:latin typeface="JS Wanida" panose="02000000000000000000" pitchFamily="2" charset="-34"/>
                <a:cs typeface="JS Wanida" panose="02000000000000000000" pitchFamily="2" charset="-34"/>
              </a:rPr>
              <a:t>X3</a:t>
            </a:r>
            <a:endParaRPr lang="en-US" sz="44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ลูกหนี้การค้า		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  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	  1,900,000			1,284,000</a:t>
            </a:r>
            <a:endParaRPr lang="en-US" sz="44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4400" u="sng" dirty="0">
                <a:latin typeface="JS Wanida" panose="02000000000000000000" pitchFamily="2" charset="-34"/>
                <a:cs typeface="JS Wanida" panose="02000000000000000000" pitchFamily="2" charset="-34"/>
              </a:rPr>
              <a:t>หัก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 ค่าเผื่อหนี้สงสัยจะสูญ	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  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 </a:t>
            </a:r>
            <a:r>
              <a:rPr lang="th-TH" sz="4400" u="sng" dirty="0">
                <a:latin typeface="JS Wanida" panose="02000000000000000000" pitchFamily="2" charset="-34"/>
                <a:cs typeface="JS Wanida" panose="02000000000000000000" pitchFamily="2" charset="-34"/>
              </a:rPr>
              <a:t> (190,000)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	       </a:t>
            </a:r>
            <a:r>
              <a:rPr lang="th-TH" sz="4400" u="sng" dirty="0">
                <a:latin typeface="JS Wanida" panose="02000000000000000000" pitchFamily="2" charset="-34"/>
                <a:cs typeface="JS Wanida" panose="02000000000000000000" pitchFamily="2" charset="-34"/>
              </a:rPr>
              <a:t> (128,400)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</a:t>
            </a:r>
            <a:endParaRPr lang="en-US" sz="44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ลูกหนี้สุทธิ		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   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	 1,710,000		        1,155,600</a:t>
            </a:r>
          </a:p>
        </p:txBody>
      </p:sp>
    </p:spTree>
    <p:extLst>
      <p:ext uri="{BB962C8B-B14F-4D97-AF65-F5344CB8AC3E}">
        <p14:creationId xmlns:p14="http://schemas.microsoft.com/office/powerpoint/2010/main" val="9367298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0" name="Google Shape;3490;p38"/>
          <p:cNvPicPr preferRelativeResize="0"/>
          <p:nvPr/>
        </p:nvPicPr>
        <p:blipFill rotWithShape="1">
          <a:blip r:embed="rId3">
            <a:alphaModFix/>
          </a:blip>
          <a:srcRect t="7746" b="774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9" name="Google Shape;3629;p38"/>
          <p:cNvSpPr/>
          <p:nvPr/>
        </p:nvSpPr>
        <p:spPr>
          <a:xfrm>
            <a:off x="11523937" y="9034039"/>
            <a:ext cx="1878555" cy="1157752"/>
          </a:xfrm>
          <a:custGeom>
            <a:avLst/>
            <a:gdLst/>
            <a:ahLst/>
            <a:cxnLst/>
            <a:rect l="l" t="t" r="r" b="b"/>
            <a:pathLst>
              <a:path w="2479446" h="1941199" extrusionOk="0">
                <a:moveTo>
                  <a:pt x="0" y="0"/>
                </a:moveTo>
                <a:lnTo>
                  <a:pt x="2479446" y="0"/>
                </a:lnTo>
                <a:lnTo>
                  <a:pt x="2479446" y="1941200"/>
                </a:lnTo>
                <a:lnTo>
                  <a:pt x="0" y="1941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Google Shape;3627;p38">
            <a:extLst>
              <a:ext uri="{FF2B5EF4-FFF2-40B4-BE49-F238E27FC236}">
                <a16:creationId xmlns:a16="http://schemas.microsoft.com/office/drawing/2014/main" id="{F357E287-4151-20FF-CF27-9BA14B482645}"/>
              </a:ext>
            </a:extLst>
          </p:cNvPr>
          <p:cNvSpPr/>
          <p:nvPr/>
        </p:nvSpPr>
        <p:spPr>
          <a:xfrm>
            <a:off x="4638664" y="8909619"/>
            <a:ext cx="1987170" cy="1306164"/>
          </a:xfrm>
          <a:custGeom>
            <a:avLst/>
            <a:gdLst/>
            <a:ahLst/>
            <a:cxnLst/>
            <a:rect l="l" t="t" r="r" b="b"/>
            <a:pathLst>
              <a:path w="2622803" h="2190041" extrusionOk="0">
                <a:moveTo>
                  <a:pt x="0" y="0"/>
                </a:moveTo>
                <a:lnTo>
                  <a:pt x="2622803" y="0"/>
                </a:lnTo>
                <a:lnTo>
                  <a:pt x="2622803" y="2190040"/>
                </a:lnTo>
                <a:lnTo>
                  <a:pt x="0" y="2190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" name="Google Shape;3628;p38">
            <a:extLst>
              <a:ext uri="{FF2B5EF4-FFF2-40B4-BE49-F238E27FC236}">
                <a16:creationId xmlns:a16="http://schemas.microsoft.com/office/drawing/2014/main" id="{999D47DA-6E3F-E520-E3BC-D2F004C36904}"/>
              </a:ext>
            </a:extLst>
          </p:cNvPr>
          <p:cNvSpPr/>
          <p:nvPr/>
        </p:nvSpPr>
        <p:spPr>
          <a:xfrm>
            <a:off x="8103677" y="9104914"/>
            <a:ext cx="1968741" cy="1073210"/>
          </a:xfrm>
          <a:custGeom>
            <a:avLst/>
            <a:gdLst/>
            <a:ahLst/>
            <a:cxnLst/>
            <a:rect l="l" t="t" r="r" b="b"/>
            <a:pathLst>
              <a:path w="2598480" h="1799448" extrusionOk="0">
                <a:moveTo>
                  <a:pt x="0" y="0"/>
                </a:moveTo>
                <a:lnTo>
                  <a:pt x="2598480" y="0"/>
                </a:lnTo>
                <a:lnTo>
                  <a:pt x="2598480" y="1799448"/>
                </a:lnTo>
                <a:lnTo>
                  <a:pt x="0" y="1799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439574E2-EBFA-BC24-20A7-86578112D692}"/>
              </a:ext>
            </a:extLst>
          </p:cNvPr>
          <p:cNvSpPr/>
          <p:nvPr/>
        </p:nvSpPr>
        <p:spPr>
          <a:xfrm>
            <a:off x="5235619" y="568437"/>
            <a:ext cx="7944804" cy="13061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ค. คำนวณค่าเผื่อหนี้สงสัยจะสูญจากอายุของลูกหนี้การค้า</a:t>
            </a:r>
            <a:endParaRPr lang="en-US" sz="4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C9760213-100D-F3DA-4AD1-97A0D2F880FB}"/>
              </a:ext>
            </a:extLst>
          </p:cNvPr>
          <p:cNvSpPr txBox="1"/>
          <p:nvPr/>
        </p:nvSpPr>
        <p:spPr>
          <a:xfrm>
            <a:off x="2155371" y="2171393"/>
            <a:ext cx="1404257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สำหรับวิธีนี้ กิจการจะจัดกลุ่มลูกหนี้การค้าตามระยะเวลาที่ค้างชำระหนี้ (หรือที่เรียกว่า อายุของลูกหนี้) โดยลูกหนี้ที่ค้างชำระนานหรือที่มีอายุนานย่อมมีโอกาสที่จะไม่ชำระหนี้สูงกว่าลูกหนี้ที่ระยะเวลาค้างชำระน้อย ดังนั้น อัตราร้อยละที่กิจการจะนำมาคูณสำหรับลูกหนี้ที่ค้างชำระนานจะสูงกว่าลูกหนี้ที่ค้างชำระไม่นาน สะท้อนให้เห็นถึงโอกาสที่จะไม่มาชำระหนี้ของลูกหนี้ที่ค้างชำระนานนั้นสูงกว่าลูกหนี้ที่ค้างชำระไม่นาน (อัตราดังกล่าวจะถูกประมาณขึ้นโดยฝ่ายบริหารของกิจการ) </a:t>
            </a:r>
          </a:p>
        </p:txBody>
      </p:sp>
    </p:spTree>
    <p:extLst>
      <p:ext uri="{BB962C8B-B14F-4D97-AF65-F5344CB8AC3E}">
        <p14:creationId xmlns:p14="http://schemas.microsoft.com/office/powerpoint/2010/main" val="24572883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0" name="Google Shape;3490;p38"/>
          <p:cNvPicPr preferRelativeResize="0"/>
          <p:nvPr/>
        </p:nvPicPr>
        <p:blipFill rotWithShape="1">
          <a:blip r:embed="rId3">
            <a:alphaModFix/>
          </a:blip>
          <a:srcRect t="7746" b="774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9" name="Google Shape;3629;p38"/>
          <p:cNvSpPr/>
          <p:nvPr/>
        </p:nvSpPr>
        <p:spPr>
          <a:xfrm>
            <a:off x="11523937" y="9034039"/>
            <a:ext cx="1878555" cy="1157752"/>
          </a:xfrm>
          <a:custGeom>
            <a:avLst/>
            <a:gdLst/>
            <a:ahLst/>
            <a:cxnLst/>
            <a:rect l="l" t="t" r="r" b="b"/>
            <a:pathLst>
              <a:path w="2479446" h="1941199" extrusionOk="0">
                <a:moveTo>
                  <a:pt x="0" y="0"/>
                </a:moveTo>
                <a:lnTo>
                  <a:pt x="2479446" y="0"/>
                </a:lnTo>
                <a:lnTo>
                  <a:pt x="2479446" y="1941200"/>
                </a:lnTo>
                <a:lnTo>
                  <a:pt x="0" y="1941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Google Shape;3627;p38">
            <a:extLst>
              <a:ext uri="{FF2B5EF4-FFF2-40B4-BE49-F238E27FC236}">
                <a16:creationId xmlns:a16="http://schemas.microsoft.com/office/drawing/2014/main" id="{F357E287-4151-20FF-CF27-9BA14B482645}"/>
              </a:ext>
            </a:extLst>
          </p:cNvPr>
          <p:cNvSpPr/>
          <p:nvPr/>
        </p:nvSpPr>
        <p:spPr>
          <a:xfrm>
            <a:off x="4638664" y="8909619"/>
            <a:ext cx="1987170" cy="1306164"/>
          </a:xfrm>
          <a:custGeom>
            <a:avLst/>
            <a:gdLst/>
            <a:ahLst/>
            <a:cxnLst/>
            <a:rect l="l" t="t" r="r" b="b"/>
            <a:pathLst>
              <a:path w="2622803" h="2190041" extrusionOk="0">
                <a:moveTo>
                  <a:pt x="0" y="0"/>
                </a:moveTo>
                <a:lnTo>
                  <a:pt x="2622803" y="0"/>
                </a:lnTo>
                <a:lnTo>
                  <a:pt x="2622803" y="2190040"/>
                </a:lnTo>
                <a:lnTo>
                  <a:pt x="0" y="2190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" name="Google Shape;3628;p38">
            <a:extLst>
              <a:ext uri="{FF2B5EF4-FFF2-40B4-BE49-F238E27FC236}">
                <a16:creationId xmlns:a16="http://schemas.microsoft.com/office/drawing/2014/main" id="{999D47DA-6E3F-E520-E3BC-D2F004C36904}"/>
              </a:ext>
            </a:extLst>
          </p:cNvPr>
          <p:cNvSpPr/>
          <p:nvPr/>
        </p:nvSpPr>
        <p:spPr>
          <a:xfrm>
            <a:off x="8103677" y="9104914"/>
            <a:ext cx="1968741" cy="1073210"/>
          </a:xfrm>
          <a:custGeom>
            <a:avLst/>
            <a:gdLst/>
            <a:ahLst/>
            <a:cxnLst/>
            <a:rect l="l" t="t" r="r" b="b"/>
            <a:pathLst>
              <a:path w="2598480" h="1799448" extrusionOk="0">
                <a:moveTo>
                  <a:pt x="0" y="0"/>
                </a:moveTo>
                <a:lnTo>
                  <a:pt x="2598480" y="0"/>
                </a:lnTo>
                <a:lnTo>
                  <a:pt x="2598480" y="1799448"/>
                </a:lnTo>
                <a:lnTo>
                  <a:pt x="0" y="1799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91CE4555-B318-4161-9105-EC5EF7037E6E}"/>
              </a:ext>
            </a:extLst>
          </p:cNvPr>
          <p:cNvSpPr txBox="1"/>
          <p:nvPr/>
        </p:nvSpPr>
        <p:spPr>
          <a:xfrm>
            <a:off x="1600200" y="389915"/>
            <a:ext cx="153289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b="1" dirty="0">
                <a:latin typeface="JS Wanida" panose="02000000000000000000" pitchFamily="2" charset="-34"/>
                <a:cs typeface="JS Wanida" panose="02000000000000000000" pitchFamily="2" charset="-34"/>
              </a:rPr>
              <a:t>ตัวอย่างที่ 5-12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  ณ วันที่ 31 ธันวาคม 25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X8 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รายละเอียดลูกหนี้การค้าของบริษัท นานา จำกัด ตามอายุของลูกหนี้การค้า มีดังนี้</a:t>
            </a:r>
            <a:endParaRPr lang="en-US" sz="4400" dirty="0"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  <p:graphicFrame>
        <p:nvGraphicFramePr>
          <p:cNvPr id="6" name="ตาราง 5">
            <a:extLst>
              <a:ext uri="{FF2B5EF4-FFF2-40B4-BE49-F238E27FC236}">
                <a16:creationId xmlns:a16="http://schemas.microsoft.com/office/drawing/2014/main" id="{55830727-107F-4731-5174-313BFE8EA2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760054"/>
              </p:ext>
            </p:extLst>
          </p:nvPr>
        </p:nvGraphicFramePr>
        <p:xfrm>
          <a:off x="1600199" y="1108630"/>
          <a:ext cx="15328901" cy="84439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33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2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2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2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32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925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รายชื่อลูกหนี้การค้า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cs typeface="JS Wanida" panose="02000000000000000000" pitchFamily="2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ณ วันที่ 31 ธันวาคม 25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X8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ยอดคงเหลือ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ยอดหนี้ที่ยังไม่ถึงกำหนด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พ้นกำหนดชำระเงิน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893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1-30 วัน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31-60 วัน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61-90 วัน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มากกว่า 90 วัน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บริษัท อาทิตย์ จำกัด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232,000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65,000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100,000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67,000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 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 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ร้านจันทรา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145,000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100,000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 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 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45,000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 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ห้างหุ้นส่วนจำกัด อังคาร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45,000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45,000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 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 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 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 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บริษัท พุธ จำกัด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123,000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80,000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 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11,000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22,000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10,000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อื่น ๆ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80,000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55,000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25,000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 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 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 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9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               รวม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625,000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345,000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125,000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78,000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67,000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10,000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87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% </a:t>
                      </a:r>
                      <a:r>
                        <a:rPr lang="th-TH" sz="440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ที่คาดว่าจะเก็บเงินไม่ได้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 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 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1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%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3%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5%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10%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87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ประมาณค่าเผื่อหนี้สงสัยจะสูญ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7,940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 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1,250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2,340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3,350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400" dirty="0">
                          <a:solidFill>
                            <a:schemeClr val="tx1"/>
                          </a:solidFill>
                          <a:effectLst/>
                          <a:latin typeface="JS Wanida" panose="02000000000000000000" pitchFamily="2" charset="-34"/>
                          <a:cs typeface="JS Wanida" panose="02000000000000000000" pitchFamily="2" charset="-34"/>
                        </a:rPr>
                        <a:t>1,000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JS Wanida" panose="02000000000000000000" pitchFamily="2" charset="-34"/>
                        <a:ea typeface="Calibri" panose="020F0502020204030204" pitchFamily="34" charset="0"/>
                        <a:cs typeface="JS Wanida" panose="02000000000000000000" pitchFamily="2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5394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0" name="Google Shape;3490;p38"/>
          <p:cNvPicPr preferRelativeResize="0"/>
          <p:nvPr/>
        </p:nvPicPr>
        <p:blipFill rotWithShape="1">
          <a:blip r:embed="rId3">
            <a:alphaModFix/>
          </a:blip>
          <a:srcRect t="7746" b="774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9" name="Google Shape;3629;p38"/>
          <p:cNvSpPr/>
          <p:nvPr/>
        </p:nvSpPr>
        <p:spPr>
          <a:xfrm>
            <a:off x="11523937" y="9034039"/>
            <a:ext cx="1878555" cy="1157752"/>
          </a:xfrm>
          <a:custGeom>
            <a:avLst/>
            <a:gdLst/>
            <a:ahLst/>
            <a:cxnLst/>
            <a:rect l="l" t="t" r="r" b="b"/>
            <a:pathLst>
              <a:path w="2479446" h="1941199" extrusionOk="0">
                <a:moveTo>
                  <a:pt x="0" y="0"/>
                </a:moveTo>
                <a:lnTo>
                  <a:pt x="2479446" y="0"/>
                </a:lnTo>
                <a:lnTo>
                  <a:pt x="2479446" y="1941200"/>
                </a:lnTo>
                <a:lnTo>
                  <a:pt x="0" y="1941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Google Shape;3627;p38">
            <a:extLst>
              <a:ext uri="{FF2B5EF4-FFF2-40B4-BE49-F238E27FC236}">
                <a16:creationId xmlns:a16="http://schemas.microsoft.com/office/drawing/2014/main" id="{F357E287-4151-20FF-CF27-9BA14B482645}"/>
              </a:ext>
            </a:extLst>
          </p:cNvPr>
          <p:cNvSpPr/>
          <p:nvPr/>
        </p:nvSpPr>
        <p:spPr>
          <a:xfrm>
            <a:off x="4638664" y="8909619"/>
            <a:ext cx="1987170" cy="1306164"/>
          </a:xfrm>
          <a:custGeom>
            <a:avLst/>
            <a:gdLst/>
            <a:ahLst/>
            <a:cxnLst/>
            <a:rect l="l" t="t" r="r" b="b"/>
            <a:pathLst>
              <a:path w="2622803" h="2190041" extrusionOk="0">
                <a:moveTo>
                  <a:pt x="0" y="0"/>
                </a:moveTo>
                <a:lnTo>
                  <a:pt x="2622803" y="0"/>
                </a:lnTo>
                <a:lnTo>
                  <a:pt x="2622803" y="2190040"/>
                </a:lnTo>
                <a:lnTo>
                  <a:pt x="0" y="2190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" name="Google Shape;3628;p38">
            <a:extLst>
              <a:ext uri="{FF2B5EF4-FFF2-40B4-BE49-F238E27FC236}">
                <a16:creationId xmlns:a16="http://schemas.microsoft.com/office/drawing/2014/main" id="{999D47DA-6E3F-E520-E3BC-D2F004C36904}"/>
              </a:ext>
            </a:extLst>
          </p:cNvPr>
          <p:cNvSpPr/>
          <p:nvPr/>
        </p:nvSpPr>
        <p:spPr>
          <a:xfrm>
            <a:off x="8103677" y="9104914"/>
            <a:ext cx="1968741" cy="1073210"/>
          </a:xfrm>
          <a:custGeom>
            <a:avLst/>
            <a:gdLst/>
            <a:ahLst/>
            <a:cxnLst/>
            <a:rect l="l" t="t" r="r" b="b"/>
            <a:pathLst>
              <a:path w="2598480" h="1799448" extrusionOk="0">
                <a:moveTo>
                  <a:pt x="0" y="0"/>
                </a:moveTo>
                <a:lnTo>
                  <a:pt x="2598480" y="0"/>
                </a:lnTo>
                <a:lnTo>
                  <a:pt x="2598480" y="1799448"/>
                </a:lnTo>
                <a:lnTo>
                  <a:pt x="0" y="1799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B113F1F9-B277-2864-639B-134AB92024B4}"/>
              </a:ext>
            </a:extLst>
          </p:cNvPr>
          <p:cNvSpPr txBox="1"/>
          <p:nvPr/>
        </p:nvSpPr>
        <p:spPr>
          <a:xfrm>
            <a:off x="1892300" y="808225"/>
            <a:ext cx="147193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ณ วันที่ 31 ธันวาคม 25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X8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 กิจการคาดว่าจะเก็บจากลูกหนี้การค้าไม่ได้เป็นเงิน 7,940 บาท หากกิจการมียอดคงเหลือของบัญชีค่าเผื่อหนี้สงสัยจะสูญ ณ วันต้นปี 25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X8 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เป็นเงิน 3,000 บาท ในปีนี้กิจการจะตั้งค่าเผื่อหนี้สงสัยจะสูญเพิ่มขึ้น เป็นเงิน 4,940 บาท การบันทึกบัญชีเป็นดังนี้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6972E4F-87A3-A7F1-F8AC-B3F9292C33B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3183260"/>
            <a:ext cx="14528800" cy="4678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5562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0" name="Google Shape;3490;p38"/>
          <p:cNvPicPr preferRelativeResize="0"/>
          <p:nvPr/>
        </p:nvPicPr>
        <p:blipFill rotWithShape="1">
          <a:blip r:embed="rId3">
            <a:alphaModFix/>
          </a:blip>
          <a:srcRect t="7746" b="774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9" name="Google Shape;3629;p38"/>
          <p:cNvSpPr/>
          <p:nvPr/>
        </p:nvSpPr>
        <p:spPr>
          <a:xfrm>
            <a:off x="11579890" y="9034039"/>
            <a:ext cx="1878555" cy="1157752"/>
          </a:xfrm>
          <a:custGeom>
            <a:avLst/>
            <a:gdLst/>
            <a:ahLst/>
            <a:cxnLst/>
            <a:rect l="l" t="t" r="r" b="b"/>
            <a:pathLst>
              <a:path w="2479446" h="1941199" extrusionOk="0">
                <a:moveTo>
                  <a:pt x="0" y="0"/>
                </a:moveTo>
                <a:lnTo>
                  <a:pt x="2479446" y="0"/>
                </a:lnTo>
                <a:lnTo>
                  <a:pt x="2479446" y="1941200"/>
                </a:lnTo>
                <a:lnTo>
                  <a:pt x="0" y="1941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Google Shape;3627;p38">
            <a:extLst>
              <a:ext uri="{FF2B5EF4-FFF2-40B4-BE49-F238E27FC236}">
                <a16:creationId xmlns:a16="http://schemas.microsoft.com/office/drawing/2014/main" id="{F357E287-4151-20FF-CF27-9BA14B482645}"/>
              </a:ext>
            </a:extLst>
          </p:cNvPr>
          <p:cNvSpPr/>
          <p:nvPr/>
        </p:nvSpPr>
        <p:spPr>
          <a:xfrm>
            <a:off x="4694617" y="8909619"/>
            <a:ext cx="1987170" cy="1306164"/>
          </a:xfrm>
          <a:custGeom>
            <a:avLst/>
            <a:gdLst/>
            <a:ahLst/>
            <a:cxnLst/>
            <a:rect l="l" t="t" r="r" b="b"/>
            <a:pathLst>
              <a:path w="2622803" h="2190041" extrusionOk="0">
                <a:moveTo>
                  <a:pt x="0" y="0"/>
                </a:moveTo>
                <a:lnTo>
                  <a:pt x="2622803" y="0"/>
                </a:lnTo>
                <a:lnTo>
                  <a:pt x="2622803" y="2190040"/>
                </a:lnTo>
                <a:lnTo>
                  <a:pt x="0" y="2190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" name="Google Shape;3628;p38">
            <a:extLst>
              <a:ext uri="{FF2B5EF4-FFF2-40B4-BE49-F238E27FC236}">
                <a16:creationId xmlns:a16="http://schemas.microsoft.com/office/drawing/2014/main" id="{999D47DA-6E3F-E520-E3BC-D2F004C36904}"/>
              </a:ext>
            </a:extLst>
          </p:cNvPr>
          <p:cNvSpPr/>
          <p:nvPr/>
        </p:nvSpPr>
        <p:spPr>
          <a:xfrm>
            <a:off x="8159630" y="9104914"/>
            <a:ext cx="1968741" cy="1073210"/>
          </a:xfrm>
          <a:custGeom>
            <a:avLst/>
            <a:gdLst/>
            <a:ahLst/>
            <a:cxnLst/>
            <a:rect l="l" t="t" r="r" b="b"/>
            <a:pathLst>
              <a:path w="2598480" h="1799448" extrusionOk="0">
                <a:moveTo>
                  <a:pt x="0" y="0"/>
                </a:moveTo>
                <a:lnTo>
                  <a:pt x="2598480" y="0"/>
                </a:lnTo>
                <a:lnTo>
                  <a:pt x="2598480" y="1799448"/>
                </a:lnTo>
                <a:lnTo>
                  <a:pt x="0" y="1799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BD319B79-7331-8A44-DFE1-E990094C6A7B}"/>
              </a:ext>
            </a:extLst>
          </p:cNvPr>
          <p:cNvSpPr txBox="1"/>
          <p:nvPr/>
        </p:nvSpPr>
        <p:spPr>
          <a:xfrm>
            <a:off x="2456253" y="982990"/>
            <a:ext cx="144653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h-TH" sz="4000" b="1" i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ค่าใช้จ่ายค้างจ่าย (</a:t>
            </a:r>
            <a:r>
              <a:rPr lang="en-US" sz="4000" b="1" i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accrued expense) </a:t>
            </a:r>
            <a:r>
              <a:rPr lang="th-TH" sz="4000" b="1" dirty="0">
                <a:latin typeface="JS Wanida" panose="02000000000000000000" pitchFamily="2" charset="-34"/>
                <a:cs typeface="JS Wanida" panose="02000000000000000000" pitchFamily="2" charset="-34"/>
              </a:rPr>
              <a:t>  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ค่าใช้จ่ายที่เกิดขึ้นในระหว่างงวดบัญชี  แต่ยังไม่ได้จ่าย เมื่อมีรายการเกิดขึ้นกิจการจะบันทึกตามเกณฑ์ คงค้าง</a:t>
            </a:r>
          </a:p>
          <a:p>
            <a:pPr marL="0" indent="0">
              <a:buNone/>
            </a:pP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ค่าใช้จ่ายค้างจ่าย 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= 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หมวดหนี้สิน (หนี้สินหมุนเวียน)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478C5F10-5551-AAA6-CF6E-5B9B84F14460}"/>
              </a:ext>
            </a:extLst>
          </p:cNvPr>
          <p:cNvSpPr txBox="1"/>
          <p:nvPr/>
        </p:nvSpPr>
        <p:spPr>
          <a:xfrm>
            <a:off x="2592387" y="3020427"/>
            <a:ext cx="9245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h-TH" sz="40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การบันทึกรายการค่าใช้จ่ายค้างจ่าย (ก่อนการปรับปรุง)</a:t>
            </a: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BEF28E81-A217-3308-010D-87F685650470}"/>
              </a:ext>
            </a:extLst>
          </p:cNvPr>
          <p:cNvSpPr/>
          <p:nvPr/>
        </p:nvSpPr>
        <p:spPr>
          <a:xfrm>
            <a:off x="2787041" y="3734385"/>
            <a:ext cx="12713917" cy="15908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ไม่มีการบันทึกบัญชี เนื่องจากยังไม่มีการรับรู้รายได้ในรอบระยะเวลาบัญชีนี้</a:t>
            </a:r>
          </a:p>
          <a:p>
            <a:pPr algn="ctr"/>
            <a:endParaRPr lang="th-TH" dirty="0"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C5E1C31B-FC2F-5C3B-E061-A4BE2C4C8B5D}"/>
              </a:ext>
            </a:extLst>
          </p:cNvPr>
          <p:cNvSpPr txBox="1"/>
          <p:nvPr/>
        </p:nvSpPr>
        <p:spPr>
          <a:xfrm>
            <a:off x="2592387" y="5699147"/>
            <a:ext cx="132012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h-TH" sz="40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การบันทึกรายการค่าใช้จ่ายค้างจ่าย (ปรับปรุงวันสิ้นรอบระยะเวลาบัญชี)</a:t>
            </a:r>
          </a:p>
        </p:txBody>
      </p: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F1E05AF6-7949-0CF2-9996-BF7826290566}"/>
              </a:ext>
            </a:extLst>
          </p:cNvPr>
          <p:cNvSpPr/>
          <p:nvPr/>
        </p:nvSpPr>
        <p:spPr>
          <a:xfrm>
            <a:off x="2817008" y="6513426"/>
            <a:ext cx="12793106" cy="25914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เดบิต      ค่าใช้จ่าย                        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  xxx      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เป็นรายการ</a:t>
            </a:r>
            <a:r>
              <a:rPr lang="th-TH" sz="4000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ค่าใช้จ่ายในงบกำไรขาดทุน</a:t>
            </a:r>
          </a:p>
          <a:p>
            <a:pPr marL="0" indent="0" algn="ctr">
              <a:buNone/>
            </a:pP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	เครดิต    ค่าใช้จ่ายค้างจ่าย             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xxx      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เป็นรายการ</a:t>
            </a:r>
            <a:r>
              <a:rPr lang="th-TH" sz="4000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หนี้สินในงบแสดงฐานะการเงิน</a:t>
            </a: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8E84964F-3908-6046-076B-9C72432E92F9}"/>
              </a:ext>
            </a:extLst>
          </p:cNvPr>
          <p:cNvSpPr txBox="1"/>
          <p:nvPr/>
        </p:nvSpPr>
        <p:spPr>
          <a:xfrm>
            <a:off x="774700" y="224312"/>
            <a:ext cx="9245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1. ค่าใช้จ่ายค้างจ่าย</a:t>
            </a:r>
            <a:endParaRPr lang="th-TH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551947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0" name="Google Shape;3490;p38"/>
          <p:cNvPicPr preferRelativeResize="0"/>
          <p:nvPr/>
        </p:nvPicPr>
        <p:blipFill rotWithShape="1">
          <a:blip r:embed="rId3">
            <a:alphaModFix/>
          </a:blip>
          <a:srcRect t="7746" b="774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9" name="Google Shape;3629;p38"/>
          <p:cNvSpPr/>
          <p:nvPr/>
        </p:nvSpPr>
        <p:spPr>
          <a:xfrm>
            <a:off x="11523937" y="9034039"/>
            <a:ext cx="1878555" cy="1157752"/>
          </a:xfrm>
          <a:custGeom>
            <a:avLst/>
            <a:gdLst/>
            <a:ahLst/>
            <a:cxnLst/>
            <a:rect l="l" t="t" r="r" b="b"/>
            <a:pathLst>
              <a:path w="2479446" h="1941199" extrusionOk="0">
                <a:moveTo>
                  <a:pt x="0" y="0"/>
                </a:moveTo>
                <a:lnTo>
                  <a:pt x="2479446" y="0"/>
                </a:lnTo>
                <a:lnTo>
                  <a:pt x="2479446" y="1941200"/>
                </a:lnTo>
                <a:lnTo>
                  <a:pt x="0" y="1941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Google Shape;3627;p38">
            <a:extLst>
              <a:ext uri="{FF2B5EF4-FFF2-40B4-BE49-F238E27FC236}">
                <a16:creationId xmlns:a16="http://schemas.microsoft.com/office/drawing/2014/main" id="{F357E287-4151-20FF-CF27-9BA14B482645}"/>
              </a:ext>
            </a:extLst>
          </p:cNvPr>
          <p:cNvSpPr/>
          <p:nvPr/>
        </p:nvSpPr>
        <p:spPr>
          <a:xfrm>
            <a:off x="4638664" y="8909619"/>
            <a:ext cx="1987170" cy="1306164"/>
          </a:xfrm>
          <a:custGeom>
            <a:avLst/>
            <a:gdLst/>
            <a:ahLst/>
            <a:cxnLst/>
            <a:rect l="l" t="t" r="r" b="b"/>
            <a:pathLst>
              <a:path w="2622803" h="2190041" extrusionOk="0">
                <a:moveTo>
                  <a:pt x="0" y="0"/>
                </a:moveTo>
                <a:lnTo>
                  <a:pt x="2622803" y="0"/>
                </a:lnTo>
                <a:lnTo>
                  <a:pt x="2622803" y="2190040"/>
                </a:lnTo>
                <a:lnTo>
                  <a:pt x="0" y="2190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" name="Google Shape;3628;p38">
            <a:extLst>
              <a:ext uri="{FF2B5EF4-FFF2-40B4-BE49-F238E27FC236}">
                <a16:creationId xmlns:a16="http://schemas.microsoft.com/office/drawing/2014/main" id="{999D47DA-6E3F-E520-E3BC-D2F004C36904}"/>
              </a:ext>
            </a:extLst>
          </p:cNvPr>
          <p:cNvSpPr/>
          <p:nvPr/>
        </p:nvSpPr>
        <p:spPr>
          <a:xfrm>
            <a:off x="8103677" y="9104914"/>
            <a:ext cx="1968741" cy="1073210"/>
          </a:xfrm>
          <a:custGeom>
            <a:avLst/>
            <a:gdLst/>
            <a:ahLst/>
            <a:cxnLst/>
            <a:rect l="l" t="t" r="r" b="b"/>
            <a:pathLst>
              <a:path w="2598480" h="1799448" extrusionOk="0">
                <a:moveTo>
                  <a:pt x="0" y="0"/>
                </a:moveTo>
                <a:lnTo>
                  <a:pt x="2598480" y="0"/>
                </a:lnTo>
                <a:lnTo>
                  <a:pt x="2598480" y="1799448"/>
                </a:lnTo>
                <a:lnTo>
                  <a:pt x="0" y="1799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F626143-F194-18FF-4513-7083E6AE6454}"/>
              </a:ext>
            </a:extLst>
          </p:cNvPr>
          <p:cNvSpPr txBox="1"/>
          <p:nvPr/>
        </p:nvSpPr>
        <p:spPr>
          <a:xfrm>
            <a:off x="2609850" y="197520"/>
            <a:ext cx="130683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ตัวอย่างที่ 5-13 </a:t>
            </a:r>
            <a:r>
              <a:rPr lang="th-TH" sz="4800" dirty="0">
                <a:latin typeface="JS Wanida" panose="02000000000000000000" pitchFamily="2" charset="-34"/>
                <a:cs typeface="JS Wanida" panose="02000000000000000000" pitchFamily="2" charset="-34"/>
              </a:rPr>
              <a:t>แสดงการปรับปรุงรายการของบริษัท ปั้น จำกัด ณ วันสิ้นปี 25</a:t>
            </a:r>
            <a:r>
              <a:rPr lang="en-US" sz="4800" dirty="0">
                <a:latin typeface="JS Wanida" panose="02000000000000000000" pitchFamily="2" charset="-34"/>
                <a:cs typeface="JS Wanida" panose="02000000000000000000" pitchFamily="2" charset="-34"/>
              </a:rPr>
              <a:t>X1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42D7E5BA-D848-3BDD-7BE2-C4FF5EA19F02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1099734"/>
            <a:ext cx="14452600" cy="7933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8884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0" name="Google Shape;3490;p38"/>
          <p:cNvPicPr preferRelativeResize="0"/>
          <p:nvPr/>
        </p:nvPicPr>
        <p:blipFill rotWithShape="1">
          <a:blip r:embed="rId3">
            <a:alphaModFix/>
          </a:blip>
          <a:srcRect t="7746" b="774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9" name="Google Shape;3629;p38"/>
          <p:cNvSpPr/>
          <p:nvPr/>
        </p:nvSpPr>
        <p:spPr>
          <a:xfrm>
            <a:off x="11523937" y="9034039"/>
            <a:ext cx="1878555" cy="1157752"/>
          </a:xfrm>
          <a:custGeom>
            <a:avLst/>
            <a:gdLst/>
            <a:ahLst/>
            <a:cxnLst/>
            <a:rect l="l" t="t" r="r" b="b"/>
            <a:pathLst>
              <a:path w="2479446" h="1941199" extrusionOk="0">
                <a:moveTo>
                  <a:pt x="0" y="0"/>
                </a:moveTo>
                <a:lnTo>
                  <a:pt x="2479446" y="0"/>
                </a:lnTo>
                <a:lnTo>
                  <a:pt x="2479446" y="1941200"/>
                </a:lnTo>
                <a:lnTo>
                  <a:pt x="0" y="1941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Google Shape;3627;p38">
            <a:extLst>
              <a:ext uri="{FF2B5EF4-FFF2-40B4-BE49-F238E27FC236}">
                <a16:creationId xmlns:a16="http://schemas.microsoft.com/office/drawing/2014/main" id="{F357E287-4151-20FF-CF27-9BA14B482645}"/>
              </a:ext>
            </a:extLst>
          </p:cNvPr>
          <p:cNvSpPr/>
          <p:nvPr/>
        </p:nvSpPr>
        <p:spPr>
          <a:xfrm>
            <a:off x="4638664" y="8909619"/>
            <a:ext cx="1987170" cy="1306164"/>
          </a:xfrm>
          <a:custGeom>
            <a:avLst/>
            <a:gdLst/>
            <a:ahLst/>
            <a:cxnLst/>
            <a:rect l="l" t="t" r="r" b="b"/>
            <a:pathLst>
              <a:path w="2622803" h="2190041" extrusionOk="0">
                <a:moveTo>
                  <a:pt x="0" y="0"/>
                </a:moveTo>
                <a:lnTo>
                  <a:pt x="2622803" y="0"/>
                </a:lnTo>
                <a:lnTo>
                  <a:pt x="2622803" y="2190040"/>
                </a:lnTo>
                <a:lnTo>
                  <a:pt x="0" y="2190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" name="Google Shape;3628;p38">
            <a:extLst>
              <a:ext uri="{FF2B5EF4-FFF2-40B4-BE49-F238E27FC236}">
                <a16:creationId xmlns:a16="http://schemas.microsoft.com/office/drawing/2014/main" id="{999D47DA-6E3F-E520-E3BC-D2F004C36904}"/>
              </a:ext>
            </a:extLst>
          </p:cNvPr>
          <p:cNvSpPr/>
          <p:nvPr/>
        </p:nvSpPr>
        <p:spPr>
          <a:xfrm>
            <a:off x="8103677" y="9104914"/>
            <a:ext cx="1968741" cy="1073210"/>
          </a:xfrm>
          <a:custGeom>
            <a:avLst/>
            <a:gdLst/>
            <a:ahLst/>
            <a:cxnLst/>
            <a:rect l="l" t="t" r="r" b="b"/>
            <a:pathLst>
              <a:path w="2598480" h="1799448" extrusionOk="0">
                <a:moveTo>
                  <a:pt x="0" y="0"/>
                </a:moveTo>
                <a:lnTo>
                  <a:pt x="2598480" y="0"/>
                </a:lnTo>
                <a:lnTo>
                  <a:pt x="2598480" y="1799448"/>
                </a:lnTo>
                <a:lnTo>
                  <a:pt x="0" y="1799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914BFE2A-4D01-169A-271A-4F56FA3CF71E}"/>
              </a:ext>
            </a:extLst>
          </p:cNvPr>
          <p:cNvSpPr txBox="1"/>
          <p:nvPr/>
        </p:nvSpPr>
        <p:spPr>
          <a:xfrm>
            <a:off x="1841500" y="749181"/>
            <a:ext cx="143891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b="1" dirty="0">
                <a:latin typeface="JS Wanida" panose="02000000000000000000" pitchFamily="2" charset="-34"/>
                <a:cs typeface="JS Wanida" panose="02000000000000000000" pitchFamily="2" charset="-34"/>
              </a:rPr>
              <a:t>ข้อมูลเพิ่มเติม </a:t>
            </a:r>
            <a:r>
              <a:rPr lang="en-US" sz="4400" b="1" dirty="0">
                <a:latin typeface="JS Wanida" panose="02000000000000000000" pitchFamily="2" charset="-34"/>
                <a:cs typeface="JS Wanida" panose="02000000000000000000" pitchFamily="2" charset="-34"/>
              </a:rPr>
              <a:t>:-</a:t>
            </a:r>
            <a:endParaRPr lang="en-US" sz="44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	1. 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วัสดุในการซักรีดใช้ไปในปี 25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X1 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จำนวน 36,000 บาท</a:t>
            </a:r>
            <a:endParaRPr lang="en-US" sz="44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2. คิดค่าเสื่อมราคาอุปกรณ์ในการซักรีด 20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%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 ต่อปี มูลค่าคงเหลือ 30,000 บาท (กิจการซื้ออุปกรณ์ในการซักรีด เมื่อวันที่ 3 ธันวาคม 25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X1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)</a:t>
            </a:r>
            <a:endParaRPr lang="en-US" sz="44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3. ได้รับใบแจ้งหนี้ค่าสาธารณูปโภคเพิ่มเติมของเดือนธันวาคม 25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X1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 จำนวน 1,400 บาท แต่กิจการยังไม่ได้จ่าย</a:t>
            </a:r>
            <a:endParaRPr lang="en-US" sz="44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4. ธนาคารคิดอัตราดอกเบี้ย 12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%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 ต่อปี สำหรับเงินกู้ 100,000 บาท (กิจการกู้เงินเมื่อวันที่ 15 ธันวาคม 25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X1)</a:t>
            </a:r>
          </a:p>
          <a:p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	5. 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ประมาณค่าเผื่อหนี้สงสัยจะสูญ 5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%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 ของลูกหนี้การค้าคงเหลือในวันสิ้นงวด</a:t>
            </a:r>
          </a:p>
          <a:p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6. ส่งใบแจ้งหนี้ให้กับผู้เช่าที่ร้านขายน้ำผลไม้ สำหรับค่าเช่าประจำเดือนธันวาคม 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25X1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 เป็นเงิน 7,000 บาท โดยผู้เช่าจะชำระในเดือนถัดไป</a:t>
            </a:r>
            <a:endParaRPr lang="en-US" sz="4400" dirty="0"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548885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0" name="Google Shape;3490;p38"/>
          <p:cNvPicPr preferRelativeResize="0"/>
          <p:nvPr/>
        </p:nvPicPr>
        <p:blipFill rotWithShape="1">
          <a:blip r:embed="rId3">
            <a:alphaModFix/>
          </a:blip>
          <a:srcRect t="7746" b="774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9" name="Google Shape;3629;p38"/>
          <p:cNvSpPr/>
          <p:nvPr/>
        </p:nvSpPr>
        <p:spPr>
          <a:xfrm>
            <a:off x="11523937" y="9034039"/>
            <a:ext cx="1878555" cy="1157752"/>
          </a:xfrm>
          <a:custGeom>
            <a:avLst/>
            <a:gdLst/>
            <a:ahLst/>
            <a:cxnLst/>
            <a:rect l="l" t="t" r="r" b="b"/>
            <a:pathLst>
              <a:path w="2479446" h="1941199" extrusionOk="0">
                <a:moveTo>
                  <a:pt x="0" y="0"/>
                </a:moveTo>
                <a:lnTo>
                  <a:pt x="2479446" y="0"/>
                </a:lnTo>
                <a:lnTo>
                  <a:pt x="2479446" y="1941200"/>
                </a:lnTo>
                <a:lnTo>
                  <a:pt x="0" y="1941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Google Shape;3627;p38">
            <a:extLst>
              <a:ext uri="{FF2B5EF4-FFF2-40B4-BE49-F238E27FC236}">
                <a16:creationId xmlns:a16="http://schemas.microsoft.com/office/drawing/2014/main" id="{F357E287-4151-20FF-CF27-9BA14B482645}"/>
              </a:ext>
            </a:extLst>
          </p:cNvPr>
          <p:cNvSpPr/>
          <p:nvPr/>
        </p:nvSpPr>
        <p:spPr>
          <a:xfrm>
            <a:off x="4638664" y="8909619"/>
            <a:ext cx="1987170" cy="1306164"/>
          </a:xfrm>
          <a:custGeom>
            <a:avLst/>
            <a:gdLst/>
            <a:ahLst/>
            <a:cxnLst/>
            <a:rect l="l" t="t" r="r" b="b"/>
            <a:pathLst>
              <a:path w="2622803" h="2190041" extrusionOk="0">
                <a:moveTo>
                  <a:pt x="0" y="0"/>
                </a:moveTo>
                <a:lnTo>
                  <a:pt x="2622803" y="0"/>
                </a:lnTo>
                <a:lnTo>
                  <a:pt x="2622803" y="2190040"/>
                </a:lnTo>
                <a:lnTo>
                  <a:pt x="0" y="2190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" name="Google Shape;3628;p38">
            <a:extLst>
              <a:ext uri="{FF2B5EF4-FFF2-40B4-BE49-F238E27FC236}">
                <a16:creationId xmlns:a16="http://schemas.microsoft.com/office/drawing/2014/main" id="{999D47DA-6E3F-E520-E3BC-D2F004C36904}"/>
              </a:ext>
            </a:extLst>
          </p:cNvPr>
          <p:cNvSpPr/>
          <p:nvPr/>
        </p:nvSpPr>
        <p:spPr>
          <a:xfrm>
            <a:off x="8103677" y="9104914"/>
            <a:ext cx="1968741" cy="1073210"/>
          </a:xfrm>
          <a:custGeom>
            <a:avLst/>
            <a:gdLst/>
            <a:ahLst/>
            <a:cxnLst/>
            <a:rect l="l" t="t" r="r" b="b"/>
            <a:pathLst>
              <a:path w="2598480" h="1799448" extrusionOk="0">
                <a:moveTo>
                  <a:pt x="0" y="0"/>
                </a:moveTo>
                <a:lnTo>
                  <a:pt x="2598480" y="0"/>
                </a:lnTo>
                <a:lnTo>
                  <a:pt x="2598480" y="1799448"/>
                </a:lnTo>
                <a:lnTo>
                  <a:pt x="0" y="1799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57EEF55-B43F-E397-0EE1-22C9A6448044}"/>
              </a:ext>
            </a:extLst>
          </p:cNvPr>
          <p:cNvSpPr txBox="1"/>
          <p:nvPr/>
        </p:nvSpPr>
        <p:spPr>
          <a:xfrm>
            <a:off x="1866900" y="692259"/>
            <a:ext cx="14528800" cy="754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จากข้อมูลเพิ่มเติม รายการปรับปรุงของบริษัท ปั้น จำกัด มีดังนี้</a:t>
            </a:r>
            <a:endParaRPr lang="en-US" sz="44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1. ปรับปรุงวัสดุซักรีด จำนวน 36,000 บาท</a:t>
            </a:r>
            <a:endParaRPr lang="en-US" sz="44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2. ปรับปรุงค่าเสื่อมราคา-อุปกรณ์ในการซักรีด</a:t>
            </a:r>
            <a:endParaRPr lang="en-US" sz="44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ค่าเสื่อมราคาประจำปี (180,000 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-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 30,000) 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x 20%  =  30,000 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บาท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		</a:t>
            </a:r>
            <a:endParaRPr lang="th-TH" sz="44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ค่าเสื่อมราคาของเดือนธันวาคม  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=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  30,000 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x 1/12 = 2,500 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บาท</a:t>
            </a:r>
            <a:endParaRPr lang="en-US" sz="44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3. ปรับปรุงค่าสาธารณูปโภคค้างจ่าย 1,400 บาท</a:t>
            </a:r>
            <a:endParaRPr lang="en-US" sz="44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4. ปรับปรุงดอกเบี้ยค้างจ่ายครึ่งเดือนจากเจ้าหนี้เงินกู้ 100,000 บาท อัตราดอกเบี้ย 12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%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 </a:t>
            </a:r>
          </a:p>
          <a:p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   (100,000 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x 12% x 1/12 x 1/2  = 500 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บาท)</a:t>
            </a:r>
            <a:endParaRPr lang="en-US" sz="44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5. ปรับปรุงค่าเผื่อหนี้สงสัยจะสูญ 5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%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 ของลูกหนี้การค้าคงเหลือในวันสิ้นรอบระยะเวลารายงาน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 </a:t>
            </a:r>
            <a:endParaRPr lang="th-TH" sz="44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 	   (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5% x 20,000  =  1,000 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บาท)</a:t>
            </a:r>
            <a:endParaRPr lang="en-US" sz="44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6. ปรับปรุงรายได้ค่าเช่าค้างรับ 7,000 บาท</a:t>
            </a:r>
            <a:endParaRPr lang="en-US" sz="4400" dirty="0"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142233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0" name="Google Shape;3490;p38"/>
          <p:cNvPicPr preferRelativeResize="0"/>
          <p:nvPr/>
        </p:nvPicPr>
        <p:blipFill rotWithShape="1">
          <a:blip r:embed="rId3">
            <a:alphaModFix/>
          </a:blip>
          <a:srcRect t="7746" b="774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9" name="Google Shape;3629;p38"/>
          <p:cNvSpPr/>
          <p:nvPr/>
        </p:nvSpPr>
        <p:spPr>
          <a:xfrm>
            <a:off x="11523937" y="9034039"/>
            <a:ext cx="1878555" cy="1157752"/>
          </a:xfrm>
          <a:custGeom>
            <a:avLst/>
            <a:gdLst/>
            <a:ahLst/>
            <a:cxnLst/>
            <a:rect l="l" t="t" r="r" b="b"/>
            <a:pathLst>
              <a:path w="2479446" h="1941199" extrusionOk="0">
                <a:moveTo>
                  <a:pt x="0" y="0"/>
                </a:moveTo>
                <a:lnTo>
                  <a:pt x="2479446" y="0"/>
                </a:lnTo>
                <a:lnTo>
                  <a:pt x="2479446" y="1941200"/>
                </a:lnTo>
                <a:lnTo>
                  <a:pt x="0" y="1941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Google Shape;3627;p38">
            <a:extLst>
              <a:ext uri="{FF2B5EF4-FFF2-40B4-BE49-F238E27FC236}">
                <a16:creationId xmlns:a16="http://schemas.microsoft.com/office/drawing/2014/main" id="{F357E287-4151-20FF-CF27-9BA14B482645}"/>
              </a:ext>
            </a:extLst>
          </p:cNvPr>
          <p:cNvSpPr/>
          <p:nvPr/>
        </p:nvSpPr>
        <p:spPr>
          <a:xfrm>
            <a:off x="4638664" y="8909619"/>
            <a:ext cx="1987170" cy="1306164"/>
          </a:xfrm>
          <a:custGeom>
            <a:avLst/>
            <a:gdLst/>
            <a:ahLst/>
            <a:cxnLst/>
            <a:rect l="l" t="t" r="r" b="b"/>
            <a:pathLst>
              <a:path w="2622803" h="2190041" extrusionOk="0">
                <a:moveTo>
                  <a:pt x="0" y="0"/>
                </a:moveTo>
                <a:lnTo>
                  <a:pt x="2622803" y="0"/>
                </a:lnTo>
                <a:lnTo>
                  <a:pt x="2622803" y="2190040"/>
                </a:lnTo>
                <a:lnTo>
                  <a:pt x="0" y="2190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" name="Google Shape;3628;p38">
            <a:extLst>
              <a:ext uri="{FF2B5EF4-FFF2-40B4-BE49-F238E27FC236}">
                <a16:creationId xmlns:a16="http://schemas.microsoft.com/office/drawing/2014/main" id="{999D47DA-6E3F-E520-E3BC-D2F004C36904}"/>
              </a:ext>
            </a:extLst>
          </p:cNvPr>
          <p:cNvSpPr/>
          <p:nvPr/>
        </p:nvSpPr>
        <p:spPr>
          <a:xfrm>
            <a:off x="8103677" y="9104914"/>
            <a:ext cx="1968741" cy="1073210"/>
          </a:xfrm>
          <a:custGeom>
            <a:avLst/>
            <a:gdLst/>
            <a:ahLst/>
            <a:cxnLst/>
            <a:rect l="l" t="t" r="r" b="b"/>
            <a:pathLst>
              <a:path w="2598480" h="1799448" extrusionOk="0">
                <a:moveTo>
                  <a:pt x="0" y="0"/>
                </a:moveTo>
                <a:lnTo>
                  <a:pt x="2598480" y="0"/>
                </a:lnTo>
                <a:lnTo>
                  <a:pt x="2598480" y="1799448"/>
                </a:lnTo>
                <a:lnTo>
                  <a:pt x="0" y="1799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E6CCC40-7EDE-2744-3579-11577F3E1E6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34558"/>
            <a:ext cx="15087599" cy="8328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21076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0" name="Google Shape;3490;p38"/>
          <p:cNvPicPr preferRelativeResize="0"/>
          <p:nvPr/>
        </p:nvPicPr>
        <p:blipFill rotWithShape="1">
          <a:blip r:embed="rId3">
            <a:alphaModFix/>
          </a:blip>
          <a:srcRect t="7746" b="7746"/>
          <a:stretch/>
        </p:blipFill>
        <p:spPr>
          <a:xfrm>
            <a:off x="0" y="-71217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9" name="Google Shape;3629;p38"/>
          <p:cNvSpPr/>
          <p:nvPr/>
        </p:nvSpPr>
        <p:spPr>
          <a:xfrm>
            <a:off x="11523937" y="9034039"/>
            <a:ext cx="1878555" cy="1157752"/>
          </a:xfrm>
          <a:custGeom>
            <a:avLst/>
            <a:gdLst/>
            <a:ahLst/>
            <a:cxnLst/>
            <a:rect l="l" t="t" r="r" b="b"/>
            <a:pathLst>
              <a:path w="2479446" h="1941199" extrusionOk="0">
                <a:moveTo>
                  <a:pt x="0" y="0"/>
                </a:moveTo>
                <a:lnTo>
                  <a:pt x="2479446" y="0"/>
                </a:lnTo>
                <a:lnTo>
                  <a:pt x="2479446" y="1941200"/>
                </a:lnTo>
                <a:lnTo>
                  <a:pt x="0" y="1941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Google Shape;3627;p38">
            <a:extLst>
              <a:ext uri="{FF2B5EF4-FFF2-40B4-BE49-F238E27FC236}">
                <a16:creationId xmlns:a16="http://schemas.microsoft.com/office/drawing/2014/main" id="{F357E287-4151-20FF-CF27-9BA14B482645}"/>
              </a:ext>
            </a:extLst>
          </p:cNvPr>
          <p:cNvSpPr/>
          <p:nvPr/>
        </p:nvSpPr>
        <p:spPr>
          <a:xfrm>
            <a:off x="4638664" y="8909619"/>
            <a:ext cx="1987170" cy="1306164"/>
          </a:xfrm>
          <a:custGeom>
            <a:avLst/>
            <a:gdLst/>
            <a:ahLst/>
            <a:cxnLst/>
            <a:rect l="l" t="t" r="r" b="b"/>
            <a:pathLst>
              <a:path w="2622803" h="2190041" extrusionOk="0">
                <a:moveTo>
                  <a:pt x="0" y="0"/>
                </a:moveTo>
                <a:lnTo>
                  <a:pt x="2622803" y="0"/>
                </a:lnTo>
                <a:lnTo>
                  <a:pt x="2622803" y="2190040"/>
                </a:lnTo>
                <a:lnTo>
                  <a:pt x="0" y="2190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" name="Google Shape;3628;p38">
            <a:extLst>
              <a:ext uri="{FF2B5EF4-FFF2-40B4-BE49-F238E27FC236}">
                <a16:creationId xmlns:a16="http://schemas.microsoft.com/office/drawing/2014/main" id="{999D47DA-6E3F-E520-E3BC-D2F004C36904}"/>
              </a:ext>
            </a:extLst>
          </p:cNvPr>
          <p:cNvSpPr/>
          <p:nvPr/>
        </p:nvSpPr>
        <p:spPr>
          <a:xfrm>
            <a:off x="8103677" y="9104914"/>
            <a:ext cx="1968741" cy="1073210"/>
          </a:xfrm>
          <a:custGeom>
            <a:avLst/>
            <a:gdLst/>
            <a:ahLst/>
            <a:cxnLst/>
            <a:rect l="l" t="t" r="r" b="b"/>
            <a:pathLst>
              <a:path w="2598480" h="1799448" extrusionOk="0">
                <a:moveTo>
                  <a:pt x="0" y="0"/>
                </a:moveTo>
                <a:lnTo>
                  <a:pt x="2598480" y="0"/>
                </a:lnTo>
                <a:lnTo>
                  <a:pt x="2598480" y="1799448"/>
                </a:lnTo>
                <a:lnTo>
                  <a:pt x="0" y="1799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4" name="Picture 22">
            <a:extLst>
              <a:ext uri="{FF2B5EF4-FFF2-40B4-BE49-F238E27FC236}">
                <a16:creationId xmlns:a16="http://schemas.microsoft.com/office/drawing/2014/main" id="{3C3AE016-5D57-3A14-4DB0-B9A76650127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1922903"/>
            <a:ext cx="13335001" cy="71111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770E1E68-EFCE-AFD1-00C0-F83244FF4C8D}"/>
              </a:ext>
            </a:extLst>
          </p:cNvPr>
          <p:cNvSpPr txBox="1"/>
          <p:nvPr/>
        </p:nvSpPr>
        <p:spPr>
          <a:xfrm>
            <a:off x="1130300" y="570122"/>
            <a:ext cx="9245600" cy="96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ea typeface="Calibri" panose="020F0502020204030204" pitchFamily="34" charset="0"/>
                <a:cs typeface="JS Wanida" panose="02000000000000000000" pitchFamily="2" charset="-34"/>
              </a:rPr>
              <a:t>งบทดลองหลังปรับปรุงรายการ</a:t>
            </a:r>
            <a:endParaRPr lang="en-US" sz="40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S Wanida" panose="02000000000000000000" pitchFamily="2" charset="-34"/>
              <a:ea typeface="Calibri" panose="020F0502020204030204" pitchFamily="34" charset="0"/>
              <a:cs typeface="JS Wanida" panose="02000000000000000000" pitchFamily="2" charset="-34"/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3289F0EF-C862-AA46-ED74-7A22F4A97D2D}"/>
              </a:ext>
            </a:extLst>
          </p:cNvPr>
          <p:cNvSpPr/>
          <p:nvPr/>
        </p:nvSpPr>
        <p:spPr>
          <a:xfrm>
            <a:off x="6529777" y="16305"/>
            <a:ext cx="7085282" cy="2057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4000" dirty="0">
                <a:latin typeface="JS Wanida" panose="02000000000000000000" pitchFamily="2" charset="-34"/>
                <a:ea typeface="Calibri" panose="020F0502020204030204" pitchFamily="34" charset="0"/>
                <a:cs typeface="JS Wanida" panose="02000000000000000000" pitchFamily="2" charset="-34"/>
              </a:rPr>
              <a:t>บริษัท ปั้น จำกัด</a:t>
            </a:r>
            <a:endParaRPr lang="en-US" sz="4000" dirty="0">
              <a:latin typeface="JS Wanida" panose="02000000000000000000" pitchFamily="2" charset="-34"/>
              <a:ea typeface="Calibri" panose="020F0502020204030204" pitchFamily="34" charset="0"/>
              <a:cs typeface="JS Wanida" panose="02000000000000000000" pitchFamily="2" charset="-34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4000" dirty="0">
                <a:latin typeface="JS Wanida" panose="02000000000000000000" pitchFamily="2" charset="-34"/>
                <a:ea typeface="Calibri" panose="020F0502020204030204" pitchFamily="34" charset="0"/>
                <a:cs typeface="JS Wanida" panose="02000000000000000000" pitchFamily="2" charset="-34"/>
              </a:rPr>
              <a:t>งบทดลองหลังปรับปรุงรายการ</a:t>
            </a:r>
          </a:p>
          <a:p>
            <a:pPr algn="ctr">
              <a:lnSpc>
                <a:spcPct val="107000"/>
              </a:lnSpc>
            </a:pP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ณ วันที่ 31 ธันวาคม 25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X1</a:t>
            </a:r>
          </a:p>
        </p:txBody>
      </p:sp>
    </p:spTree>
    <p:extLst>
      <p:ext uri="{BB962C8B-B14F-4D97-AF65-F5344CB8AC3E}">
        <p14:creationId xmlns:p14="http://schemas.microsoft.com/office/powerpoint/2010/main" val="5043001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8" name="Google Shape;3308;p36"/>
          <p:cNvPicPr preferRelativeResize="0"/>
          <p:nvPr/>
        </p:nvPicPr>
        <p:blipFill rotWithShape="1">
          <a:blip r:embed="rId3">
            <a:alphaModFix/>
          </a:blip>
          <a:srcRect t="7746" b="774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09" name="Google Shape;3309;p36"/>
          <p:cNvGrpSpPr/>
          <p:nvPr/>
        </p:nvGrpSpPr>
        <p:grpSpPr>
          <a:xfrm>
            <a:off x="-5709637" y="727302"/>
            <a:ext cx="9949703" cy="7981723"/>
            <a:chOff x="0" y="-57150"/>
            <a:chExt cx="2620498" cy="2102182"/>
          </a:xfrm>
        </p:grpSpPr>
        <p:sp>
          <p:nvSpPr>
            <p:cNvPr id="3310" name="Google Shape;3310;p36"/>
            <p:cNvSpPr/>
            <p:nvPr/>
          </p:nvSpPr>
          <p:spPr>
            <a:xfrm>
              <a:off x="0" y="0"/>
              <a:ext cx="2620498" cy="2045032"/>
            </a:xfrm>
            <a:custGeom>
              <a:avLst/>
              <a:gdLst/>
              <a:ahLst/>
              <a:cxnLst/>
              <a:rect l="l" t="t" r="r" b="b"/>
              <a:pathLst>
                <a:path w="2620498" h="2045032" extrusionOk="0">
                  <a:moveTo>
                    <a:pt x="0" y="0"/>
                  </a:moveTo>
                  <a:lnTo>
                    <a:pt x="2620498" y="0"/>
                  </a:lnTo>
                  <a:lnTo>
                    <a:pt x="2620498" y="2045032"/>
                  </a:lnTo>
                  <a:lnTo>
                    <a:pt x="0" y="2045032"/>
                  </a:lnTo>
                  <a:close/>
                </a:path>
              </a:pathLst>
            </a:custGeom>
            <a:solidFill>
              <a:srgbClr val="E1C7B3"/>
            </a:solidFill>
            <a:ln>
              <a:noFill/>
            </a:ln>
          </p:spPr>
        </p:sp>
        <p:sp>
          <p:nvSpPr>
            <p:cNvPr id="3311" name="Google Shape;3311;p3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17" name="Google Shape;3317;p36"/>
          <p:cNvGrpSpPr/>
          <p:nvPr/>
        </p:nvGrpSpPr>
        <p:grpSpPr>
          <a:xfrm>
            <a:off x="12824537" y="0"/>
            <a:ext cx="12212301" cy="12267041"/>
            <a:chOff x="1813" y="0"/>
            <a:chExt cx="809173" cy="812800"/>
          </a:xfrm>
        </p:grpSpPr>
        <p:sp>
          <p:nvSpPr>
            <p:cNvPr id="3318" name="Google Shape;3318;p3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F2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3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20" name="Google Shape;3320;p36"/>
          <p:cNvSpPr/>
          <p:nvPr/>
        </p:nvSpPr>
        <p:spPr>
          <a:xfrm>
            <a:off x="8781663" y="474101"/>
            <a:ext cx="10726442" cy="11269774"/>
          </a:xfrm>
          <a:custGeom>
            <a:avLst/>
            <a:gdLst/>
            <a:ahLst/>
            <a:cxnLst/>
            <a:rect l="l" t="t" r="r" b="b"/>
            <a:pathLst>
              <a:path w="10726442" h="11269774" extrusionOk="0">
                <a:moveTo>
                  <a:pt x="0" y="0"/>
                </a:moveTo>
                <a:lnTo>
                  <a:pt x="10726442" y="0"/>
                </a:lnTo>
                <a:lnTo>
                  <a:pt x="10726442" y="11269775"/>
                </a:lnTo>
                <a:lnTo>
                  <a:pt x="0" y="11269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42765"/>
            </a:stretch>
          </a:blipFill>
          <a:ln>
            <a:noFill/>
          </a:ln>
        </p:spPr>
      </p:sp>
      <p:grpSp>
        <p:nvGrpSpPr>
          <p:cNvPr id="3323" name="Google Shape;3323;p36"/>
          <p:cNvGrpSpPr/>
          <p:nvPr/>
        </p:nvGrpSpPr>
        <p:grpSpPr>
          <a:xfrm>
            <a:off x="16424071" y="7838210"/>
            <a:ext cx="2771477" cy="2840179"/>
            <a:chOff x="0" y="0"/>
            <a:chExt cx="3695303" cy="3786906"/>
          </a:xfrm>
        </p:grpSpPr>
        <p:grpSp>
          <p:nvGrpSpPr>
            <p:cNvPr id="3324" name="Google Shape;3324;p36"/>
            <p:cNvGrpSpPr/>
            <p:nvPr/>
          </p:nvGrpSpPr>
          <p:grpSpPr>
            <a:xfrm>
              <a:off x="0" y="0"/>
              <a:ext cx="472649" cy="413568"/>
              <a:chOff x="0" y="0"/>
              <a:chExt cx="812800" cy="711200"/>
            </a:xfrm>
          </p:grpSpPr>
          <p:sp>
            <p:nvSpPr>
              <p:cNvPr id="3325" name="Google Shape;3325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3326" name="Google Shape;3326;p3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7" name="Google Shape;3327;p36"/>
            <p:cNvGrpSpPr/>
            <p:nvPr/>
          </p:nvGrpSpPr>
          <p:grpSpPr>
            <a:xfrm>
              <a:off x="644531" y="0"/>
              <a:ext cx="472649" cy="413568"/>
              <a:chOff x="0" y="0"/>
              <a:chExt cx="812800" cy="711200"/>
            </a:xfrm>
          </p:grpSpPr>
          <p:sp>
            <p:nvSpPr>
              <p:cNvPr id="3328" name="Google Shape;3328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3329" name="Google Shape;3329;p3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30" name="Google Shape;3330;p36"/>
            <p:cNvGrpSpPr/>
            <p:nvPr/>
          </p:nvGrpSpPr>
          <p:grpSpPr>
            <a:xfrm>
              <a:off x="1289062" y="0"/>
              <a:ext cx="472649" cy="413568"/>
              <a:chOff x="0" y="0"/>
              <a:chExt cx="812800" cy="711200"/>
            </a:xfrm>
          </p:grpSpPr>
          <p:sp>
            <p:nvSpPr>
              <p:cNvPr id="3331" name="Google Shape;3331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3332" name="Google Shape;3332;p3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33" name="Google Shape;3333;p36"/>
            <p:cNvGrpSpPr/>
            <p:nvPr/>
          </p:nvGrpSpPr>
          <p:grpSpPr>
            <a:xfrm>
              <a:off x="1933593" y="0"/>
              <a:ext cx="472649" cy="413568"/>
              <a:chOff x="0" y="0"/>
              <a:chExt cx="812800" cy="711200"/>
            </a:xfrm>
          </p:grpSpPr>
          <p:sp>
            <p:nvSpPr>
              <p:cNvPr id="3334" name="Google Shape;3334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3335" name="Google Shape;3335;p3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36" name="Google Shape;3336;p36"/>
            <p:cNvGrpSpPr/>
            <p:nvPr/>
          </p:nvGrpSpPr>
          <p:grpSpPr>
            <a:xfrm>
              <a:off x="2578123" y="0"/>
              <a:ext cx="472649" cy="413568"/>
              <a:chOff x="0" y="0"/>
              <a:chExt cx="812800" cy="711200"/>
            </a:xfrm>
          </p:grpSpPr>
          <p:sp>
            <p:nvSpPr>
              <p:cNvPr id="3337" name="Google Shape;3337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3338" name="Google Shape;3338;p3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39" name="Google Shape;3339;p36"/>
            <p:cNvGrpSpPr/>
            <p:nvPr/>
          </p:nvGrpSpPr>
          <p:grpSpPr>
            <a:xfrm>
              <a:off x="3222654" y="0"/>
              <a:ext cx="472649" cy="413568"/>
              <a:chOff x="0" y="0"/>
              <a:chExt cx="812800" cy="711200"/>
            </a:xfrm>
          </p:grpSpPr>
          <p:sp>
            <p:nvSpPr>
              <p:cNvPr id="3340" name="Google Shape;3340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3341" name="Google Shape;3341;p3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42" name="Google Shape;3342;p36"/>
            <p:cNvGrpSpPr/>
            <p:nvPr/>
          </p:nvGrpSpPr>
          <p:grpSpPr>
            <a:xfrm>
              <a:off x="0" y="562223"/>
              <a:ext cx="472649" cy="413568"/>
              <a:chOff x="0" y="0"/>
              <a:chExt cx="812800" cy="711200"/>
            </a:xfrm>
          </p:grpSpPr>
          <p:sp>
            <p:nvSpPr>
              <p:cNvPr id="3343" name="Google Shape;3343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3344" name="Google Shape;3344;p3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45" name="Google Shape;3345;p36"/>
            <p:cNvGrpSpPr/>
            <p:nvPr/>
          </p:nvGrpSpPr>
          <p:grpSpPr>
            <a:xfrm>
              <a:off x="644531" y="562223"/>
              <a:ext cx="472649" cy="413568"/>
              <a:chOff x="0" y="0"/>
              <a:chExt cx="812800" cy="711200"/>
            </a:xfrm>
          </p:grpSpPr>
          <p:sp>
            <p:nvSpPr>
              <p:cNvPr id="3346" name="Google Shape;3346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3347" name="Google Shape;3347;p3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48" name="Google Shape;3348;p36"/>
            <p:cNvGrpSpPr/>
            <p:nvPr/>
          </p:nvGrpSpPr>
          <p:grpSpPr>
            <a:xfrm>
              <a:off x="1289062" y="562223"/>
              <a:ext cx="472649" cy="413568"/>
              <a:chOff x="0" y="0"/>
              <a:chExt cx="812800" cy="711200"/>
            </a:xfrm>
          </p:grpSpPr>
          <p:sp>
            <p:nvSpPr>
              <p:cNvPr id="3349" name="Google Shape;3349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3350" name="Google Shape;3350;p3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51" name="Google Shape;3351;p36"/>
            <p:cNvGrpSpPr/>
            <p:nvPr/>
          </p:nvGrpSpPr>
          <p:grpSpPr>
            <a:xfrm>
              <a:off x="1933593" y="562223"/>
              <a:ext cx="472649" cy="413568"/>
              <a:chOff x="0" y="0"/>
              <a:chExt cx="812800" cy="711200"/>
            </a:xfrm>
          </p:grpSpPr>
          <p:sp>
            <p:nvSpPr>
              <p:cNvPr id="3352" name="Google Shape;3352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3353" name="Google Shape;3353;p3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54" name="Google Shape;3354;p36"/>
            <p:cNvGrpSpPr/>
            <p:nvPr/>
          </p:nvGrpSpPr>
          <p:grpSpPr>
            <a:xfrm>
              <a:off x="2578123" y="562223"/>
              <a:ext cx="472649" cy="413568"/>
              <a:chOff x="0" y="0"/>
              <a:chExt cx="812800" cy="711200"/>
            </a:xfrm>
          </p:grpSpPr>
          <p:sp>
            <p:nvSpPr>
              <p:cNvPr id="3355" name="Google Shape;3355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3356" name="Google Shape;3356;p3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57" name="Google Shape;3357;p36"/>
            <p:cNvGrpSpPr/>
            <p:nvPr/>
          </p:nvGrpSpPr>
          <p:grpSpPr>
            <a:xfrm>
              <a:off x="3222654" y="562223"/>
              <a:ext cx="472649" cy="413568"/>
              <a:chOff x="0" y="0"/>
              <a:chExt cx="812800" cy="711200"/>
            </a:xfrm>
          </p:grpSpPr>
          <p:sp>
            <p:nvSpPr>
              <p:cNvPr id="3358" name="Google Shape;3358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3359" name="Google Shape;3359;p3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60" name="Google Shape;3360;p36"/>
            <p:cNvGrpSpPr/>
            <p:nvPr/>
          </p:nvGrpSpPr>
          <p:grpSpPr>
            <a:xfrm>
              <a:off x="0" y="1124446"/>
              <a:ext cx="472649" cy="413568"/>
              <a:chOff x="0" y="0"/>
              <a:chExt cx="812800" cy="711200"/>
            </a:xfrm>
          </p:grpSpPr>
          <p:sp>
            <p:nvSpPr>
              <p:cNvPr id="3361" name="Google Shape;3361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3362" name="Google Shape;3362;p3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63" name="Google Shape;3363;p36"/>
            <p:cNvGrpSpPr/>
            <p:nvPr/>
          </p:nvGrpSpPr>
          <p:grpSpPr>
            <a:xfrm>
              <a:off x="644531" y="1124446"/>
              <a:ext cx="472649" cy="413568"/>
              <a:chOff x="0" y="0"/>
              <a:chExt cx="812800" cy="711200"/>
            </a:xfrm>
          </p:grpSpPr>
          <p:sp>
            <p:nvSpPr>
              <p:cNvPr id="3364" name="Google Shape;3364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3365" name="Google Shape;3365;p3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66" name="Google Shape;3366;p36"/>
            <p:cNvGrpSpPr/>
            <p:nvPr/>
          </p:nvGrpSpPr>
          <p:grpSpPr>
            <a:xfrm>
              <a:off x="1289062" y="1124446"/>
              <a:ext cx="472649" cy="413568"/>
              <a:chOff x="0" y="0"/>
              <a:chExt cx="812800" cy="711200"/>
            </a:xfrm>
          </p:grpSpPr>
          <p:sp>
            <p:nvSpPr>
              <p:cNvPr id="3367" name="Google Shape;3367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3368" name="Google Shape;3368;p3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69" name="Google Shape;3369;p36"/>
            <p:cNvGrpSpPr/>
            <p:nvPr/>
          </p:nvGrpSpPr>
          <p:grpSpPr>
            <a:xfrm>
              <a:off x="1933593" y="1124446"/>
              <a:ext cx="472649" cy="413568"/>
              <a:chOff x="0" y="0"/>
              <a:chExt cx="812800" cy="711200"/>
            </a:xfrm>
          </p:grpSpPr>
          <p:sp>
            <p:nvSpPr>
              <p:cNvPr id="3370" name="Google Shape;3370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3371" name="Google Shape;3371;p3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72" name="Google Shape;3372;p36"/>
            <p:cNvGrpSpPr/>
            <p:nvPr/>
          </p:nvGrpSpPr>
          <p:grpSpPr>
            <a:xfrm>
              <a:off x="2578123" y="1124446"/>
              <a:ext cx="472649" cy="413568"/>
              <a:chOff x="0" y="0"/>
              <a:chExt cx="812800" cy="711200"/>
            </a:xfrm>
          </p:grpSpPr>
          <p:sp>
            <p:nvSpPr>
              <p:cNvPr id="3373" name="Google Shape;3373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3374" name="Google Shape;3374;p3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75" name="Google Shape;3375;p36"/>
            <p:cNvGrpSpPr/>
            <p:nvPr/>
          </p:nvGrpSpPr>
          <p:grpSpPr>
            <a:xfrm>
              <a:off x="3222654" y="1124446"/>
              <a:ext cx="472649" cy="413568"/>
              <a:chOff x="0" y="0"/>
              <a:chExt cx="812800" cy="711200"/>
            </a:xfrm>
          </p:grpSpPr>
          <p:sp>
            <p:nvSpPr>
              <p:cNvPr id="3376" name="Google Shape;3376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3377" name="Google Shape;3377;p3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78" name="Google Shape;3378;p36"/>
            <p:cNvGrpSpPr/>
            <p:nvPr/>
          </p:nvGrpSpPr>
          <p:grpSpPr>
            <a:xfrm>
              <a:off x="0" y="1686669"/>
              <a:ext cx="472649" cy="413568"/>
              <a:chOff x="0" y="0"/>
              <a:chExt cx="812800" cy="711200"/>
            </a:xfrm>
          </p:grpSpPr>
          <p:sp>
            <p:nvSpPr>
              <p:cNvPr id="3379" name="Google Shape;3379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3380" name="Google Shape;3380;p3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81" name="Google Shape;3381;p36"/>
            <p:cNvGrpSpPr/>
            <p:nvPr/>
          </p:nvGrpSpPr>
          <p:grpSpPr>
            <a:xfrm>
              <a:off x="644531" y="1686669"/>
              <a:ext cx="472649" cy="413568"/>
              <a:chOff x="0" y="0"/>
              <a:chExt cx="812800" cy="711200"/>
            </a:xfrm>
          </p:grpSpPr>
          <p:sp>
            <p:nvSpPr>
              <p:cNvPr id="3382" name="Google Shape;3382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3383" name="Google Shape;3383;p3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84" name="Google Shape;3384;p36"/>
            <p:cNvGrpSpPr/>
            <p:nvPr/>
          </p:nvGrpSpPr>
          <p:grpSpPr>
            <a:xfrm>
              <a:off x="1289062" y="1686669"/>
              <a:ext cx="472649" cy="413568"/>
              <a:chOff x="0" y="0"/>
              <a:chExt cx="812800" cy="711200"/>
            </a:xfrm>
          </p:grpSpPr>
          <p:sp>
            <p:nvSpPr>
              <p:cNvPr id="3385" name="Google Shape;3385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3386" name="Google Shape;3386;p3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87" name="Google Shape;3387;p36"/>
            <p:cNvGrpSpPr/>
            <p:nvPr/>
          </p:nvGrpSpPr>
          <p:grpSpPr>
            <a:xfrm>
              <a:off x="1933593" y="1686669"/>
              <a:ext cx="472649" cy="413568"/>
              <a:chOff x="0" y="0"/>
              <a:chExt cx="812800" cy="711200"/>
            </a:xfrm>
          </p:grpSpPr>
          <p:sp>
            <p:nvSpPr>
              <p:cNvPr id="3388" name="Google Shape;3388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3389" name="Google Shape;3389;p3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90" name="Google Shape;3390;p36"/>
            <p:cNvGrpSpPr/>
            <p:nvPr/>
          </p:nvGrpSpPr>
          <p:grpSpPr>
            <a:xfrm>
              <a:off x="2578123" y="1686669"/>
              <a:ext cx="472649" cy="413568"/>
              <a:chOff x="0" y="0"/>
              <a:chExt cx="812800" cy="711200"/>
            </a:xfrm>
          </p:grpSpPr>
          <p:sp>
            <p:nvSpPr>
              <p:cNvPr id="3391" name="Google Shape;3391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3392" name="Google Shape;3392;p3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93" name="Google Shape;3393;p36"/>
            <p:cNvGrpSpPr/>
            <p:nvPr/>
          </p:nvGrpSpPr>
          <p:grpSpPr>
            <a:xfrm>
              <a:off x="3222654" y="1686669"/>
              <a:ext cx="472649" cy="413568"/>
              <a:chOff x="0" y="0"/>
              <a:chExt cx="812800" cy="711200"/>
            </a:xfrm>
          </p:grpSpPr>
          <p:sp>
            <p:nvSpPr>
              <p:cNvPr id="3394" name="Google Shape;3394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3395" name="Google Shape;3395;p3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96" name="Google Shape;3396;p36"/>
            <p:cNvGrpSpPr/>
            <p:nvPr/>
          </p:nvGrpSpPr>
          <p:grpSpPr>
            <a:xfrm>
              <a:off x="0" y="2248892"/>
              <a:ext cx="472649" cy="413568"/>
              <a:chOff x="0" y="0"/>
              <a:chExt cx="812800" cy="711200"/>
            </a:xfrm>
          </p:grpSpPr>
          <p:sp>
            <p:nvSpPr>
              <p:cNvPr id="3397" name="Google Shape;3397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3398" name="Google Shape;3398;p3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99" name="Google Shape;3399;p36"/>
            <p:cNvGrpSpPr/>
            <p:nvPr/>
          </p:nvGrpSpPr>
          <p:grpSpPr>
            <a:xfrm>
              <a:off x="644531" y="2248892"/>
              <a:ext cx="472649" cy="413568"/>
              <a:chOff x="0" y="0"/>
              <a:chExt cx="812800" cy="711200"/>
            </a:xfrm>
          </p:grpSpPr>
          <p:sp>
            <p:nvSpPr>
              <p:cNvPr id="3400" name="Google Shape;3400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3401" name="Google Shape;3401;p3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02" name="Google Shape;3402;p36"/>
            <p:cNvGrpSpPr/>
            <p:nvPr/>
          </p:nvGrpSpPr>
          <p:grpSpPr>
            <a:xfrm>
              <a:off x="1289062" y="2248892"/>
              <a:ext cx="472649" cy="413568"/>
              <a:chOff x="0" y="0"/>
              <a:chExt cx="812800" cy="711200"/>
            </a:xfrm>
          </p:grpSpPr>
          <p:sp>
            <p:nvSpPr>
              <p:cNvPr id="3403" name="Google Shape;3403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3404" name="Google Shape;3404;p3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05" name="Google Shape;3405;p36"/>
            <p:cNvGrpSpPr/>
            <p:nvPr/>
          </p:nvGrpSpPr>
          <p:grpSpPr>
            <a:xfrm>
              <a:off x="1933593" y="2248892"/>
              <a:ext cx="472649" cy="413568"/>
              <a:chOff x="0" y="0"/>
              <a:chExt cx="812800" cy="711200"/>
            </a:xfrm>
          </p:grpSpPr>
          <p:sp>
            <p:nvSpPr>
              <p:cNvPr id="3406" name="Google Shape;3406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3407" name="Google Shape;3407;p3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08" name="Google Shape;3408;p36"/>
            <p:cNvGrpSpPr/>
            <p:nvPr/>
          </p:nvGrpSpPr>
          <p:grpSpPr>
            <a:xfrm>
              <a:off x="2578123" y="2248892"/>
              <a:ext cx="472649" cy="413568"/>
              <a:chOff x="0" y="0"/>
              <a:chExt cx="812800" cy="711200"/>
            </a:xfrm>
          </p:grpSpPr>
          <p:sp>
            <p:nvSpPr>
              <p:cNvPr id="3409" name="Google Shape;3409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3410" name="Google Shape;3410;p3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11" name="Google Shape;3411;p36"/>
            <p:cNvGrpSpPr/>
            <p:nvPr/>
          </p:nvGrpSpPr>
          <p:grpSpPr>
            <a:xfrm>
              <a:off x="3222654" y="2248892"/>
              <a:ext cx="472649" cy="413568"/>
              <a:chOff x="0" y="0"/>
              <a:chExt cx="812800" cy="711200"/>
            </a:xfrm>
          </p:grpSpPr>
          <p:sp>
            <p:nvSpPr>
              <p:cNvPr id="3412" name="Google Shape;3412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3413" name="Google Shape;3413;p3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14" name="Google Shape;3414;p36"/>
            <p:cNvGrpSpPr/>
            <p:nvPr/>
          </p:nvGrpSpPr>
          <p:grpSpPr>
            <a:xfrm>
              <a:off x="0" y="2811115"/>
              <a:ext cx="472649" cy="413568"/>
              <a:chOff x="0" y="0"/>
              <a:chExt cx="812800" cy="711200"/>
            </a:xfrm>
          </p:grpSpPr>
          <p:sp>
            <p:nvSpPr>
              <p:cNvPr id="3415" name="Google Shape;3415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3416" name="Google Shape;3416;p3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17" name="Google Shape;3417;p36"/>
            <p:cNvGrpSpPr/>
            <p:nvPr/>
          </p:nvGrpSpPr>
          <p:grpSpPr>
            <a:xfrm>
              <a:off x="644531" y="2811115"/>
              <a:ext cx="472649" cy="413568"/>
              <a:chOff x="0" y="0"/>
              <a:chExt cx="812800" cy="711200"/>
            </a:xfrm>
          </p:grpSpPr>
          <p:sp>
            <p:nvSpPr>
              <p:cNvPr id="3418" name="Google Shape;3418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3419" name="Google Shape;3419;p3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20" name="Google Shape;3420;p36"/>
            <p:cNvGrpSpPr/>
            <p:nvPr/>
          </p:nvGrpSpPr>
          <p:grpSpPr>
            <a:xfrm>
              <a:off x="1289062" y="2811115"/>
              <a:ext cx="472649" cy="413568"/>
              <a:chOff x="0" y="0"/>
              <a:chExt cx="812800" cy="711200"/>
            </a:xfrm>
          </p:grpSpPr>
          <p:sp>
            <p:nvSpPr>
              <p:cNvPr id="3421" name="Google Shape;3421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3422" name="Google Shape;3422;p3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23" name="Google Shape;3423;p36"/>
            <p:cNvGrpSpPr/>
            <p:nvPr/>
          </p:nvGrpSpPr>
          <p:grpSpPr>
            <a:xfrm>
              <a:off x="1933593" y="2811115"/>
              <a:ext cx="472649" cy="413568"/>
              <a:chOff x="0" y="0"/>
              <a:chExt cx="812800" cy="711200"/>
            </a:xfrm>
          </p:grpSpPr>
          <p:sp>
            <p:nvSpPr>
              <p:cNvPr id="3424" name="Google Shape;3424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3425" name="Google Shape;3425;p3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26" name="Google Shape;3426;p36"/>
            <p:cNvGrpSpPr/>
            <p:nvPr/>
          </p:nvGrpSpPr>
          <p:grpSpPr>
            <a:xfrm>
              <a:off x="2578123" y="2811115"/>
              <a:ext cx="472649" cy="413568"/>
              <a:chOff x="0" y="0"/>
              <a:chExt cx="812800" cy="711200"/>
            </a:xfrm>
          </p:grpSpPr>
          <p:sp>
            <p:nvSpPr>
              <p:cNvPr id="3427" name="Google Shape;3427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3428" name="Google Shape;3428;p3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29" name="Google Shape;3429;p36"/>
            <p:cNvGrpSpPr/>
            <p:nvPr/>
          </p:nvGrpSpPr>
          <p:grpSpPr>
            <a:xfrm>
              <a:off x="3222654" y="2811115"/>
              <a:ext cx="472649" cy="413568"/>
              <a:chOff x="0" y="0"/>
              <a:chExt cx="812800" cy="711200"/>
            </a:xfrm>
          </p:grpSpPr>
          <p:sp>
            <p:nvSpPr>
              <p:cNvPr id="3430" name="Google Shape;3430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3431" name="Google Shape;3431;p3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32" name="Google Shape;3432;p36"/>
            <p:cNvGrpSpPr/>
            <p:nvPr/>
          </p:nvGrpSpPr>
          <p:grpSpPr>
            <a:xfrm>
              <a:off x="0" y="3373338"/>
              <a:ext cx="472649" cy="413568"/>
              <a:chOff x="0" y="0"/>
              <a:chExt cx="812800" cy="711200"/>
            </a:xfrm>
          </p:grpSpPr>
          <p:sp>
            <p:nvSpPr>
              <p:cNvPr id="3433" name="Google Shape;3433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3434" name="Google Shape;3434;p3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35" name="Google Shape;3435;p36"/>
            <p:cNvGrpSpPr/>
            <p:nvPr/>
          </p:nvGrpSpPr>
          <p:grpSpPr>
            <a:xfrm>
              <a:off x="644531" y="3373338"/>
              <a:ext cx="472649" cy="413568"/>
              <a:chOff x="0" y="0"/>
              <a:chExt cx="812800" cy="711200"/>
            </a:xfrm>
          </p:grpSpPr>
          <p:sp>
            <p:nvSpPr>
              <p:cNvPr id="3436" name="Google Shape;3436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3437" name="Google Shape;3437;p3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38" name="Google Shape;3438;p36"/>
            <p:cNvGrpSpPr/>
            <p:nvPr/>
          </p:nvGrpSpPr>
          <p:grpSpPr>
            <a:xfrm>
              <a:off x="1289062" y="3373338"/>
              <a:ext cx="472649" cy="413568"/>
              <a:chOff x="0" y="0"/>
              <a:chExt cx="812800" cy="711200"/>
            </a:xfrm>
          </p:grpSpPr>
          <p:sp>
            <p:nvSpPr>
              <p:cNvPr id="3439" name="Google Shape;3439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3440" name="Google Shape;3440;p3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41" name="Google Shape;3441;p36"/>
            <p:cNvGrpSpPr/>
            <p:nvPr/>
          </p:nvGrpSpPr>
          <p:grpSpPr>
            <a:xfrm>
              <a:off x="1933593" y="3373338"/>
              <a:ext cx="472649" cy="413568"/>
              <a:chOff x="0" y="0"/>
              <a:chExt cx="812800" cy="711200"/>
            </a:xfrm>
          </p:grpSpPr>
          <p:sp>
            <p:nvSpPr>
              <p:cNvPr id="3442" name="Google Shape;3442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3443" name="Google Shape;3443;p3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44" name="Google Shape;3444;p36"/>
            <p:cNvGrpSpPr/>
            <p:nvPr/>
          </p:nvGrpSpPr>
          <p:grpSpPr>
            <a:xfrm>
              <a:off x="2578123" y="3373338"/>
              <a:ext cx="472649" cy="413568"/>
              <a:chOff x="0" y="0"/>
              <a:chExt cx="812800" cy="711200"/>
            </a:xfrm>
          </p:grpSpPr>
          <p:sp>
            <p:nvSpPr>
              <p:cNvPr id="3445" name="Google Shape;3445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3446" name="Google Shape;3446;p3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47" name="Google Shape;3447;p36"/>
            <p:cNvGrpSpPr/>
            <p:nvPr/>
          </p:nvGrpSpPr>
          <p:grpSpPr>
            <a:xfrm>
              <a:off x="3222654" y="3373338"/>
              <a:ext cx="472649" cy="413568"/>
              <a:chOff x="0" y="0"/>
              <a:chExt cx="812800" cy="711200"/>
            </a:xfrm>
          </p:grpSpPr>
          <p:sp>
            <p:nvSpPr>
              <p:cNvPr id="3448" name="Google Shape;3448;p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F2414"/>
              </a:solidFill>
              <a:ln>
                <a:noFill/>
              </a:ln>
            </p:spPr>
          </p:sp>
          <p:sp>
            <p:nvSpPr>
              <p:cNvPr id="3449" name="Google Shape;3449;p36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DDEB51E4-26F5-5F19-7299-11FC182BBA0E}"/>
              </a:ext>
            </a:extLst>
          </p:cNvPr>
          <p:cNvSpPr txBox="1"/>
          <p:nvPr/>
        </p:nvSpPr>
        <p:spPr>
          <a:xfrm>
            <a:off x="1996437" y="2285999"/>
            <a:ext cx="9354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THANK YOU</a:t>
            </a:r>
            <a:endParaRPr lang="th-TH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0" name="Google Shape;3490;p38"/>
          <p:cNvPicPr preferRelativeResize="0"/>
          <p:nvPr/>
        </p:nvPicPr>
        <p:blipFill rotWithShape="1">
          <a:blip r:embed="rId3">
            <a:alphaModFix/>
          </a:blip>
          <a:srcRect t="7746" b="774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9" name="Google Shape;3629;p38"/>
          <p:cNvSpPr/>
          <p:nvPr/>
        </p:nvSpPr>
        <p:spPr>
          <a:xfrm>
            <a:off x="11523937" y="9034039"/>
            <a:ext cx="1878555" cy="1157752"/>
          </a:xfrm>
          <a:custGeom>
            <a:avLst/>
            <a:gdLst/>
            <a:ahLst/>
            <a:cxnLst/>
            <a:rect l="l" t="t" r="r" b="b"/>
            <a:pathLst>
              <a:path w="2479446" h="1941199" extrusionOk="0">
                <a:moveTo>
                  <a:pt x="0" y="0"/>
                </a:moveTo>
                <a:lnTo>
                  <a:pt x="2479446" y="0"/>
                </a:lnTo>
                <a:lnTo>
                  <a:pt x="2479446" y="1941200"/>
                </a:lnTo>
                <a:lnTo>
                  <a:pt x="0" y="1941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Google Shape;3627;p38">
            <a:extLst>
              <a:ext uri="{FF2B5EF4-FFF2-40B4-BE49-F238E27FC236}">
                <a16:creationId xmlns:a16="http://schemas.microsoft.com/office/drawing/2014/main" id="{F357E287-4151-20FF-CF27-9BA14B482645}"/>
              </a:ext>
            </a:extLst>
          </p:cNvPr>
          <p:cNvSpPr/>
          <p:nvPr/>
        </p:nvSpPr>
        <p:spPr>
          <a:xfrm>
            <a:off x="4638664" y="8909619"/>
            <a:ext cx="1987170" cy="1306164"/>
          </a:xfrm>
          <a:custGeom>
            <a:avLst/>
            <a:gdLst/>
            <a:ahLst/>
            <a:cxnLst/>
            <a:rect l="l" t="t" r="r" b="b"/>
            <a:pathLst>
              <a:path w="2622803" h="2190041" extrusionOk="0">
                <a:moveTo>
                  <a:pt x="0" y="0"/>
                </a:moveTo>
                <a:lnTo>
                  <a:pt x="2622803" y="0"/>
                </a:lnTo>
                <a:lnTo>
                  <a:pt x="2622803" y="2190040"/>
                </a:lnTo>
                <a:lnTo>
                  <a:pt x="0" y="2190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" name="Google Shape;3628;p38">
            <a:extLst>
              <a:ext uri="{FF2B5EF4-FFF2-40B4-BE49-F238E27FC236}">
                <a16:creationId xmlns:a16="http://schemas.microsoft.com/office/drawing/2014/main" id="{999D47DA-6E3F-E520-E3BC-D2F004C36904}"/>
              </a:ext>
            </a:extLst>
          </p:cNvPr>
          <p:cNvSpPr/>
          <p:nvPr/>
        </p:nvSpPr>
        <p:spPr>
          <a:xfrm>
            <a:off x="8103677" y="9104914"/>
            <a:ext cx="1968741" cy="1073210"/>
          </a:xfrm>
          <a:custGeom>
            <a:avLst/>
            <a:gdLst/>
            <a:ahLst/>
            <a:cxnLst/>
            <a:rect l="l" t="t" r="r" b="b"/>
            <a:pathLst>
              <a:path w="2598480" h="1799448" extrusionOk="0">
                <a:moveTo>
                  <a:pt x="0" y="0"/>
                </a:moveTo>
                <a:lnTo>
                  <a:pt x="2598480" y="0"/>
                </a:lnTo>
                <a:lnTo>
                  <a:pt x="2598480" y="1799448"/>
                </a:lnTo>
                <a:lnTo>
                  <a:pt x="0" y="1799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33E104C9-FB97-40B3-1AC9-298EE37C6883}"/>
              </a:ext>
            </a:extLst>
          </p:cNvPr>
          <p:cNvSpPr txBox="1"/>
          <p:nvPr/>
        </p:nvSpPr>
        <p:spPr>
          <a:xfrm>
            <a:off x="1797050" y="644664"/>
            <a:ext cx="14693900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ตัวอย่าง 5.2 </a:t>
            </a:r>
          </a:p>
          <a:p>
            <a:r>
              <a:rPr lang="th-TH" sz="40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	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ร้านสัตบรรณเช่าพื้นที่ขายน้ำผลไม้จากบริษัท ชฎา จำกัด โดยบริษัท ชฎา จำกัด คิดค่าเช่าเดือนละ 6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,000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 บาท สัญญามีอายุ 1 ปี นับจากวันที่ 1 มีนาคม 25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x2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 ร้านสัตบรรณต้องจ่ายค่าเช่าทุกสิ้นเดือนให้กับบริษัท แต่เนื่องจากเกิดปัญหาทางการเงิน ร้านสัตบรรณไม่สามารถชำระค่าเช่าได้ทันเวลา และได้ชำระในวันที่ 3 เมษายน 25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x2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 การบันทึกบัญชีค่าเช่าค้างจ่ายของร้านสัตบรรณเป็นดังนี้</a:t>
            </a:r>
          </a:p>
          <a:p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25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x2</a:t>
            </a:r>
          </a:p>
          <a:p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มี.ค.	31 เดบิต ค่าเช่าจ่าย		6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,000</a:t>
            </a:r>
          </a:p>
          <a:p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		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เครดิต ค่าเช่าค้างจ่าย			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	6,000</a:t>
            </a:r>
          </a:p>
          <a:p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	    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ปรับปรุงค่าเช่าค้างจ่ายสำหรับเดือนมีนาคม</a:t>
            </a:r>
            <a:endParaRPr lang="en-US" sz="40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เม.ย	3  เดบิต ค่าเช่าค้างจ่าย		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6,000</a:t>
            </a:r>
          </a:p>
          <a:p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	เครดิต เงินสด				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	6,000</a:t>
            </a:r>
          </a:p>
          <a:p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	   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ชำระเงินค่าเช่าร้านของเดือนมีนาคม</a:t>
            </a:r>
            <a:endParaRPr lang="en-US" sz="4000" dirty="0"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244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0" name="Google Shape;3490;p38"/>
          <p:cNvPicPr preferRelativeResize="0"/>
          <p:nvPr/>
        </p:nvPicPr>
        <p:blipFill rotWithShape="1">
          <a:blip r:embed="rId3">
            <a:alphaModFix/>
          </a:blip>
          <a:srcRect t="7746" b="774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9" name="Google Shape;3629;p38"/>
          <p:cNvSpPr/>
          <p:nvPr/>
        </p:nvSpPr>
        <p:spPr>
          <a:xfrm>
            <a:off x="11523937" y="9034039"/>
            <a:ext cx="1878555" cy="1157752"/>
          </a:xfrm>
          <a:custGeom>
            <a:avLst/>
            <a:gdLst/>
            <a:ahLst/>
            <a:cxnLst/>
            <a:rect l="l" t="t" r="r" b="b"/>
            <a:pathLst>
              <a:path w="2479446" h="1941199" extrusionOk="0">
                <a:moveTo>
                  <a:pt x="0" y="0"/>
                </a:moveTo>
                <a:lnTo>
                  <a:pt x="2479446" y="0"/>
                </a:lnTo>
                <a:lnTo>
                  <a:pt x="2479446" y="1941200"/>
                </a:lnTo>
                <a:lnTo>
                  <a:pt x="0" y="1941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Google Shape;3627;p38">
            <a:extLst>
              <a:ext uri="{FF2B5EF4-FFF2-40B4-BE49-F238E27FC236}">
                <a16:creationId xmlns:a16="http://schemas.microsoft.com/office/drawing/2014/main" id="{F357E287-4151-20FF-CF27-9BA14B482645}"/>
              </a:ext>
            </a:extLst>
          </p:cNvPr>
          <p:cNvSpPr/>
          <p:nvPr/>
        </p:nvSpPr>
        <p:spPr>
          <a:xfrm>
            <a:off x="4638664" y="8909619"/>
            <a:ext cx="1987170" cy="1306164"/>
          </a:xfrm>
          <a:custGeom>
            <a:avLst/>
            <a:gdLst/>
            <a:ahLst/>
            <a:cxnLst/>
            <a:rect l="l" t="t" r="r" b="b"/>
            <a:pathLst>
              <a:path w="2622803" h="2190041" extrusionOk="0">
                <a:moveTo>
                  <a:pt x="0" y="0"/>
                </a:moveTo>
                <a:lnTo>
                  <a:pt x="2622803" y="0"/>
                </a:lnTo>
                <a:lnTo>
                  <a:pt x="2622803" y="2190040"/>
                </a:lnTo>
                <a:lnTo>
                  <a:pt x="0" y="2190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" name="Google Shape;3628;p38">
            <a:extLst>
              <a:ext uri="{FF2B5EF4-FFF2-40B4-BE49-F238E27FC236}">
                <a16:creationId xmlns:a16="http://schemas.microsoft.com/office/drawing/2014/main" id="{999D47DA-6E3F-E520-E3BC-D2F004C36904}"/>
              </a:ext>
            </a:extLst>
          </p:cNvPr>
          <p:cNvSpPr/>
          <p:nvPr/>
        </p:nvSpPr>
        <p:spPr>
          <a:xfrm>
            <a:off x="8103677" y="9104914"/>
            <a:ext cx="1968741" cy="1073210"/>
          </a:xfrm>
          <a:custGeom>
            <a:avLst/>
            <a:gdLst/>
            <a:ahLst/>
            <a:cxnLst/>
            <a:rect l="l" t="t" r="r" b="b"/>
            <a:pathLst>
              <a:path w="2598480" h="1799448" extrusionOk="0">
                <a:moveTo>
                  <a:pt x="0" y="0"/>
                </a:moveTo>
                <a:lnTo>
                  <a:pt x="2598480" y="0"/>
                </a:lnTo>
                <a:lnTo>
                  <a:pt x="2598480" y="1799448"/>
                </a:lnTo>
                <a:lnTo>
                  <a:pt x="0" y="1799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B526BDE2-0FCA-0618-9913-E1F99098DD05}"/>
              </a:ext>
            </a:extLst>
          </p:cNvPr>
          <p:cNvSpPr txBox="1"/>
          <p:nvPr/>
        </p:nvSpPr>
        <p:spPr>
          <a:xfrm>
            <a:off x="1257300" y="424190"/>
            <a:ext cx="15976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กรณีที่กิจการกู้เงินจากกิจการอื่น และมีภาระต้องจ่ายดอกเบี้ยตามสัญญากู้เงิน กิจการต้องปรับปรุงรายการดอกเบี้ยจ่ายและดอกเบี้ยค้างจ่ายในรอบระยะเวลารายงาน ถึงแม้ยังไม่ถึงกำหนดชำระก็ตาม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B7E35C79-0056-03CB-46E2-515F5E6CAD5C}"/>
              </a:ext>
            </a:extLst>
          </p:cNvPr>
          <p:cNvSpPr txBox="1"/>
          <p:nvPr/>
        </p:nvSpPr>
        <p:spPr>
          <a:xfrm>
            <a:off x="1054100" y="2171818"/>
            <a:ext cx="15976600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ตัวอย่างที่ 5-3 </a:t>
            </a:r>
          </a:p>
          <a:p>
            <a:r>
              <a:rPr lang="th-TH" sz="40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	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วันที่ 1 กันยายน 25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x2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 บริษัท นานา จำกัด กู้เงิน 120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,000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 บาท จากบริษัท ชฎา จำกัด โดยสัญญาว่าจะจ่ายดอกเบี้ยทุก 6 เดือน นับจากวันที่กู้ ด้วยอัตราดอกเบี้ย 5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%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 ต่อปี บริษัทนานา จำกัด ปิดบัญชีทุกวันที่ 31 ธันวาคมของทุกปี การบันทึกบัญชีของบริษัท นานา จำกัด เกี่ยวกับดอกเบี้ยค้างจ่าย และการจ่ายดอกเบี้ยให้กับบริษัท ชฎา จำกัด เป็นดังนี้</a:t>
            </a:r>
          </a:p>
          <a:p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25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x2</a:t>
            </a:r>
          </a:p>
          <a:p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ธ.ค.	31 เดบิต ดอกเบี้ยจ่าย		2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,000</a:t>
            </a:r>
          </a:p>
          <a:p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		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เครดิต ดอกเบี้ยค้างจ่าย				2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,000</a:t>
            </a:r>
          </a:p>
          <a:p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มี.ค.	1   เดบิต ดอกเบี้ยค้างจ่าย		2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,000</a:t>
            </a:r>
          </a:p>
          <a:p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	ดอกเบี้ยจ่าย		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	1,000</a:t>
            </a:r>
          </a:p>
          <a:p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		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เครดิต เงินสด				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		3,000</a:t>
            </a:r>
          </a:p>
        </p:txBody>
      </p:sp>
    </p:spTree>
    <p:extLst>
      <p:ext uri="{BB962C8B-B14F-4D97-AF65-F5344CB8AC3E}">
        <p14:creationId xmlns:p14="http://schemas.microsoft.com/office/powerpoint/2010/main" val="110716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0" name="Google Shape;3490;p38"/>
          <p:cNvPicPr preferRelativeResize="0"/>
          <p:nvPr/>
        </p:nvPicPr>
        <p:blipFill rotWithShape="1">
          <a:blip r:embed="rId3">
            <a:alphaModFix/>
          </a:blip>
          <a:srcRect t="7746" b="774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9" name="Google Shape;3629;p38"/>
          <p:cNvSpPr/>
          <p:nvPr/>
        </p:nvSpPr>
        <p:spPr>
          <a:xfrm>
            <a:off x="11523937" y="9034039"/>
            <a:ext cx="1878555" cy="1157752"/>
          </a:xfrm>
          <a:custGeom>
            <a:avLst/>
            <a:gdLst/>
            <a:ahLst/>
            <a:cxnLst/>
            <a:rect l="l" t="t" r="r" b="b"/>
            <a:pathLst>
              <a:path w="2479446" h="1941199" extrusionOk="0">
                <a:moveTo>
                  <a:pt x="0" y="0"/>
                </a:moveTo>
                <a:lnTo>
                  <a:pt x="2479446" y="0"/>
                </a:lnTo>
                <a:lnTo>
                  <a:pt x="2479446" y="1941200"/>
                </a:lnTo>
                <a:lnTo>
                  <a:pt x="0" y="1941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Google Shape;3627;p38">
            <a:extLst>
              <a:ext uri="{FF2B5EF4-FFF2-40B4-BE49-F238E27FC236}">
                <a16:creationId xmlns:a16="http://schemas.microsoft.com/office/drawing/2014/main" id="{F357E287-4151-20FF-CF27-9BA14B482645}"/>
              </a:ext>
            </a:extLst>
          </p:cNvPr>
          <p:cNvSpPr/>
          <p:nvPr/>
        </p:nvSpPr>
        <p:spPr>
          <a:xfrm>
            <a:off x="4638664" y="8909619"/>
            <a:ext cx="1987170" cy="1306164"/>
          </a:xfrm>
          <a:custGeom>
            <a:avLst/>
            <a:gdLst/>
            <a:ahLst/>
            <a:cxnLst/>
            <a:rect l="l" t="t" r="r" b="b"/>
            <a:pathLst>
              <a:path w="2622803" h="2190041" extrusionOk="0">
                <a:moveTo>
                  <a:pt x="0" y="0"/>
                </a:moveTo>
                <a:lnTo>
                  <a:pt x="2622803" y="0"/>
                </a:lnTo>
                <a:lnTo>
                  <a:pt x="2622803" y="2190040"/>
                </a:lnTo>
                <a:lnTo>
                  <a:pt x="0" y="2190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" name="Google Shape;3628;p38">
            <a:extLst>
              <a:ext uri="{FF2B5EF4-FFF2-40B4-BE49-F238E27FC236}">
                <a16:creationId xmlns:a16="http://schemas.microsoft.com/office/drawing/2014/main" id="{999D47DA-6E3F-E520-E3BC-D2F004C36904}"/>
              </a:ext>
            </a:extLst>
          </p:cNvPr>
          <p:cNvSpPr/>
          <p:nvPr/>
        </p:nvSpPr>
        <p:spPr>
          <a:xfrm>
            <a:off x="8103677" y="9104914"/>
            <a:ext cx="1968741" cy="1073210"/>
          </a:xfrm>
          <a:custGeom>
            <a:avLst/>
            <a:gdLst/>
            <a:ahLst/>
            <a:cxnLst/>
            <a:rect l="l" t="t" r="r" b="b"/>
            <a:pathLst>
              <a:path w="2598480" h="1799448" extrusionOk="0">
                <a:moveTo>
                  <a:pt x="0" y="0"/>
                </a:moveTo>
                <a:lnTo>
                  <a:pt x="2598480" y="0"/>
                </a:lnTo>
                <a:lnTo>
                  <a:pt x="2598480" y="1799448"/>
                </a:lnTo>
                <a:lnTo>
                  <a:pt x="0" y="1799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F2F2A38D-1A92-7F91-DE29-CAD525559FB3}"/>
              </a:ext>
            </a:extLst>
          </p:cNvPr>
          <p:cNvSpPr txBox="1"/>
          <p:nvPr/>
        </p:nvSpPr>
        <p:spPr>
          <a:xfrm>
            <a:off x="1295400" y="560914"/>
            <a:ext cx="9245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2. รายได้ค้างรับ</a:t>
            </a:r>
            <a:endParaRPr lang="th-TH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6F9387E9-6D9D-040D-01D1-E122F463811B}"/>
              </a:ext>
            </a:extLst>
          </p:cNvPr>
          <p:cNvSpPr txBox="1"/>
          <p:nvPr/>
        </p:nvSpPr>
        <p:spPr>
          <a:xfrm>
            <a:off x="1905000" y="1429604"/>
            <a:ext cx="145923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h-TH" sz="4000" b="1" i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รายได้ค้างรับ (</a:t>
            </a:r>
            <a:r>
              <a:rPr lang="en-US" sz="4000" b="1" i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accrued revenue) 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เป็นรายได้ที่เกิดขึ้นในงวดปัจจุบัน แต่ยังไม่ได้รับชำระ เมื่อมีรายการเกิดขึ้นกิจการจะบันทึกตามเกณฑ์คงค้าง</a:t>
            </a:r>
          </a:p>
          <a:p>
            <a:pPr marL="0" indent="0">
              <a:buNone/>
            </a:pP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รายได้ค้างรับ 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= 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หมวดสินทรัพย์ (สินทรัพย์หมุนเวียน)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0C20798E-2088-AB04-B1DD-78CE8332D4A0}"/>
              </a:ext>
            </a:extLst>
          </p:cNvPr>
          <p:cNvSpPr/>
          <p:nvPr/>
        </p:nvSpPr>
        <p:spPr>
          <a:xfrm>
            <a:off x="1905000" y="4076482"/>
            <a:ext cx="14592300" cy="13061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atin typeface="JS Wanida" panose="02000000000000000000" pitchFamily="2" charset="-34"/>
                <a:cs typeface="JS Wanida" panose="02000000000000000000" pitchFamily="2" charset="-34"/>
              </a:rPr>
              <a:t>ไม่มีการบันทึกบัญชี เนื่องจากยังไม่มีการรับรู้รายได้ในรอบระยะเวลาบัญชีนี้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9AE5E230-E3A1-A3A2-887C-79145009DD19}"/>
              </a:ext>
            </a:extLst>
          </p:cNvPr>
          <p:cNvSpPr txBox="1"/>
          <p:nvPr/>
        </p:nvSpPr>
        <p:spPr>
          <a:xfrm>
            <a:off x="1905000" y="3368596"/>
            <a:ext cx="9245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h-TH" sz="40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การบันทึกรายการรายได้ค้างรับ (ก่อนการปรับปรุง)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D1319294-18DF-60D6-5516-3887AE87F22E}"/>
              </a:ext>
            </a:extLst>
          </p:cNvPr>
          <p:cNvSpPr txBox="1"/>
          <p:nvPr/>
        </p:nvSpPr>
        <p:spPr>
          <a:xfrm>
            <a:off x="1905000" y="5936643"/>
            <a:ext cx="15290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h-TH" sz="40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การบันทึกรายการรายได้ค้างรับ (ปรับปรุงวันสิ้นรอบระยะเวลาบัญชี)</a:t>
            </a: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1BC5C7D6-6131-CF37-0695-B4F27BB59757}"/>
              </a:ext>
            </a:extLst>
          </p:cNvPr>
          <p:cNvSpPr/>
          <p:nvPr/>
        </p:nvSpPr>
        <p:spPr>
          <a:xfrm>
            <a:off x="1905000" y="6826685"/>
            <a:ext cx="15494000" cy="208293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เดบิต      รายได้ค้างรับ             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xxx 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     เป็นรายการ</a:t>
            </a:r>
            <a:r>
              <a:rPr lang="th-TH" sz="4000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สินทรัพย์ในงบแสดงฐานะการเงิน</a:t>
            </a:r>
          </a:p>
          <a:p>
            <a:pPr marL="0" indent="0" algn="ctr">
              <a:buNone/>
            </a:pP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	เครดิต    รายได้รับ              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xxx       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เป็นรายการ</a:t>
            </a:r>
            <a:r>
              <a:rPr lang="th-TH" sz="4000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รายได้ในงบกำไรขาดทุน</a:t>
            </a:r>
          </a:p>
          <a:p>
            <a:pPr algn="ctr"/>
            <a:endParaRPr lang="th-TH" dirty="0"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2917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0" name="Google Shape;3490;p38"/>
          <p:cNvPicPr preferRelativeResize="0"/>
          <p:nvPr/>
        </p:nvPicPr>
        <p:blipFill rotWithShape="1">
          <a:blip r:embed="rId3">
            <a:alphaModFix/>
          </a:blip>
          <a:srcRect t="7746" b="774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9" name="Google Shape;3629;p38"/>
          <p:cNvSpPr/>
          <p:nvPr/>
        </p:nvSpPr>
        <p:spPr>
          <a:xfrm>
            <a:off x="11523937" y="9034039"/>
            <a:ext cx="1878555" cy="1157752"/>
          </a:xfrm>
          <a:custGeom>
            <a:avLst/>
            <a:gdLst/>
            <a:ahLst/>
            <a:cxnLst/>
            <a:rect l="l" t="t" r="r" b="b"/>
            <a:pathLst>
              <a:path w="2479446" h="1941199" extrusionOk="0">
                <a:moveTo>
                  <a:pt x="0" y="0"/>
                </a:moveTo>
                <a:lnTo>
                  <a:pt x="2479446" y="0"/>
                </a:lnTo>
                <a:lnTo>
                  <a:pt x="2479446" y="1941200"/>
                </a:lnTo>
                <a:lnTo>
                  <a:pt x="0" y="1941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Google Shape;3627;p38">
            <a:extLst>
              <a:ext uri="{FF2B5EF4-FFF2-40B4-BE49-F238E27FC236}">
                <a16:creationId xmlns:a16="http://schemas.microsoft.com/office/drawing/2014/main" id="{F357E287-4151-20FF-CF27-9BA14B482645}"/>
              </a:ext>
            </a:extLst>
          </p:cNvPr>
          <p:cNvSpPr/>
          <p:nvPr/>
        </p:nvSpPr>
        <p:spPr>
          <a:xfrm>
            <a:off x="4638664" y="8909619"/>
            <a:ext cx="1987170" cy="1306164"/>
          </a:xfrm>
          <a:custGeom>
            <a:avLst/>
            <a:gdLst/>
            <a:ahLst/>
            <a:cxnLst/>
            <a:rect l="l" t="t" r="r" b="b"/>
            <a:pathLst>
              <a:path w="2622803" h="2190041" extrusionOk="0">
                <a:moveTo>
                  <a:pt x="0" y="0"/>
                </a:moveTo>
                <a:lnTo>
                  <a:pt x="2622803" y="0"/>
                </a:lnTo>
                <a:lnTo>
                  <a:pt x="2622803" y="2190040"/>
                </a:lnTo>
                <a:lnTo>
                  <a:pt x="0" y="2190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" name="Google Shape;3628;p38">
            <a:extLst>
              <a:ext uri="{FF2B5EF4-FFF2-40B4-BE49-F238E27FC236}">
                <a16:creationId xmlns:a16="http://schemas.microsoft.com/office/drawing/2014/main" id="{999D47DA-6E3F-E520-E3BC-D2F004C36904}"/>
              </a:ext>
            </a:extLst>
          </p:cNvPr>
          <p:cNvSpPr/>
          <p:nvPr/>
        </p:nvSpPr>
        <p:spPr>
          <a:xfrm>
            <a:off x="8103677" y="9104914"/>
            <a:ext cx="1968741" cy="1073210"/>
          </a:xfrm>
          <a:custGeom>
            <a:avLst/>
            <a:gdLst/>
            <a:ahLst/>
            <a:cxnLst/>
            <a:rect l="l" t="t" r="r" b="b"/>
            <a:pathLst>
              <a:path w="2598480" h="1799448" extrusionOk="0">
                <a:moveTo>
                  <a:pt x="0" y="0"/>
                </a:moveTo>
                <a:lnTo>
                  <a:pt x="2598480" y="0"/>
                </a:lnTo>
                <a:lnTo>
                  <a:pt x="2598480" y="1799448"/>
                </a:lnTo>
                <a:lnTo>
                  <a:pt x="0" y="1799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6B6EB87E-5B73-2911-DE6E-1E54239B848C}"/>
              </a:ext>
            </a:extLst>
          </p:cNvPr>
          <p:cNvSpPr txBox="1"/>
          <p:nvPr/>
        </p:nvSpPr>
        <p:spPr>
          <a:xfrm>
            <a:off x="1257300" y="768916"/>
            <a:ext cx="157607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ตัวอย่างที่ 5-4 </a:t>
            </a:r>
          </a:p>
          <a:p>
            <a:r>
              <a:rPr lang="th-TH" sz="4000" b="1" dirty="0">
                <a:latin typeface="JS Wanida" panose="02000000000000000000" pitchFamily="2" charset="-34"/>
                <a:cs typeface="JS Wanida" panose="02000000000000000000" pitchFamily="2" charset="-34"/>
              </a:rPr>
              <a:t>	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บริษัท ชฎา จำกัด แบ่งพื้นที่หน้าสำนักงานให้กับร้านสัตบรรณเช่าขายน้ำผลไม้ คิดค่าเช่าเดือนละ 6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,000 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บาท โดยทำสัญญา 1 ปี นับจากวันที่ 1 มีนาคม 25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x2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 ร้านสัตบรรณต้องจ่ายค่าเช่าทุกวันสิ้นเดือน แต่เนื่องจากเกิดปัญหาทางการเงิน ร้านสัตบรรณไม่สามารถชำระค่าเช่าได้ทันเวลา จึงชำระเงินในวันที่ 3 เมษายน 25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x2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 การบันทึกบัญชีของบริษัท </a:t>
            </a:r>
            <a:r>
              <a:rPr lang="th-TH" sz="4000" dirty="0" err="1">
                <a:latin typeface="JS Wanida" panose="02000000000000000000" pitchFamily="2" charset="-34"/>
                <a:cs typeface="JS Wanida" panose="02000000000000000000" pitchFamily="2" charset="-34"/>
              </a:rPr>
              <a:t>ชฏา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 จำกัด เกี่ยวกับค่าเช่าค้างรับเป็นดังนี้</a:t>
            </a:r>
          </a:p>
          <a:p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25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x2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</a:t>
            </a:r>
          </a:p>
          <a:p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	มี.ค.	31 เดบิต ค่าเช่าค้างรับ		6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,000</a:t>
            </a:r>
          </a:p>
          <a:p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		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	เครดิต รายได้ค่าเช่ารับ				6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,000</a:t>
            </a:r>
          </a:p>
          <a:p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    		ปรับปรุงค่าเช่าค้างรับสำหรับเดือนมีนาคม</a:t>
            </a:r>
          </a:p>
          <a:p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	เม.ย.	3   เดบิต เงินสด			6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,000</a:t>
            </a:r>
            <a:endParaRPr lang="th-TH" sz="40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			เครดิต ค่าเช่าค้างรับ					6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,000</a:t>
            </a:r>
          </a:p>
          <a:p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		ชำระเงินค่าเช่าร้านของเดือนมีนาคม</a:t>
            </a:r>
          </a:p>
        </p:txBody>
      </p:sp>
    </p:spTree>
    <p:extLst>
      <p:ext uri="{BB962C8B-B14F-4D97-AF65-F5344CB8AC3E}">
        <p14:creationId xmlns:p14="http://schemas.microsoft.com/office/powerpoint/2010/main" val="1470226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0" name="Google Shape;3490;p38"/>
          <p:cNvPicPr preferRelativeResize="0"/>
          <p:nvPr/>
        </p:nvPicPr>
        <p:blipFill rotWithShape="1">
          <a:blip r:embed="rId3">
            <a:alphaModFix/>
          </a:blip>
          <a:srcRect t="7746" b="774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9" name="Google Shape;3629;p38"/>
          <p:cNvSpPr/>
          <p:nvPr/>
        </p:nvSpPr>
        <p:spPr>
          <a:xfrm>
            <a:off x="11523937" y="9034039"/>
            <a:ext cx="1878555" cy="1157752"/>
          </a:xfrm>
          <a:custGeom>
            <a:avLst/>
            <a:gdLst/>
            <a:ahLst/>
            <a:cxnLst/>
            <a:rect l="l" t="t" r="r" b="b"/>
            <a:pathLst>
              <a:path w="2479446" h="1941199" extrusionOk="0">
                <a:moveTo>
                  <a:pt x="0" y="0"/>
                </a:moveTo>
                <a:lnTo>
                  <a:pt x="2479446" y="0"/>
                </a:lnTo>
                <a:lnTo>
                  <a:pt x="2479446" y="1941200"/>
                </a:lnTo>
                <a:lnTo>
                  <a:pt x="0" y="1941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Google Shape;3627;p38">
            <a:extLst>
              <a:ext uri="{FF2B5EF4-FFF2-40B4-BE49-F238E27FC236}">
                <a16:creationId xmlns:a16="http://schemas.microsoft.com/office/drawing/2014/main" id="{F357E287-4151-20FF-CF27-9BA14B482645}"/>
              </a:ext>
            </a:extLst>
          </p:cNvPr>
          <p:cNvSpPr/>
          <p:nvPr/>
        </p:nvSpPr>
        <p:spPr>
          <a:xfrm>
            <a:off x="4638664" y="8909619"/>
            <a:ext cx="1987170" cy="1306164"/>
          </a:xfrm>
          <a:custGeom>
            <a:avLst/>
            <a:gdLst/>
            <a:ahLst/>
            <a:cxnLst/>
            <a:rect l="l" t="t" r="r" b="b"/>
            <a:pathLst>
              <a:path w="2622803" h="2190041" extrusionOk="0">
                <a:moveTo>
                  <a:pt x="0" y="0"/>
                </a:moveTo>
                <a:lnTo>
                  <a:pt x="2622803" y="0"/>
                </a:lnTo>
                <a:lnTo>
                  <a:pt x="2622803" y="2190040"/>
                </a:lnTo>
                <a:lnTo>
                  <a:pt x="0" y="2190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" name="Google Shape;3628;p38">
            <a:extLst>
              <a:ext uri="{FF2B5EF4-FFF2-40B4-BE49-F238E27FC236}">
                <a16:creationId xmlns:a16="http://schemas.microsoft.com/office/drawing/2014/main" id="{999D47DA-6E3F-E520-E3BC-D2F004C36904}"/>
              </a:ext>
            </a:extLst>
          </p:cNvPr>
          <p:cNvSpPr/>
          <p:nvPr/>
        </p:nvSpPr>
        <p:spPr>
          <a:xfrm>
            <a:off x="8103677" y="9104914"/>
            <a:ext cx="1968741" cy="1073210"/>
          </a:xfrm>
          <a:custGeom>
            <a:avLst/>
            <a:gdLst/>
            <a:ahLst/>
            <a:cxnLst/>
            <a:rect l="l" t="t" r="r" b="b"/>
            <a:pathLst>
              <a:path w="2598480" h="1799448" extrusionOk="0">
                <a:moveTo>
                  <a:pt x="0" y="0"/>
                </a:moveTo>
                <a:lnTo>
                  <a:pt x="2598480" y="0"/>
                </a:lnTo>
                <a:lnTo>
                  <a:pt x="2598480" y="1799448"/>
                </a:lnTo>
                <a:lnTo>
                  <a:pt x="0" y="1799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32BC5B50-019B-49A9-F673-452B6C780E02}"/>
              </a:ext>
            </a:extLst>
          </p:cNvPr>
          <p:cNvSpPr txBox="1"/>
          <p:nvPr/>
        </p:nvSpPr>
        <p:spPr>
          <a:xfrm>
            <a:off x="1257300" y="224794"/>
            <a:ext cx="15798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กรณีที่กิจการให้กิจการอื่นกู้ยืมเงิน กิจการมีสิทธิได้รับดอกเบี้ยตามสัญญาเงินกู้เงิน ดังนั้น กิจการจึงต้องปรับปรุงรายการรายได้ดอกเบี้ยรับค้างรับและรายได้ดอกเบี้ยรับในรอบระยะเวลารายงาน ถึงแม้ว่ายังไม่ถึงกำหนดเวลารับชำระเงินค่าดอกเบี้ยก็ตาม เนื่องจากกิจการมีสิทธิได้รับดอกเบี้ยรับตามสัญญากู้ยืมเงิน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14997C1E-02E7-4918-0951-C744F5983B5F}"/>
              </a:ext>
            </a:extLst>
          </p:cNvPr>
          <p:cNvSpPr txBox="1"/>
          <p:nvPr/>
        </p:nvSpPr>
        <p:spPr>
          <a:xfrm>
            <a:off x="1498600" y="1828650"/>
            <a:ext cx="15798800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ตัวอย่าง 5-5 </a:t>
            </a:r>
          </a:p>
          <a:p>
            <a:r>
              <a:rPr lang="th-TH" sz="40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	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วันที่ 1 กันยายน 25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x2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 บริษัท ชฎา จำกัด ให้เงินกู้ยืม จำนวน 120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,000 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บาท แก่บริษัท นานา จำกัด สัญญาว่าจะจ่ายดอกเบี้ยทุก 6 เดือนนับจากวันที่บริษัท นานา จำกัด กู้เงินด้วยอัตราดอกเบี้ย 5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% 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ต่อปี บริษัท ชฎา จำกัด ปิดบัญชีทุกวันที่ 31 ธันวาคม ของทุกปี การบันทึกบัญชีของบริษัท ชฎา จำกัด เกี่ยวกับดอกเบี้ยค้างรับ และการรับเงินค่าดอกเบี้ยจากบริษัท นานา จำกัด เป็นดังนี้</a:t>
            </a:r>
          </a:p>
          <a:p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25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x2</a:t>
            </a:r>
            <a:endParaRPr lang="th-TH" sz="40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ธ.ค.	31 เดบิต ดอกเบี้ยค้างรับ		2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,000</a:t>
            </a:r>
          </a:p>
          <a:p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		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เครดิต ดอกเบี้ยรับ				2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,000</a:t>
            </a:r>
          </a:p>
          <a:p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25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x3</a:t>
            </a:r>
          </a:p>
          <a:p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มี.ค.	 1  เดบิต เงินสด (120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,000 x5% x 6/12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)	3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,000</a:t>
            </a:r>
          </a:p>
          <a:p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		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เครดิต ดอกเบี้ยค้างรับ					2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,000</a:t>
            </a:r>
          </a:p>
          <a:p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		          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ดอกเบี้ยรับ					1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,000</a:t>
            </a:r>
            <a:endParaRPr lang="th-TH" sz="4000" dirty="0"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69128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5177</Words>
  <Application>Microsoft Office PowerPoint</Application>
  <PresentationFormat>กำหนดเอง</PresentationFormat>
  <Paragraphs>412</Paragraphs>
  <Slides>45</Slides>
  <Notes>45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45</vt:i4>
      </vt:variant>
    </vt:vector>
  </HeadingPairs>
  <TitlesOfParts>
    <vt:vector size="54" baseType="lpstr">
      <vt:lpstr>Candy</vt:lpstr>
      <vt:lpstr>FontNongnam</vt:lpstr>
      <vt:lpstr>JS Wanida</vt:lpstr>
      <vt:lpstr>Calibri</vt:lpstr>
      <vt:lpstr>Comic Sans MS</vt:lpstr>
      <vt:lpstr>Arial</vt:lpstr>
      <vt:lpstr>Cambria Math</vt:lpstr>
      <vt:lpstr>Aksaramatee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cp:lastModifiedBy>Porntip Sukjamlong</cp:lastModifiedBy>
  <cp:revision>6</cp:revision>
  <dcterms:modified xsi:type="dcterms:W3CDTF">2023-12-18T06:49:32Z</dcterms:modified>
</cp:coreProperties>
</file>