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FF0066"/>
    <a:srgbClr val="00FF99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41" autoAdjust="0"/>
  </p:normalViewPr>
  <p:slideViewPr>
    <p:cSldViewPr>
      <p:cViewPr>
        <p:scale>
          <a:sx n="76" d="100"/>
          <a:sy n="76" d="100"/>
        </p:scale>
        <p:origin x="-11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97434-21D8-470A-AC9F-E9A1AACAA431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1B8C5-B30E-4998-9729-DE33599603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>
            <a:noAutofit/>
          </a:bodyPr>
          <a:lstStyle/>
          <a:p>
            <a:r>
              <a:rPr lang="th-TH" sz="5400" b="1" dirty="0"/>
              <a:t>ตัวอย่าง</a:t>
            </a:r>
            <a:br>
              <a:rPr lang="th-TH" sz="5400" b="1" dirty="0"/>
            </a:br>
            <a:r>
              <a:rPr lang="th-TH" sz="5400" b="1" dirty="0"/>
              <a:t>ปัญหาภาษีเกี่ยวกับ</a:t>
            </a:r>
            <a:br>
              <a:rPr lang="th-TH" sz="5400" b="1" dirty="0"/>
            </a:br>
            <a:r>
              <a:rPr lang="th-TH" sz="5400" b="1" dirty="0"/>
              <a:t>รายจ่ายสวัสดิการและประโยชน์เพิ่ม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848600" cy="819912"/>
          </a:xfrm>
        </p:spPr>
        <p:txBody>
          <a:bodyPr/>
          <a:lstStyle/>
          <a:p>
            <a:r>
              <a:rPr lang="th-TH" b="1" dirty="0" smtClean="0"/>
              <a:t>คำสั่งกรมสรรพากร ป.59/2538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800" cy="4343400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b="1" dirty="0" smtClean="0"/>
              <a:t>	- ถ้าได้รับค่าเบี้ยเลี้ยงในอัตราไม่เกินอัตราค่าเบี้ยเลี้ยงสูงสุดที่ทางราชการกำหนดเบิกจ่ายให้ข้าราชการในลักษณะเหมาจ่าย  ให้ถือเป็นค่าเบี้ยเลี้ยง</a:t>
            </a:r>
          </a:p>
          <a:p>
            <a:pPr algn="thaiDist">
              <a:buNone/>
            </a:pPr>
            <a:r>
              <a:rPr lang="th-TH" b="1" dirty="0" smtClean="0"/>
              <a:t>	ที่ได้จ่ายไปโดยสุจริต เพื่อปฏิบัติการตามหน้าที่ และได้จ่ายไปทั้งหมด</a:t>
            </a:r>
          </a:p>
          <a:p>
            <a:pPr algn="thaiDist">
              <a:buNone/>
            </a:pPr>
            <a:r>
              <a:rPr lang="th-TH" b="1" dirty="0" smtClean="0"/>
              <a:t>	ในการนั้น โดยไม่ต้องมีหลักฐานการจ่ายเงินมาพิสูจน์ </a:t>
            </a:r>
          </a:p>
          <a:p>
            <a:pPr algn="thaiDist">
              <a:buNone/>
            </a:pPr>
            <a:endParaRPr lang="th-TH" b="1" dirty="0" smtClean="0"/>
          </a:p>
          <a:p>
            <a:pPr algn="thaiDist">
              <a:buNone/>
            </a:pPr>
            <a:r>
              <a:rPr lang="th-TH" b="1" dirty="0" smtClean="0"/>
              <a:t>	- แต่ถ้าได้รับเกิน และไม่มีหลักฐานพิสูจน์ว่า จ่ายโดยสุจริตเพื่อปฏิบัติการตามหน้าที่ และได้จ่ายไปทั้งหมดในการนั้น ให้ถือว่าได้รับยกเว้นภาษีเฉพาะส่วนที่ไม่เกินอัตรา (3)  (หนังสือตอบข้อหารือฯ กค 0802/11980 ลว 22 กรกฎาคม</a:t>
            </a:r>
            <a:r>
              <a:rPr lang="en-US" b="1" dirty="0" smtClean="0"/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2539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38200" y="304800"/>
            <a:ext cx="8001000" cy="56388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9812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อัตราสูงสุดของข้าราชการ (เหมาจ่าย)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ก.เบี้ยเลี้ยงในประเทศ อัตราสูงสุด ไม่เกินวันละ 240 บาท</a:t>
            </a:r>
          </a:p>
          <a:p>
            <a:r>
              <a:rPr lang="th-TH" sz="2800" b="1" dirty="0" smtClean="0"/>
              <a:t>ข.เบี้ยเลี้ยงไปต่างประเทศ อัตราสูงสุด ไม่เกินวันละ 3,100 บาท</a:t>
            </a:r>
          </a:p>
          <a:p>
            <a:r>
              <a:rPr lang="th-TH" sz="2800" b="1" dirty="0" smtClean="0"/>
              <a:t>(ระเบียบกระทรวงการคลัง (ฉบับที่ 9) พ.ศ.2544)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620000" cy="819912"/>
          </a:xfrm>
        </p:spPr>
        <p:txBody>
          <a:bodyPr/>
          <a:lstStyle/>
          <a:p>
            <a:r>
              <a:rPr lang="th-TH" b="1" dirty="0" smtClean="0"/>
              <a:t>หลักฐานการเบิกจ่าย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2800" b="1" dirty="0" smtClean="0"/>
              <a:t>	1.ใบขออนุมัติเบิกเงิน (ค่าเบี้ยเลี้ยง)</a:t>
            </a:r>
          </a:p>
          <a:p>
            <a:pPr algn="thaiDist">
              <a:buNone/>
            </a:pPr>
            <a:r>
              <a:rPr lang="th-TH" sz="2800" b="1" dirty="0" smtClean="0"/>
              <a:t>	2. .แบบรายงานการเดินทางไปปฏิบัติงาน (ให้ผู้จัดการฝ่าย หรือหัวหน้า</a:t>
            </a:r>
          </a:p>
          <a:p>
            <a:pPr algn="thaiDist">
              <a:buNone/>
            </a:pPr>
            <a:r>
              <a:rPr lang="th-TH" sz="2800" b="1" dirty="0" smtClean="0"/>
              <a:t>	ฝ่ายลงนามรับทราบ เพื่อถือเป็นคำสั่งอนุมัติให้ไปปฏิบัติงาน)</a:t>
            </a:r>
          </a:p>
          <a:p>
            <a:pPr algn="thaiDist">
              <a:buNone/>
            </a:pPr>
            <a:r>
              <a:rPr lang="th-TH" sz="2800" b="1" dirty="0" smtClean="0"/>
              <a:t>	3. .รายงานการประชุม (อนุมัติให้ไปปฏิบัติงานในต่างประเทศ)</a:t>
            </a:r>
          </a:p>
          <a:p>
            <a:pPr algn="thaiDist">
              <a:buNone/>
            </a:pPr>
            <a:r>
              <a:rPr lang="th-TH" sz="2800" b="1" dirty="0" smtClean="0"/>
              <a:t>	4. .หลักฐานการจ่ายเงิน ได้แก่ ใบเสร็จรับเงิน ใบกำกับภาษี บิลเงินสดใบสำคัญการจ่ายเงิน (แนบชื่อที่อยู่ บัตรประชาชน  รับรองสำเนาถูกต้อง) หรือใบรับรองแทนใบเสร็จรับเงิน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33400"/>
            <a:ext cx="3646897" cy="4724399"/>
            <a:chOff x="720" y="1296"/>
            <a:chExt cx="1363" cy="1994"/>
          </a:xfrm>
        </p:grpSpPr>
        <p:sp>
          <p:nvSpPr>
            <p:cNvPr id="6761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1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>
                <a:alpha val="53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2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2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762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1800"/>
              </a:p>
            </p:txBody>
          </p:sp>
          <p:sp>
            <p:nvSpPr>
              <p:cNvPr id="6762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1800"/>
              </a:p>
            </p:txBody>
          </p:sp>
          <p:sp>
            <p:nvSpPr>
              <p:cNvPr id="6762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1800"/>
              </a:p>
            </p:txBody>
          </p:sp>
          <p:sp>
            <p:nvSpPr>
              <p:cNvPr id="6763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1800"/>
              </a:p>
            </p:txBody>
          </p:sp>
          <p:sp>
            <p:nvSpPr>
              <p:cNvPr id="6763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1800"/>
              </a:p>
            </p:txBody>
          </p:sp>
        </p:grpSp>
        <p:sp>
          <p:nvSpPr>
            <p:cNvPr id="67625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762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200" b="1" dirty="0" smtClean="0"/>
                <a:t>สิทธิประโยชน์ของลูกจ้าง</a:t>
              </a:r>
              <a:endParaRPr lang="en-US" sz="3200" b="1" dirty="0" smtClean="0"/>
            </a:p>
            <a:p>
              <a:endParaRPr lang="en-US" sz="3200" b="1" dirty="0" smtClean="0"/>
            </a:p>
            <a:p>
              <a:r>
                <a:rPr lang="th-TH" sz="3200" b="1" dirty="0" smtClean="0"/>
                <a:t>*ลูกจ้างได้รับยกเว้นภาษี</a:t>
              </a:r>
              <a:endParaRPr lang="en-US" sz="3200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00602" y="457200"/>
            <a:ext cx="4108772" cy="4982497"/>
            <a:chOff x="2208" y="1296"/>
            <a:chExt cx="1363" cy="2027"/>
          </a:xfrm>
        </p:grpSpPr>
        <p:sp>
          <p:nvSpPr>
            <p:cNvPr id="6760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0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0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0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6760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 sz="1800"/>
            </a:p>
          </p:txBody>
        </p:sp>
        <p:sp>
          <p:nvSpPr>
            <p:cNvPr id="6761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1800"/>
            </a:p>
          </p:txBody>
        </p:sp>
        <p:sp>
          <p:nvSpPr>
            <p:cNvPr id="6761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1800"/>
            </a:p>
          </p:txBody>
        </p:sp>
        <p:sp>
          <p:nvSpPr>
            <p:cNvPr id="6761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1800"/>
            </a:p>
          </p:txBody>
        </p:sp>
        <p:sp>
          <p:nvSpPr>
            <p:cNvPr id="6761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1800"/>
            </a:p>
          </p:txBody>
        </p:sp>
        <p:sp>
          <p:nvSpPr>
            <p:cNvPr id="6761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761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h-TH" sz="3200" b="1" dirty="0" smtClean="0"/>
                <a:t>*ลูกจ้างได้รับยกเว้นภาษี</a:t>
              </a:r>
              <a:endParaRPr lang="en-US" sz="3200" b="1" dirty="0" smtClean="0"/>
            </a:p>
            <a:p>
              <a:endParaRPr lang="en-US" sz="3200" b="1" dirty="0" smtClean="0"/>
            </a:p>
            <a:p>
              <a:r>
                <a:rPr lang="th-TH" sz="3200" b="1" dirty="0" smtClean="0"/>
                <a:t>เมื่อเป็นค่าเบี้ยเลี้ยงเดินทางและค่าที่พักที่นายจ้างจ่ายไปจริง</a:t>
              </a:r>
            </a:p>
            <a:p>
              <a:r>
                <a:rPr lang="th-TH" sz="3200" b="1" dirty="0" smtClean="0"/>
                <a:t>*ถือเป็นค่าใช้จ่ายของกิจการ และนำมาขอเครดิตภาษีซื้อได้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3429000" cy="342900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/>
              <a:t>ตัวอย่างที่ 2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รายจ่ายเกี่ยวกับการจ่ายค่าน้ำมันรถ</a:t>
            </a:r>
            <a:br>
              <a:rPr lang="th-TH" sz="3600" dirty="0" smtClean="0"/>
            </a:br>
            <a:r>
              <a:rPr lang="th-TH" sz="3600" dirty="0" smtClean="0"/>
              <a:t>ให้พนักงาน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5" name="ตัวยึดรูปภาพ 4"/>
          <p:cNvSpPr>
            <a:spLocks noGrp="1"/>
          </p:cNvSpPr>
          <p:nvPr>
            <p:ph type="pic" idx="1"/>
          </p:nvPr>
        </p:nvSpPr>
        <p:spPr>
          <a:xfrm rot="420000">
            <a:off x="5020860" y="1293406"/>
            <a:ext cx="3139983" cy="2900682"/>
          </a:xfrm>
        </p:spPr>
      </p:sp>
      <p:sp>
        <p:nvSpPr>
          <p:cNvPr id="7" name="ตัวยึดรูปภาพ 4"/>
          <p:cNvSpPr txBox="1">
            <a:spLocks/>
          </p:cNvSpPr>
          <p:nvPr/>
        </p:nvSpPr>
        <p:spPr>
          <a:xfrm rot="420000">
            <a:off x="4965649" y="1323524"/>
            <a:ext cx="3139983" cy="290068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sp>
      <p:pic>
        <p:nvPicPr>
          <p:cNvPr id="1028" name="Picture 4" descr="[NewFiat500_cartoon_car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2057400" y="2057400"/>
            <a:ext cx="5715000" cy="28956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667000" y="2438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คำถามที่ 1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76600"/>
            <a:ext cx="449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บริษัทจ่ายค่าน้ำมันรถให้พนักงาน</a:t>
            </a:r>
          </a:p>
          <a:p>
            <a:pPr algn="ctr"/>
            <a:r>
              <a:rPr lang="th-TH" sz="3200" b="1" dirty="0" smtClean="0"/>
              <a:t>พนักงานต้องเสียภาษีหรือไม่?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848600" cy="5293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2.1 พนักงานใช้รถของบริษัท และบริษัทเติมน้ำมันรถให้</a:t>
            </a:r>
          </a:p>
          <a:p>
            <a:r>
              <a:rPr lang="th-TH" sz="3200" b="1" dirty="0" smtClean="0"/>
              <a:t>1) ได้ประโยชน์จากการใช้รถ และ</a:t>
            </a:r>
          </a:p>
          <a:p>
            <a:r>
              <a:rPr lang="th-TH" sz="3200" b="1" dirty="0" smtClean="0"/>
              <a:t>2) ได้ประโยชน์จากการที่บริษัทเติมน้ำมันรถให้</a:t>
            </a:r>
          </a:p>
          <a:p>
            <a:endParaRPr lang="th-TH" sz="3200" b="1" dirty="0" smtClean="0"/>
          </a:p>
          <a:p>
            <a:endParaRPr lang="th-TH" sz="3200" b="1" dirty="0" smtClean="0"/>
          </a:p>
          <a:p>
            <a:r>
              <a:rPr lang="th-TH" sz="3200" b="1" dirty="0" smtClean="0"/>
              <a:t>2.2 พนักงานใช้รถส่วนตัว และบริษัทเติมน้ำมันให้</a:t>
            </a:r>
          </a:p>
          <a:p>
            <a:r>
              <a:rPr lang="th-TH" sz="3200" b="1" dirty="0" smtClean="0"/>
              <a:t>1) ได้ประโยชน์จากการเติมน้ำมัน  ถือเป็นเงินได้พึงประเมิน</a:t>
            </a:r>
          </a:p>
          <a:p>
            <a:r>
              <a:rPr lang="th-TH" sz="3200" b="1" dirty="0" smtClean="0"/>
              <a:t>     ของพนักงาน</a:t>
            </a:r>
          </a:p>
          <a:p>
            <a:r>
              <a:rPr lang="th-TH" sz="3200" b="1" dirty="0" smtClean="0"/>
              <a:t>    </a:t>
            </a:r>
            <a:r>
              <a:rPr lang="th-TH" sz="3200" b="1" dirty="0" err="1" smtClean="0"/>
              <a:t>กค.</a:t>
            </a:r>
            <a:r>
              <a:rPr lang="th-TH" sz="3200" b="1" dirty="0" smtClean="0"/>
              <a:t>0802/23202 28 ธ.ค.2533</a:t>
            </a:r>
          </a:p>
          <a:p>
            <a:r>
              <a:rPr lang="th-TH" sz="3200" b="1" dirty="0" smtClean="0"/>
              <a:t>    คำพิพากษาศาลฎีกา 5330/2537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676400" y="1371600"/>
            <a:ext cx="5943600" cy="3352800"/>
          </a:xfrm>
          <a:prstGeom prst="wedgeRoundRectCallout">
            <a:avLst>
              <a:gd name="adj1" fmla="val -43910"/>
              <a:gd name="adj2" fmla="val 843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คำถามที่ 2</a:t>
            </a:r>
            <a:endParaRPr lang="th-TH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362200"/>
            <a:ext cx="5562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วางแผนภาษีการจ่ายค่าน้ำมันรถให้พนักงาน?</a:t>
            </a:r>
          </a:p>
          <a:p>
            <a:pPr algn="ctr"/>
            <a:r>
              <a:rPr lang="th-TH" sz="3200" b="1" dirty="0" smtClean="0"/>
              <a:t>ที่พนักงานไม่ต้องเสียภาษี และ</a:t>
            </a:r>
          </a:p>
          <a:p>
            <a:pPr algn="ctr"/>
            <a:r>
              <a:rPr lang="th-TH" sz="3200" b="1" dirty="0" smtClean="0"/>
              <a:t>บริษัทหักค่าใช้จ่ายได้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477000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2.1 พนักงานใช้รถของบริษัท และบริษัทเติมน้ำมันรถให้</a:t>
            </a:r>
          </a:p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496741"/>
            <a:ext cx="647700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****ได้ใช้รถประจำตำแหน่งของบริษัท และบริษัทเติมน้ำมันรถให้</a:t>
            </a:r>
          </a:p>
          <a:p>
            <a:r>
              <a:rPr lang="th-TH" sz="3200" b="1" dirty="0" smtClean="0"/>
              <a:t>เป็นประโยชน์เพิ่มของพนักงาน ม.40(1),(2)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648200"/>
            <a:ext cx="6477000" cy="1846659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ข้อยกเว้น</a:t>
            </a:r>
          </a:p>
          <a:p>
            <a:pPr algn="ctr"/>
            <a:r>
              <a:rPr lang="th-TH" sz="3200" b="1" dirty="0" smtClean="0"/>
              <a:t>ต้องมีระเบียบสวัสดิการการใช้รถประจำตำแหน่ง</a:t>
            </a:r>
          </a:p>
          <a:p>
            <a:pPr algn="ctr"/>
            <a:r>
              <a:rPr lang="th-TH" sz="3200" b="1" dirty="0" smtClean="0"/>
              <a:t>(การใช้ “ยานพาหนะ”ของบริษัท)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/>
              <a:t>1) ระบุตำแหน่งพนักงาน/กรรมการ/ผู้บริหาร ที่ใช้รถประจำตำแหน่ง</a:t>
            </a:r>
          </a:p>
          <a:p>
            <a:pPr algn="thaiDist"/>
            <a:r>
              <a:rPr lang="th-TH" sz="2800" b="1" dirty="0" smtClean="0"/>
              <a:t>2) ระบุชนิดของรถยนต์</a:t>
            </a:r>
          </a:p>
          <a:p>
            <a:pPr algn="thaiDist"/>
            <a:r>
              <a:rPr lang="th-TH" sz="2800" b="1" dirty="0" smtClean="0"/>
              <a:t>3) *ระบุเหตุผลของการใช้รถประจำตำแหน่ง เช่น</a:t>
            </a:r>
          </a:p>
          <a:p>
            <a:pPr algn="thaiDist"/>
            <a:r>
              <a:rPr lang="th-TH" sz="2800" b="1" dirty="0" smtClean="0"/>
              <a:t>ก.เพื่อประโยชน์ในการประกอบการของบริษัท (</a:t>
            </a:r>
            <a:r>
              <a:rPr lang="th-TH" sz="2800" b="1" dirty="0" err="1" smtClean="0"/>
              <a:t>กค.</a:t>
            </a:r>
            <a:r>
              <a:rPr lang="th-TH" sz="2800" b="1" dirty="0" smtClean="0"/>
              <a:t>0811/พ.02340/ 24 </a:t>
            </a:r>
            <a:r>
              <a:rPr lang="th-TH" sz="2800" b="1" dirty="0" err="1" smtClean="0"/>
              <a:t>กพ.</a:t>
            </a:r>
            <a:r>
              <a:rPr lang="th-TH" sz="2800" b="1" dirty="0" smtClean="0"/>
              <a:t>41)</a:t>
            </a:r>
          </a:p>
          <a:p>
            <a:pPr algn="thaiDist"/>
            <a:r>
              <a:rPr lang="th-TH" sz="2800" b="1" dirty="0" smtClean="0"/>
              <a:t>     เนื่องจากพนักงาน / กรรมการ  /ผู้บริหารในตำแหน่งดังกล่าวมีหน้าที่ต้องไปติดต่อเจรจาและประสานงานกับลูกค้า บริษัทจึงจำเป็นต้องสร้างเครดิต และความน่าเชื่อถือให้แก่พนักงาน/กรรมการ/ผู้บริหารของบริษัท ในตำแหน่งดังกล่าว</a:t>
            </a:r>
          </a:p>
          <a:p>
            <a:pPr algn="thaiDist"/>
            <a:r>
              <a:rPr lang="th-TH" sz="2800" b="1" dirty="0" smtClean="0"/>
              <a:t>ข. พนักงาน/กรรมการ/ผู้บริหาร ได้ใช้รถเพื่อปฏิบัติหน้าที่เท่านั้น ไม่ได้ใช้รถเป็นการส่วนตัว</a:t>
            </a:r>
          </a:p>
          <a:p>
            <a:pPr algn="thaiDist"/>
            <a:endParaRPr lang="th-TH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/>
              <a:t>รายละเอียดระเบียบสวัสดิการ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3152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“</a:t>
            </a:r>
            <a:r>
              <a:rPr lang="th-TH" sz="2800" b="1" dirty="0"/>
              <a:t>สวัสดิการ” คือ สิ่งที่นายจ้างให้แก่ลูกจ้างเพื่อให้ลูกจ้างมีชีวิตและ</a:t>
            </a:r>
          </a:p>
          <a:p>
            <a:r>
              <a:rPr lang="th-TH" sz="2800" b="1" dirty="0"/>
              <a:t>สภาพความเป็นอยู่ในการทำงานดีขึ้น สะดวกสบายมากขึ้น</a:t>
            </a:r>
          </a:p>
          <a:p>
            <a:r>
              <a:rPr lang="th-TH" sz="2800" b="1" dirty="0"/>
              <a:t>ต้องเป็นไปตามที่กฎหมายแรงงานได้กำหนดไว้</a:t>
            </a:r>
          </a:p>
          <a:p>
            <a:r>
              <a:rPr lang="th-TH" sz="2800" b="1" dirty="0"/>
              <a:t>แต่นายจ้างอาจจัดให้มีสวัสดิการนอกเหนือจาก</a:t>
            </a:r>
          </a:p>
          <a:p>
            <a:r>
              <a:rPr lang="th-TH" sz="2800" b="1" dirty="0"/>
              <a:t>กฎหมายแรงงานกำหนดได้ภายใต้เงื่อนไขที่ไม่ขัดต่อกฎหมายและ</a:t>
            </a:r>
          </a:p>
          <a:p>
            <a:r>
              <a:rPr lang="th-TH" sz="2800" b="1" dirty="0"/>
              <a:t>ทำให้ลูกจ้างได้รับประโยชน์เพิ่มขึ้น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7391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/>
              <a:t>ประมวลรัษฎากร มาตรา 39</a:t>
            </a:r>
          </a:p>
          <a:p>
            <a:r>
              <a:rPr lang="th-TH" sz="2800" b="1" dirty="0"/>
              <a:t>“เงินได้พึงประเมิน” หมายความว่า เงินได้อันเข้าลักษณะพึงเสีย</a:t>
            </a:r>
          </a:p>
          <a:p>
            <a:r>
              <a:rPr lang="th-TH" sz="2800" dirty="0"/>
              <a:t>ภาษีในหมวดนี้ เงินได้ที่กล่าวนี้ให้หมายความรวมตลอดถึงทรัพย์สิน </a:t>
            </a:r>
            <a:r>
              <a:rPr lang="th-TH" sz="2800" b="1" dirty="0"/>
              <a:t>หรือ</a:t>
            </a:r>
          </a:p>
          <a:p>
            <a:r>
              <a:rPr lang="th-TH" sz="2800" b="1" dirty="0"/>
              <a:t>ประโยชน์อย่างอื่นที่ได้รับ ซึ่งอาจคิดคำนวณได้เป็นเงิน .................”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4) สถานที่จอดรถ</a:t>
            </a:r>
          </a:p>
          <a:p>
            <a:r>
              <a:rPr lang="th-TH" sz="2800" b="1" dirty="0" smtClean="0"/>
              <a:t>ก.บริษัทไม่มีงบประมาณจ้างพนักงานรักษาความปลอดภัยรถประจำตำแหน่ง</a:t>
            </a:r>
          </a:p>
          <a:p>
            <a:r>
              <a:rPr lang="th-TH" sz="2800" b="1" dirty="0" smtClean="0"/>
              <a:t>ข.พนักงานต้องดูแลรักษารถเฉกเช่นวิญญูชนดูแลทรัพย์สินของตน</a:t>
            </a:r>
          </a:p>
          <a:p>
            <a:r>
              <a:rPr lang="th-TH" sz="2800" b="1" dirty="0" smtClean="0"/>
              <a:t>ค.จึงต้องจอดรถไว้ในที่ที่ปลอดภัยที่สุด(บ้าน)</a:t>
            </a:r>
          </a:p>
          <a:p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752600"/>
            <a:ext cx="7543800" cy="3724096"/>
          </a:xfrm>
          <a:prstGeom prst="rect">
            <a:avLst/>
          </a:prstGeom>
          <a:solidFill>
            <a:srgbClr val="FF00FF">
              <a:alpha val="3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สรุป</a:t>
            </a:r>
          </a:p>
          <a:p>
            <a:pPr algn="ctr"/>
            <a:endParaRPr lang="th-TH" sz="3200" b="1" dirty="0" smtClean="0"/>
          </a:p>
          <a:p>
            <a:pPr algn="thaiDist"/>
            <a:r>
              <a:rPr lang="th-TH" sz="2800" b="1" dirty="0" smtClean="0"/>
              <a:t>1.พนักงาน / กรรมการ / ผู้บริหารได้ใช้รถประจำตำแหน่งเพื่อประโยชน์ของบริษัท ไม่ใช่เพื่อประโยชน์ส่วนตัว  จึงไม่ถือเป็นเงินได้พึงประเมิน</a:t>
            </a:r>
          </a:p>
          <a:p>
            <a:pPr algn="thaiDist"/>
            <a:r>
              <a:rPr lang="th-TH" sz="2800" b="1" dirty="0" smtClean="0"/>
              <a:t>(หนังสือตอบข้อหารือกรมสรรพากรที่ </a:t>
            </a:r>
            <a:r>
              <a:rPr lang="th-TH" sz="2800" b="1" dirty="0" err="1" smtClean="0"/>
              <a:t>กค</a:t>
            </a:r>
            <a:r>
              <a:rPr lang="th-TH" sz="2800" b="1" dirty="0" smtClean="0"/>
              <a:t> 0811(กม.04)/02)</a:t>
            </a:r>
          </a:p>
          <a:p>
            <a:pPr algn="thaiDist"/>
            <a:r>
              <a:rPr lang="th-TH" sz="2800" b="1" dirty="0" smtClean="0"/>
              <a:t>2. เบิกค่าน้ำมันรถได้ตามที่จ่ายเพื่อประโยชน์ของบริษัทจริง  โดยมีหลักฐานการเบิกจ่าย เช่น ใบเสร็จรับเงิน,ใบกำกับภาษี  และไม่ถือเป็นเงินได้พึงประเมินของพนักงาน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3"/>
          <p:cNvSpPr/>
          <p:nvPr/>
        </p:nvSpPr>
        <p:spPr>
          <a:xfrm>
            <a:off x="381000" y="1752600"/>
            <a:ext cx="8382000" cy="35814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5257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เทียบเคียงกับหนังสือตอบข้อหารือกรมสรรพากรที่ (</a:t>
            </a:r>
            <a:r>
              <a:rPr lang="th-TH" sz="2800" b="1" dirty="0" err="1" smtClean="0"/>
              <a:t>กค.</a:t>
            </a:r>
            <a:r>
              <a:rPr lang="th-TH" sz="2800" b="1" dirty="0" smtClean="0"/>
              <a:t>0811/พ.02340/ 24 </a:t>
            </a:r>
            <a:r>
              <a:rPr lang="th-TH" sz="2800" b="1" dirty="0" err="1" smtClean="0"/>
              <a:t>กพ.</a:t>
            </a:r>
            <a:r>
              <a:rPr lang="th-TH" sz="2800" b="1" dirty="0" smtClean="0"/>
              <a:t>41)</a:t>
            </a:r>
          </a:p>
          <a:p>
            <a:pPr algn="ctr"/>
            <a:r>
              <a:rPr lang="th-TH" sz="2800" b="1" dirty="0" smtClean="0"/>
              <a:t>กรณีพนักงานส่งสินค้า, ส่งเอกสาร, ส่งของและพนักงานขับรถ ได้ใช้รถของบริษัทในการ</a:t>
            </a:r>
          </a:p>
          <a:p>
            <a:pPr algn="ctr"/>
            <a:r>
              <a:rPr lang="th-TH" sz="2800" b="1" dirty="0" err="1" smtClean="0"/>
              <a:t>ปฎิบัติงาน</a:t>
            </a:r>
            <a:r>
              <a:rPr lang="th-TH" sz="2800" b="1" dirty="0" smtClean="0"/>
              <a:t>ตามหน้าที่ของตน และมีการเบิกจ่ายค่าน้ำมันรถตามที่จ่ายไปจริง</a:t>
            </a:r>
          </a:p>
          <a:p>
            <a:pPr algn="ctr"/>
            <a:r>
              <a:rPr lang="th-TH" sz="2800" b="1" dirty="0" smtClean="0"/>
              <a:t>จึงไม่ถือเป็นเงินได้พึงประเมินของพนักงาน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858000" cy="861774"/>
          </a:xfrm>
          <a:prstGeom prst="rect">
            <a:avLst/>
          </a:prstGeom>
          <a:solidFill>
            <a:srgbClr val="FF00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2.2 พนักงานใช้รถส่วนตัว และบริษัทเติมน้ำมันรถให้</a:t>
            </a:r>
          </a:p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620000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*</a:t>
            </a:r>
            <a:r>
              <a:rPr lang="th-TH" sz="3200" b="1" dirty="0" smtClean="0"/>
              <a:t>****พนักงานนำรถส่วนตัวมาใช้ และบริษัทเติมน้ำมันรถให้</a:t>
            </a:r>
          </a:p>
          <a:p>
            <a:r>
              <a:rPr lang="th-TH" sz="3200" b="1" dirty="0" smtClean="0"/>
              <a:t>ค่าน้ำมันรถเป็นประโยชน์เพิ่มของพนักงาน ม.40(1),(2)</a:t>
            </a:r>
          </a:p>
          <a:p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838200" y="3733800"/>
            <a:ext cx="7162800" cy="2362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8100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ข้อยกเว้น</a:t>
            </a:r>
          </a:p>
          <a:p>
            <a:pPr algn="ctr"/>
            <a:r>
              <a:rPr lang="th-TH" sz="2800" b="1" dirty="0" smtClean="0"/>
              <a:t>ต้องนำรถมาใช้เพื่อประโยชน์ของบริษัท</a:t>
            </a:r>
          </a:p>
          <a:p>
            <a:pPr algn="ctr"/>
            <a:r>
              <a:rPr lang="th-TH" sz="2800" b="1" dirty="0" smtClean="0"/>
              <a:t>และมีระเบียบสวัสดิการรองรับ</a:t>
            </a:r>
          </a:p>
          <a:p>
            <a:pPr algn="ctr"/>
            <a:r>
              <a:rPr lang="th-TH" sz="2800" b="1" dirty="0" smtClean="0"/>
              <a:t>ค่าน้ำมันรถจึงไม่ถือเป็นเงินได้พึงประเมินของพนักงาน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9248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ตัวอย่าง</a:t>
            </a:r>
            <a:r>
              <a:rPr lang="th-TH" sz="2800" b="1" dirty="0" smtClean="0"/>
              <a:t> หนังสือกรมสรรพากรที่ </a:t>
            </a:r>
            <a:r>
              <a:rPr lang="th-TH" sz="2800" b="1" dirty="0" err="1" smtClean="0"/>
              <a:t>กค</a:t>
            </a:r>
            <a:r>
              <a:rPr lang="th-TH" sz="2800" b="1" dirty="0" smtClean="0"/>
              <a:t> 070624911</a:t>
            </a:r>
          </a:p>
          <a:p>
            <a:r>
              <a:rPr lang="th-TH" sz="2800" b="1" dirty="0" smtClean="0"/>
              <a:t>ลงวันที่ 18 พ.ค. 2550</a:t>
            </a:r>
          </a:p>
          <a:p>
            <a:r>
              <a:rPr lang="th-TH" sz="2800" b="1" dirty="0" smtClean="0"/>
              <a:t>กรณีพนักงานนำรถส่วนตัวมาใช้ในกิจการ และบริษัทจ่ายค่าน้ำมันรถให้</a:t>
            </a:r>
            <a:endParaRPr lang="th-TH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924800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1.บริษัทจ่ายค่าน้ำมันรถยนต์ให้กับพนักงานที่เดินทางไปทำงานต่างจังหวัดให้กับบริษัทฯ ด้วยรถยนต์ของพนักงานเอง ถือเป็นรายจ่ายเกี่ยวกับการประกอบกิจการของบริษัทฯ บริษัทหักค่าใช้จ่ายได้ ไม่ต้องห้าม</a:t>
            </a:r>
          </a:p>
          <a:p>
            <a:r>
              <a:rPr lang="th-TH" sz="2800" b="1" dirty="0" smtClean="0"/>
              <a:t>2. พนักงานที่ได้รับค่าน้ำมันรถยนต์ ได้รับยกเว้นภาษี โดยต้องมีหลักฐานการใช้รถ และพิสูจน์เป็นที่เชื่อถือแก่การตรวจสอบไต่สวนของเจ้าพนักงานประเมินว่า...ได้จ่ายไปโดยสุจริต เพื่อปฏิบัติตามหน้าที่ และมีการเบิกจ่ายตามจริง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  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สิทธิประโยชน์ของนายจ้าง</a:t>
            </a:r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*นายจ้างนำค่าน้ำมันรถมา</a:t>
            </a:r>
            <a:r>
              <a:rPr lang="th-TH" sz="3200" b="1" u="sng" dirty="0" smtClean="0"/>
              <a:t>หักเป็นค่าใช้จ่าย</a:t>
            </a:r>
            <a:r>
              <a:rPr lang="th-TH" sz="3200" b="1" dirty="0" smtClean="0"/>
              <a:t>ของบริษัทได้เพราะเป็นการจ่ายเพื่อการประกอบกิจการและ</a:t>
            </a:r>
          </a:p>
          <a:p>
            <a:r>
              <a:rPr lang="th-TH" sz="3200" b="1" dirty="0" smtClean="0"/>
              <a:t>*ภาษีมูลค่าเพิ่มจากค่าน้ำมันรถนำมา</a:t>
            </a:r>
            <a:r>
              <a:rPr lang="th-TH" sz="3200" b="1" u="sng" dirty="0" smtClean="0"/>
              <a:t> </a:t>
            </a:r>
            <a:r>
              <a:rPr lang="th-TH" sz="3200" b="1" dirty="0" smtClean="0"/>
              <a:t>(</a:t>
            </a:r>
            <a:r>
              <a:rPr lang="th-TH" sz="3200" b="1" u="sng" dirty="0" smtClean="0"/>
              <a:t>คำนวณภาษีซื้อได้</a:t>
            </a:r>
          </a:p>
          <a:p>
            <a:r>
              <a:rPr lang="th-TH" sz="3200" b="1" dirty="0" smtClean="0"/>
              <a:t>ถ้าไม่ใช่รถยนต์โดยสารที่มีที่นั่งไม่เกิน 10 คน หรือรถยนต์นั่ง)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3"/>
          <p:cNvSpPr/>
          <p:nvPr/>
        </p:nvSpPr>
        <p:spPr>
          <a:xfrm>
            <a:off x="457200" y="1676400"/>
            <a:ext cx="8001000" cy="35814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066800" y="1981200"/>
            <a:ext cx="6934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คำถามที่ 3</a:t>
            </a:r>
          </a:p>
          <a:p>
            <a:pPr algn="just"/>
            <a:endParaRPr lang="th-TH" sz="3200" b="1" dirty="0" smtClean="0"/>
          </a:p>
          <a:p>
            <a:pPr algn="just"/>
            <a:r>
              <a:rPr lang="th-TH" sz="2800" b="1" dirty="0" smtClean="0"/>
              <a:t>	</a:t>
            </a:r>
            <a:r>
              <a:rPr lang="th-TH" sz="3200" b="1" dirty="0" smtClean="0"/>
              <a:t>บริษัทจ่ายเบี้ยประกันภัยรถยนต์ของพนักงานที่นำมาใช้ในกิจการ  บริษัทหักค่าใช้จ่ายได้หรือไม่? และถือเป็นเงินได้พนักงาน?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371600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คำตอบ</a:t>
            </a:r>
            <a:r>
              <a:rPr lang="th-TH" sz="2800" b="1" dirty="0" smtClean="0"/>
              <a:t> : 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	กรณีนายจ้างจ่ายค่าเบี้ยประกันภัยรถยนต์ของลูกจ้างที่</a:t>
            </a:r>
          </a:p>
          <a:p>
            <a:r>
              <a:rPr lang="th-TH" sz="2800" b="1" dirty="0" smtClean="0"/>
              <a:t>นำมาใช้ในกิจการ</a:t>
            </a:r>
          </a:p>
          <a:p>
            <a:r>
              <a:rPr lang="th-TH" sz="2800" b="1" dirty="0" smtClean="0"/>
              <a:t>	1) เป็นรายจ่ายต้องห้ามของบริษัท</a:t>
            </a:r>
          </a:p>
          <a:p>
            <a:r>
              <a:rPr lang="th-TH" sz="2800" b="1" dirty="0" smtClean="0"/>
              <a:t>	2) เป็นเงินได้พึงประเมินตามมาตรา 40(1) ของลูกจ้าง</a:t>
            </a:r>
          </a:p>
          <a:p>
            <a:endParaRPr lang="th-TH" sz="2800" b="1" dirty="0" smtClean="0"/>
          </a:p>
          <a:p>
            <a:r>
              <a:rPr lang="th-TH" sz="2800" b="1" u="sng" dirty="0" smtClean="0"/>
              <a:t>เว้นแต่ </a:t>
            </a:r>
            <a:r>
              <a:rPr lang="th-TH" sz="2800" b="1" dirty="0" smtClean="0"/>
              <a:t>ลูกจ้างได้นำรถยนต์มาใช้ในกิจการทั้งหมด โดยไม่มีการใช้ส่วนตัว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762000" y="1447800"/>
            <a:ext cx="7391400" cy="33528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676400" y="1676400"/>
            <a:ext cx="5715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/>
              <a:t>คำถามที่ 4</a:t>
            </a:r>
          </a:p>
          <a:p>
            <a:pPr algn="ctr"/>
            <a:endParaRPr lang="th-TH" sz="3200" b="1" dirty="0" smtClean="0"/>
          </a:p>
          <a:p>
            <a:pPr algn="ctr"/>
            <a:r>
              <a:rPr lang="th-TH" sz="2800" b="1" dirty="0" smtClean="0"/>
              <a:t>บริษัทจ่ายค่าซ่อมรถยนต์ของพนักงาน</a:t>
            </a:r>
          </a:p>
          <a:p>
            <a:pPr algn="ctr"/>
            <a:r>
              <a:rPr lang="th-TH" sz="2800" b="1" dirty="0" smtClean="0"/>
              <a:t>ที่นำมาใช้ในกิจการ</a:t>
            </a:r>
          </a:p>
          <a:p>
            <a:pPr algn="ctr"/>
            <a:r>
              <a:rPr lang="th-TH" sz="2800" b="1" dirty="0" smtClean="0"/>
              <a:t>บริษัทหักค่าใช้จ่ายได้หรือไม่? และ</a:t>
            </a:r>
          </a:p>
          <a:p>
            <a:pPr algn="ctr"/>
            <a:r>
              <a:rPr lang="th-TH" sz="2800" b="1" dirty="0" smtClean="0"/>
              <a:t>ถือเป็นเงินได้พนักงาน?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0"/>
            <a:ext cx="2075058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752600"/>
            <a:ext cx="7162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คำตอบ</a:t>
            </a:r>
            <a:r>
              <a:rPr lang="th-TH" sz="2800" b="1" dirty="0" smtClean="0"/>
              <a:t> : 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	กรณีนายจ้างช่วยจ่ายค่าซอมรถให้กับรถยนต์ของลูกจ้างที่นำมาใช้ในกิจการ</a:t>
            </a:r>
          </a:p>
          <a:p>
            <a:r>
              <a:rPr lang="th-TH" sz="2800" b="1" dirty="0" smtClean="0"/>
              <a:t>	1) ถือเป็นค่าใช้จ่ายของบริษัทได้</a:t>
            </a:r>
            <a:r>
              <a:rPr lang="th-TH" sz="2800" b="1" u="sng" dirty="0" smtClean="0"/>
              <a:t>กึ่งหนึ่ง</a:t>
            </a:r>
          </a:p>
          <a:p>
            <a:r>
              <a:rPr lang="th-TH" sz="2800" b="1" dirty="0" smtClean="0"/>
              <a:t>	2) ถือเป็นเงินได้พึงประเมินของพนักงาน</a:t>
            </a:r>
            <a:r>
              <a:rPr lang="th-TH" sz="2800" b="1" u="sng" dirty="0" smtClean="0"/>
              <a:t>กึ่งหนึ่ง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หลักการวางแผนภาษีเกี่ยวกับสวัสดิการและสิทธิ</a:t>
            </a:r>
            <a:r>
              <a:rPr lang="th-TH" b="1" dirty="0" smtClean="0"/>
              <a:t>ประโยชน์ของ</a:t>
            </a:r>
            <a:r>
              <a:rPr lang="th-TH" b="1" dirty="0"/>
              <a:t>ผู้บริหารและพนักงาน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/>
              <a:t>1.</a:t>
            </a:r>
            <a:r>
              <a:rPr lang="th-TH" sz="2800" b="1" dirty="0"/>
              <a:t>ศึกษาว่ามีสวัสดิการและสิทธิประโยชน์รายการใดบ้าง</a:t>
            </a:r>
          </a:p>
          <a:p>
            <a:pPr>
              <a:buNone/>
            </a:pPr>
            <a:r>
              <a:rPr lang="th-TH" sz="2800" b="1" dirty="0"/>
              <a:t>ที่ไม่เป็นภาระทางภาษีกับลูกจ้าง?</a:t>
            </a:r>
          </a:p>
          <a:p>
            <a:pPr>
              <a:buNone/>
            </a:pPr>
            <a:r>
              <a:rPr lang="th-TH" sz="2800" b="1" dirty="0"/>
              <a:t>สวัสดิการและสิทธิประโยชน์รายการใดไม่ถือเป็นเงินได้พึงประเมิน</a:t>
            </a:r>
          </a:p>
          <a:p>
            <a:pPr>
              <a:buNone/>
            </a:pPr>
            <a:r>
              <a:rPr lang="th-TH" sz="2800" b="1" dirty="0"/>
              <a:t>สวัสดิการและสิทธิประโยชน์รายการใดได้รับยกเว้นภาษี</a:t>
            </a:r>
          </a:p>
          <a:p>
            <a:pPr>
              <a:buNone/>
            </a:pPr>
            <a:r>
              <a:rPr lang="th-TH" sz="2800" b="1" dirty="0"/>
              <a:t>2.ศึกษาว่ามีสวัสดิการและสิทธิประโยชน์รายการใดบ้าง</a:t>
            </a:r>
          </a:p>
          <a:p>
            <a:pPr>
              <a:buNone/>
            </a:pPr>
            <a:r>
              <a:rPr lang="th-TH" sz="2800" b="1" dirty="0"/>
              <a:t>ที่เป็นประโยชน์กับนายจ้าง?</a:t>
            </a:r>
          </a:p>
          <a:p>
            <a:pPr>
              <a:buNone/>
            </a:pPr>
            <a:r>
              <a:rPr lang="th-TH" sz="2800" b="1" dirty="0"/>
              <a:t>นายจ้างนำมาหักค่าใช้จ่าย</a:t>
            </a:r>
          </a:p>
          <a:p>
            <a:pPr>
              <a:buNone/>
            </a:pPr>
            <a:r>
              <a:rPr lang="th-TH" sz="2800" b="1" dirty="0"/>
              <a:t>นายจ้างนำมาคำนวณภาษีซื้อได้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764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600" b="1" dirty="0" smtClean="0"/>
              <a:t>ตัวอย่างที่ 3</a:t>
            </a:r>
          </a:p>
          <a:p>
            <a:pPr algn="ctr"/>
            <a:endParaRPr lang="th-TH" sz="3600" b="1" dirty="0" smtClean="0"/>
          </a:p>
          <a:p>
            <a:pPr algn="ctr"/>
            <a:r>
              <a:rPr lang="th-TH" sz="3200" b="1" dirty="0" smtClean="0"/>
              <a:t>รายจ่ายเกี่ยวกับการจ่ายค่าพาหนะ</a:t>
            </a:r>
          </a:p>
          <a:p>
            <a:pPr algn="ctr"/>
            <a:r>
              <a:rPr lang="th-TH" sz="3200" b="1" dirty="0" smtClean="0"/>
              <a:t>และค่าทางด่วนให้พนักงาน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962400"/>
            <a:ext cx="1733550" cy="141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419600"/>
            <a:ext cx="1828800" cy="140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962400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838200" y="1828800"/>
            <a:ext cx="7239000" cy="3505200"/>
          </a:xfrm>
          <a:prstGeom prst="ellipse">
            <a:avLst/>
          </a:prstGeom>
          <a:solidFill>
            <a:schemeClr val="accent4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209800" y="24384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/>
              <a:t>คำถามที่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276600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/>
              <a:t>บริษัทจ่ายค่าพาหนะและค่าทางด่วนให้พนักงานบริษัท</a:t>
            </a:r>
          </a:p>
          <a:p>
            <a:pPr algn="ctr"/>
            <a:r>
              <a:rPr lang="th-TH" sz="2800" b="1" dirty="0" smtClean="0"/>
              <a:t>ถือเป็นเงินได้พึงประเมินของพนักงานหรือไม่?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9050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/>
              <a:t>3.1 ค่าพาหนะ</a:t>
            </a:r>
          </a:p>
          <a:p>
            <a:r>
              <a:rPr lang="th-TH" sz="2800" b="1" dirty="0" smtClean="0"/>
              <a:t>3.2 ค่าทางด่วน</a:t>
            </a:r>
          </a:p>
          <a:p>
            <a:r>
              <a:rPr lang="th-TH" sz="2800" b="1" dirty="0" smtClean="0"/>
              <a:t>	ถือเป็นเงินได้พึงประเมินแต่อาจได้รับยกเว้นภาษี</a:t>
            </a:r>
          </a:p>
          <a:p>
            <a:endParaRPr lang="th-TH" sz="2800" b="1" dirty="0" smtClean="0"/>
          </a:p>
          <a:p>
            <a:pPr algn="ctr"/>
            <a:r>
              <a:rPr lang="th-TH" sz="2800" b="1" dirty="0" smtClean="0"/>
              <a:t>ประมวลรัษฎากร มาตรา 42(1)</a:t>
            </a:r>
          </a:p>
          <a:p>
            <a:pPr algn="ctr"/>
            <a:r>
              <a:rPr lang="th-TH" sz="2800" b="1" dirty="0" smtClean="0"/>
              <a:t>จัดทำระเบียบสวัสดิการ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7432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3.1 ค่าพาหนะ</a:t>
            </a:r>
          </a:p>
          <a:p>
            <a:r>
              <a:rPr lang="th-TH" sz="2800" b="1" dirty="0" smtClean="0"/>
              <a:t>- จ่ายโดยสุจริตตามความ</a:t>
            </a:r>
          </a:p>
          <a:p>
            <a:r>
              <a:rPr lang="th-TH" sz="2800" b="1" dirty="0" smtClean="0"/>
              <a:t>จำเป็น</a:t>
            </a:r>
          </a:p>
          <a:p>
            <a:r>
              <a:rPr lang="th-TH" sz="2800" b="1" dirty="0" smtClean="0"/>
              <a:t>- เพื่อปฏิบัติการตามหน้าที่</a:t>
            </a:r>
          </a:p>
          <a:p>
            <a:pPr>
              <a:buFontTx/>
              <a:buChar char="-"/>
            </a:pPr>
            <a:r>
              <a:rPr lang="th-TH" sz="2800" b="1" dirty="0" smtClean="0"/>
              <a:t>เบิกตามจริง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7432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3.2 ค่าทางด่วน</a:t>
            </a:r>
          </a:p>
          <a:p>
            <a:r>
              <a:rPr lang="th-TH" sz="2800" b="1" dirty="0" smtClean="0"/>
              <a:t>- จ่ายโดยสุจริตตามความ</a:t>
            </a:r>
          </a:p>
          <a:p>
            <a:r>
              <a:rPr lang="th-TH" sz="2800" b="1" dirty="0" smtClean="0"/>
              <a:t>จำเป็น</a:t>
            </a:r>
          </a:p>
          <a:p>
            <a:r>
              <a:rPr lang="th-TH" sz="2800" b="1" dirty="0" smtClean="0"/>
              <a:t>- เพื่อปฏิบัติการตามหน้าที่</a:t>
            </a:r>
          </a:p>
          <a:p>
            <a:r>
              <a:rPr lang="th-TH" sz="2800" b="1" dirty="0" smtClean="0"/>
              <a:t>- เบิกตามจริง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90600"/>
            <a:ext cx="190824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838200" y="1828800"/>
            <a:ext cx="7239000" cy="3505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600200" y="2514600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/>
              <a:t>คำถามที่ 2</a:t>
            </a:r>
          </a:p>
          <a:p>
            <a:pPr algn="ctr"/>
            <a:endParaRPr lang="th-TH" sz="3200" b="1" dirty="0" smtClean="0"/>
          </a:p>
          <a:p>
            <a:pPr algn="ctr"/>
            <a:r>
              <a:rPr lang="th-TH" sz="3200" b="1" dirty="0" smtClean="0"/>
              <a:t>ค่าพาหนะและค่าทางด่วนต้องให้นายจ้างเซ็นอนุมัติทุกครั้งที่ไปปฏิบัติงาน?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/>
              <a:t>- จัดทำแบบฟอร์มการเบิกค่าพาหนะและค่าทางด่วน</a:t>
            </a:r>
          </a:p>
          <a:p>
            <a:r>
              <a:rPr lang="th-TH" sz="2800" b="1" dirty="0" smtClean="0"/>
              <a:t>- ให้ผู้จัดการฝ่ายฯ อนุมัติแทนนายจ้างได้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209800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วางแผนภาษีค่าพาหนะและค่าทางด่วน</a:t>
            </a:r>
          </a:p>
          <a:p>
            <a:endParaRPr lang="th-TH" sz="3200" b="1" dirty="0" smtClean="0"/>
          </a:p>
          <a:p>
            <a:r>
              <a:rPr lang="th-TH" sz="2800" b="1" dirty="0" smtClean="0"/>
              <a:t>	ข้อ 1. จัดทำระเบียบสวัสดิการค่าพาหนะและค่าทางด่วน (ดูรายการ 10,11)</a:t>
            </a:r>
          </a:p>
          <a:p>
            <a:r>
              <a:rPr lang="th-TH" sz="2800" b="1" dirty="0" smtClean="0"/>
              <a:t>	ข้อ 2. ระบุค่าพาหนะและค่าทางด่วนที่เบิกได้ต้องจ่ายโดยสุจริตตามความจำเป็น  เพื่อการปฏิบัติการตามหน้าที่จริง</a:t>
            </a:r>
          </a:p>
          <a:p>
            <a:r>
              <a:rPr lang="th-TH" sz="2800" b="1" dirty="0" smtClean="0"/>
              <a:t>	ข้อ 3. ต้องมีคำสั่งอนุมัติจากนายจ้างให้ไป</a:t>
            </a:r>
          </a:p>
          <a:p>
            <a:r>
              <a:rPr lang="th-TH" sz="2800" b="1" dirty="0" smtClean="0"/>
              <a:t>* จัดทำแบบฟอร์มการเบิกค่าพาหนะและค่าทางด่วน</a:t>
            </a:r>
          </a:p>
          <a:p>
            <a:r>
              <a:rPr lang="th-TH" sz="2800" b="1" dirty="0" smtClean="0"/>
              <a:t>* ให้ผู้จัดการฝ่ายฯอนุมัติแทนนายจ้างได้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dirty="0" smtClean="0"/>
              <a:t>สิทธิประโยชน์ของนายจ้าง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743200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/>
              <a:t>*นายจ้างนำค่าพาหนะ  และค่าทางด่วนมา</a:t>
            </a:r>
            <a:r>
              <a:rPr lang="th-TH" sz="2800" b="1" u="sng" dirty="0" smtClean="0"/>
              <a:t>หักเป็น</a:t>
            </a:r>
          </a:p>
          <a:p>
            <a:r>
              <a:rPr lang="th-TH" sz="2800" b="1" u="sng" dirty="0" smtClean="0"/>
              <a:t>ค่าใช้จ่าย</a:t>
            </a:r>
            <a:r>
              <a:rPr lang="th-TH" sz="2800" b="1" dirty="0" smtClean="0"/>
              <a:t>ของบริษัทได้  เพราะเป็นการจ่ายเพื่อการประกอบกิจการ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1295400" y="1371600"/>
            <a:ext cx="6400800" cy="3124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286000" y="17526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4000" b="1" dirty="0" smtClean="0"/>
              <a:t>ตัวอย่างที่ 4</a:t>
            </a:r>
          </a:p>
          <a:p>
            <a:pPr algn="ctr"/>
            <a:endParaRPr lang="th-TH" sz="4000" b="1" dirty="0" smtClean="0"/>
          </a:p>
          <a:p>
            <a:pPr algn="ctr"/>
            <a:r>
              <a:rPr lang="th-TH" sz="3600" b="1" dirty="0" smtClean="0"/>
              <a:t>รายจ่ายเกี่ยวกับการจัดหา</a:t>
            </a:r>
          </a:p>
          <a:p>
            <a:pPr algn="ctr"/>
            <a:r>
              <a:rPr lang="th-TH" sz="3600" b="1" dirty="0" smtClean="0"/>
              <a:t>รถรับส่งพนักงาน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724400"/>
            <a:ext cx="1895473" cy="12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1066800" y="1371600"/>
            <a:ext cx="6934200" cy="381000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86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30200" dir="5400000" sx="42000" sy="42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209800" y="1981200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คำถาม</a:t>
            </a:r>
          </a:p>
          <a:p>
            <a:pPr algn="ctr"/>
            <a:endParaRPr lang="th-TH" sz="3600" b="1" dirty="0" smtClean="0"/>
          </a:p>
          <a:p>
            <a:pPr algn="ctr"/>
            <a:r>
              <a:rPr lang="th-TH" sz="3200" b="1" dirty="0" smtClean="0"/>
              <a:t>พนักงานได้นั่งรถรับส่ง</a:t>
            </a:r>
          </a:p>
          <a:p>
            <a:pPr algn="ctr"/>
            <a:r>
              <a:rPr lang="th-TH" sz="3200" b="1" dirty="0" smtClean="0"/>
              <a:t>ต้องเสียภาษี?</a:t>
            </a:r>
          </a:p>
          <a:p>
            <a:pPr algn="ctr"/>
            <a:r>
              <a:rPr lang="th-TH" sz="3200" b="1" dirty="0" smtClean="0"/>
              <a:t>บริษัทหักค่าใช้จ่าย / เครดิตภาษีซื้อ?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9144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หนังสือตอบข้อหารือกรมสรรพากร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419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err="1" smtClean="0"/>
              <a:t>กค</a:t>
            </a:r>
            <a:r>
              <a:rPr lang="th-TH" sz="2800" b="1" dirty="0" smtClean="0"/>
              <a:t> 0811(กม.02)/916 </a:t>
            </a:r>
            <a:r>
              <a:rPr lang="th-TH" sz="2800" b="1" dirty="0" err="1" smtClean="0"/>
              <a:t>ลว.</a:t>
            </a:r>
            <a:r>
              <a:rPr lang="th-TH" sz="2800" b="1" dirty="0" smtClean="0"/>
              <a:t> 7 ส.ค. 2544:</a:t>
            </a:r>
          </a:p>
          <a:p>
            <a:r>
              <a:rPr lang="th-TH" sz="2800" dirty="0" smtClean="0"/>
              <a:t>กรณีรถรับ-ส่งพนักงานตามเส้นทางที่กำหนดให้พนักงาน/ลูกจ้าง โดยให้บริการแก่พนักงานทุกคนนั้น  เป็นเพียง</a:t>
            </a:r>
            <a:r>
              <a:rPr lang="th-TH" sz="2800" b="1" dirty="0" smtClean="0"/>
              <a:t>ให้ความสะดวกแก่พนักงานเป็นการทั่วไปและเพื่อประโยชน์ของบริษัท จึงไม่ถือเป็นประโยชน์เพิ่มที่พนักงานได้รับ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1752600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err="1" smtClean="0"/>
              <a:t>กค</a:t>
            </a:r>
            <a:r>
              <a:rPr lang="th-TH" sz="2800" b="1" dirty="0" smtClean="0"/>
              <a:t> 0706/705 </a:t>
            </a:r>
            <a:r>
              <a:rPr lang="th-TH" sz="2800" b="1" dirty="0" err="1" smtClean="0"/>
              <a:t>ลว.</a:t>
            </a:r>
            <a:r>
              <a:rPr lang="th-TH" sz="2800" b="1" dirty="0" smtClean="0"/>
              <a:t> 6 สิงหาคม 2547</a:t>
            </a:r>
          </a:p>
          <a:p>
            <a:r>
              <a:rPr lang="th-TH" sz="2800" dirty="0" smtClean="0"/>
              <a:t>บริษัทฯจ่ายค่าใช้จ่ายเพื่อจัดให้มีรถยนต์สองแถวรับ-ส่งพนักงาน</a:t>
            </a:r>
            <a:r>
              <a:rPr lang="th-TH" sz="2800" b="1" dirty="0" smtClean="0"/>
              <a:t>ถือเป็นประโยชน์เพิ่มของพนักงาน เข้าลักษณะเป็นเงินได้พึงประเมินตาม</a:t>
            </a:r>
            <a:r>
              <a:rPr lang="th-TH" sz="2800" dirty="0" smtClean="0"/>
              <a:t>มาตรา 40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410200"/>
            <a:ext cx="228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สรรพากร???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2209800"/>
            <a:ext cx="6172200" cy="2667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819400"/>
            <a:ext cx="510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ตัวอย่างที่ 1</a:t>
            </a:r>
          </a:p>
          <a:p>
            <a:pPr algn="ctr"/>
            <a:r>
              <a:rPr lang="th-TH" sz="3600" b="1" dirty="0"/>
              <a:t>รายจ่ายเกี่ยวกับค่าเบี้ยเลี้ยงเดินทาง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371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dirty="0" smtClean="0"/>
              <a:t>สิทธิประโยชน์ของนายจ้าง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266700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/>
              <a:t>*นายจ้างนำค่าน้ำมันรถมา</a:t>
            </a:r>
            <a:r>
              <a:rPr lang="th-TH" sz="2800" b="1" u="sng" dirty="0" smtClean="0"/>
              <a:t>หักเป็นค่าใช้จ่ายของบริษัทได้</a:t>
            </a:r>
          </a:p>
          <a:p>
            <a:r>
              <a:rPr lang="th-TH" sz="2800" b="1" dirty="0" smtClean="0"/>
              <a:t>เพราะเป็นการจ่ายเพื่อการประกอบกิจการและ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*ภาษีมูลค่าเพิ่มจากค่าน้ำมันรถนำมา</a:t>
            </a:r>
            <a:r>
              <a:rPr lang="th-TH" sz="2800" b="1" u="sng" dirty="0" smtClean="0"/>
              <a:t>คำนวณภาษีซื้อได้</a:t>
            </a:r>
          </a:p>
          <a:p>
            <a:r>
              <a:rPr lang="th-TH" sz="2800" b="1" dirty="0" smtClean="0"/>
              <a:t>(ถ้าไม่ใช่รถยนต์โดยสารที่มีที่นั่งไม่เกิน 10 คน หรือรถยนต์นั่ง)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3"/>
          <p:cNvSpPr/>
          <p:nvPr/>
        </p:nvSpPr>
        <p:spPr>
          <a:xfrm>
            <a:off x="762000" y="914400"/>
            <a:ext cx="7239000" cy="3505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362200" y="1524000"/>
            <a:ext cx="426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ตัวอย่างที่ 5</a:t>
            </a:r>
          </a:p>
          <a:p>
            <a:pPr algn="ctr"/>
            <a:endParaRPr lang="th-TH" sz="3600" b="1" dirty="0" smtClean="0"/>
          </a:p>
          <a:p>
            <a:pPr algn="ctr"/>
            <a:r>
              <a:rPr lang="th-TH" sz="3200" b="1" dirty="0" smtClean="0"/>
              <a:t>รายจ่ายเกี่ยวกับการส่งพนักงานไปศึกษาหรือฝึกอบรม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1726561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724400"/>
            <a:ext cx="2041772" cy="162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267200"/>
            <a:ext cx="2080461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/>
              <a:t>1 ฝึกอบรมเป็นการทั่วไป (</a:t>
            </a:r>
            <a:r>
              <a:rPr lang="en-US" sz="2800" b="1" dirty="0" err="1" smtClean="0"/>
              <a:t>PublicTraining</a:t>
            </a:r>
            <a:r>
              <a:rPr lang="en-US" sz="2800" b="1" dirty="0" smtClean="0"/>
              <a:t>)</a:t>
            </a:r>
          </a:p>
          <a:p>
            <a:pPr algn="thaiDist"/>
            <a:endParaRPr lang="en-US" sz="2800" b="1" dirty="0" smtClean="0"/>
          </a:p>
          <a:p>
            <a:pPr algn="thaiDist"/>
            <a:r>
              <a:rPr lang="th-TH" sz="2800" dirty="0" smtClean="0"/>
              <a:t>1) บริษัทหรือห้างหุ้นส่วนนิติบุคคลส่งลูกจ้างเข้ารับการศึกษาหรือฝึกอบรม</a:t>
            </a:r>
          </a:p>
          <a:p>
            <a:pPr algn="thaiDist"/>
            <a:r>
              <a:rPr lang="th-TH" sz="2800" dirty="0" smtClean="0"/>
              <a:t>2) ในสถานศึกษาหรือสถานฝึกอบรมของราชการ เอกชน (ต้องเป็นมูลนิธิ สมาคม หรือบริษัทไทย)</a:t>
            </a:r>
          </a:p>
          <a:p>
            <a:pPr algn="thaiDist"/>
            <a:r>
              <a:rPr lang="th-TH" sz="2800" dirty="0" smtClean="0"/>
              <a:t>3) ต้องศึกษาหรือฝึกอบรม</a:t>
            </a:r>
            <a:r>
              <a:rPr lang="th-TH" sz="2800" b="1" dirty="0" smtClean="0"/>
              <a:t>ในประเทศไทย</a:t>
            </a:r>
          </a:p>
          <a:p>
            <a:pPr algn="thaiDist"/>
            <a:r>
              <a:rPr lang="th-TH" sz="2800" dirty="0" smtClean="0"/>
              <a:t>4) </a:t>
            </a:r>
            <a:r>
              <a:rPr lang="th-TH" sz="2800" b="1" dirty="0" smtClean="0"/>
              <a:t>ค่าใช้จ่าย</a:t>
            </a:r>
            <a:r>
              <a:rPr lang="th-TH" sz="2800" dirty="0" smtClean="0"/>
              <a:t> ได้แก่ ค่าเล่าเรียน ค่าลงทะเบียนหรือค่าบำรุง,ค่าธรรมเนียมเข้าอบรมหรือค่าลงทะเบียน รวมถึงค่าอาหาร ค่าที่พัก ค่าเดินทาง ค่าใช้จ่ายในการดูงานในประเทศหรือต่างประเทศ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/>
              <a:t>5) ต้องมีหลักฐานการใช้สิทธิ ได้แก่ รายละเอียดการฝึกอบรม ใบเสร็จรับเงิน บริษัทต้องจัดทำรายงานการให้สิทธิ</a:t>
            </a:r>
          </a:p>
          <a:p>
            <a:pPr algn="thaiDist"/>
            <a:r>
              <a:rPr lang="th-TH" sz="2800" dirty="0" smtClean="0"/>
              <a:t>6) ต้องมี</a:t>
            </a:r>
            <a:r>
              <a:rPr lang="th-TH" sz="2800" b="1" dirty="0" smtClean="0"/>
              <a:t>คำสั่งนายจ้างอนุมัติ</a:t>
            </a:r>
            <a:r>
              <a:rPr lang="th-TH" sz="2800" dirty="0" smtClean="0"/>
              <a:t>ให้ไปศึกษาหรือฝึกอบรม  ต้องมีการกำหนดเงื่อนไขให้ลูกจ้างกลับเข้าทำงานให้นายจ้าง  ต้องเป็นการศึกษาหรือฝึกอบรมเพื่อพัฒนาคุณภาพความรู้ความสามารถ  ทักษะ ฝีมือของลูกจ้างให้สูงขึ้น</a:t>
            </a:r>
          </a:p>
          <a:p>
            <a:pPr algn="thaiDist"/>
            <a:r>
              <a:rPr lang="th-TH" sz="2800" dirty="0" smtClean="0"/>
              <a:t>7) ต้องเป็นการศึกษาหรือฝึกอบรม</a:t>
            </a:r>
            <a:r>
              <a:rPr lang="th-TH" sz="2800" u="sng" dirty="0" smtClean="0"/>
              <a:t>เพื่อประโยชน์ของกิจการ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848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2. ฝึกอบรมให้แก่ลูกจ้างของบริษัท</a:t>
            </a:r>
          </a:p>
          <a:p>
            <a:pPr algn="thaiDist"/>
            <a:endParaRPr lang="th-TH" sz="3200" b="1" dirty="0" smtClean="0"/>
          </a:p>
          <a:p>
            <a:pPr algn="thaiDist"/>
            <a:r>
              <a:rPr lang="th-TH" sz="2800" dirty="0" smtClean="0"/>
              <a:t>1) ต้องเป็นหลักสูตรเพื่อ</a:t>
            </a:r>
            <a:r>
              <a:rPr lang="th-TH" sz="2800" b="1" dirty="0" smtClean="0"/>
              <a:t>พัฒนาฝีมือแรงงานของลูกจ้าง</a:t>
            </a:r>
          </a:p>
          <a:p>
            <a:pPr algn="thaiDist"/>
            <a:r>
              <a:rPr lang="th-TH" sz="2800" dirty="0" smtClean="0"/>
              <a:t>2) ต้องได้รับการรับรองหลักสูตรจากกระทรวงแรงงาน</a:t>
            </a:r>
          </a:p>
          <a:p>
            <a:pPr algn="thaiDist"/>
            <a:r>
              <a:rPr lang="th-TH" sz="2800" dirty="0" smtClean="0"/>
              <a:t>3) ต้องได้รับการ</a:t>
            </a:r>
            <a:r>
              <a:rPr lang="th-TH" sz="2800" b="1" dirty="0" smtClean="0"/>
              <a:t>อนุมัติค่าใช้จ่าย</a:t>
            </a:r>
            <a:r>
              <a:rPr lang="th-TH" sz="2800" dirty="0" smtClean="0"/>
              <a:t>จากกระทรวงแรงงาน</a:t>
            </a:r>
          </a:p>
          <a:p>
            <a:pPr algn="thaiDist"/>
            <a:r>
              <a:rPr lang="th-TH" sz="2800" dirty="0" smtClean="0"/>
              <a:t>4) ผู้เข้ารับการอบรมต้องเป็น</a:t>
            </a:r>
            <a:r>
              <a:rPr lang="th-TH" sz="2800" b="1" dirty="0" smtClean="0"/>
              <a:t>ลูกจ้าง</a:t>
            </a:r>
            <a:r>
              <a:rPr lang="th-TH" sz="2800" dirty="0" smtClean="0"/>
              <a:t>ของบริษัท ดังนั้น บริษัทต้อง</a:t>
            </a:r>
            <a:r>
              <a:rPr lang="th-TH" sz="2800" b="1" dirty="0" smtClean="0"/>
              <a:t>จัดทำทะเบียนลูกจ้างตามระเบียบของกระทรวงแรงงาน</a:t>
            </a:r>
          </a:p>
          <a:p>
            <a:pPr algn="thaiDist"/>
            <a:r>
              <a:rPr lang="th-TH" sz="2800" dirty="0" smtClean="0"/>
              <a:t>5) </a:t>
            </a:r>
            <a:r>
              <a:rPr lang="th-TH" sz="2800" b="1" dirty="0" smtClean="0"/>
              <a:t>วัสดุ อุปกรณ์</a:t>
            </a:r>
            <a:r>
              <a:rPr lang="th-TH" sz="2800" dirty="0" smtClean="0"/>
              <a:t>ต่าง ๆที่ใช้ในการฝึกอบรมต้องกำหนดลักษณะ ขนาดและคุณสมบัติมิให้ปะปนกับที่ใช้ประกอบกิจการตามปกติ</a:t>
            </a:r>
          </a:p>
          <a:p>
            <a:pPr algn="thaiDist"/>
            <a:r>
              <a:rPr lang="th-TH" sz="2800" dirty="0" smtClean="0"/>
              <a:t>6) ต้องมีการกำหนดเงื่อนไขให้ลูกจ้าง</a:t>
            </a:r>
            <a:r>
              <a:rPr lang="th-TH" sz="2800" b="1" dirty="0" smtClean="0"/>
              <a:t>กลับเข้าทำงาน</a:t>
            </a:r>
            <a:r>
              <a:rPr lang="th-TH" sz="2800" dirty="0" smtClean="0"/>
              <a:t>หลังฝึกอบรมเสร็จสิ้น</a:t>
            </a:r>
          </a:p>
          <a:p>
            <a:pPr algn="thaiDist"/>
            <a:r>
              <a:rPr lang="th-TH" sz="2800" dirty="0" smtClean="0"/>
              <a:t>(</a:t>
            </a:r>
            <a:r>
              <a:rPr lang="th-TH" sz="2800" dirty="0" err="1" smtClean="0"/>
              <a:t>กค.</a:t>
            </a:r>
            <a:r>
              <a:rPr lang="th-TH" sz="2800" dirty="0" smtClean="0"/>
              <a:t>0811/5664 </a:t>
            </a:r>
            <a:r>
              <a:rPr lang="th-TH" sz="2800" dirty="0" err="1" smtClean="0"/>
              <a:t>ลว.</a:t>
            </a:r>
            <a:r>
              <a:rPr lang="th-TH" sz="2800" dirty="0" smtClean="0"/>
              <a:t>21 พ.ย.2539)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0"/>
            <a:ext cx="7315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3. </a:t>
            </a:r>
            <a:r>
              <a:rPr lang="th-TH" sz="3200" b="1" u="sng" dirty="0" smtClean="0"/>
              <a:t>ปี 2552 พระราชกฤษฎีกา 482,ประกาศอธิบดีฯ179,</a:t>
            </a:r>
          </a:p>
          <a:p>
            <a:r>
              <a:rPr lang="th-TH" sz="3200" b="1" u="sng" dirty="0" smtClean="0"/>
              <a:t>ปี 2553 ประกาศอธิบดี ฉบับที่ 192(ลงวันที่16 พ.ย.53)***</a:t>
            </a:r>
          </a:p>
          <a:p>
            <a:r>
              <a:rPr lang="th-TH" sz="3200" b="1" dirty="0" smtClean="0"/>
              <a:t>(อบรมสัมมนาลูกจ้าง)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1) จัดอบรมสัมมนา</a:t>
            </a:r>
            <a:r>
              <a:rPr lang="th-TH" sz="2800" b="1" u="sng" dirty="0" smtClean="0"/>
              <a:t>เพื่อเพิ่มพูนความรู้ความสามารถของลูกจ้าง</a:t>
            </a:r>
            <a:r>
              <a:rPr lang="th-TH" sz="2800" b="1" dirty="0" smtClean="0"/>
              <a:t>ของบริษัทหรือห้างหุ้นส่วนนิติบุคคล (ไม่รวมตัวแทนจำหน่าย, ผู้แทนจำหน่าย, ตัวแทน นายหน้า)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/>
              <a:t>2) ต้อง</a:t>
            </a:r>
            <a:r>
              <a:rPr lang="th-TH" sz="2800" b="1" u="sng" dirty="0" smtClean="0"/>
              <a:t>มีหลักฐานประกอบ</a:t>
            </a:r>
            <a:r>
              <a:rPr lang="th-TH" sz="2800" b="1" dirty="0" smtClean="0"/>
              <a:t>โครงการอบรมแสดงต่อเจ้าหน้าที่</a:t>
            </a:r>
          </a:p>
          <a:p>
            <a:r>
              <a:rPr lang="th-TH" sz="2800" b="1" dirty="0" smtClean="0"/>
              <a:t>สรรพากร</a:t>
            </a:r>
          </a:p>
          <a:p>
            <a:r>
              <a:rPr lang="th-TH" sz="2800" b="1" dirty="0" smtClean="0"/>
              <a:t>ก. ใบเสร็จรับเงินค่าห้องสัมมนา</a:t>
            </a:r>
          </a:p>
          <a:p>
            <a:r>
              <a:rPr lang="th-TH" sz="2800" b="1" dirty="0" smtClean="0"/>
              <a:t>ข. หลักสูตรและเนื้อหาในการอบรม  กำหนดการอบรม สถานที่อบรม </a:t>
            </a:r>
          </a:p>
          <a:p>
            <a:r>
              <a:rPr lang="th-TH" sz="2800" b="1" dirty="0" smtClean="0"/>
              <a:t>ค. หลักฐานการขออนุมัติต่อผู้บริหาร</a:t>
            </a:r>
          </a:p>
          <a:p>
            <a:r>
              <a:rPr lang="th-TH" sz="2800" b="1" dirty="0" smtClean="0"/>
              <a:t>ง. หลักฐานค่าใช้จ่ายอื่น เช่น ค่าวิทยากร ค่าเอกสารประกอบการอบรม</a:t>
            </a:r>
          </a:p>
          <a:p>
            <a:r>
              <a:rPr lang="th-TH" sz="2800" b="1" dirty="0" smtClean="0"/>
              <a:t>จ. รายชื่อผู้เข้ารับการอบรม</a:t>
            </a:r>
          </a:p>
          <a:p>
            <a:endParaRPr lang="th-TH" sz="2800" b="1" dirty="0" smtClean="0"/>
          </a:p>
          <a:p>
            <a:r>
              <a:rPr lang="th-TH" sz="2800" b="1" dirty="0" smtClean="0"/>
              <a:t>3)  ให้สิทธิ</a:t>
            </a:r>
            <a:r>
              <a:rPr lang="th-TH" sz="2800" b="1" u="sng" dirty="0" smtClean="0"/>
              <a:t>หักค่าใช้จ่ายได้เพิ่มขึ้น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/>
              <a:t>4) หักค่าใช้จ่ายเป็น </a:t>
            </a:r>
          </a:p>
          <a:p>
            <a:pPr algn="thaiDist"/>
            <a:r>
              <a:rPr lang="th-TH" sz="2800" b="1" u="sng" dirty="0" smtClean="0"/>
              <a:t>ก. ค่าห้องสัมมนา </a:t>
            </a:r>
            <a:r>
              <a:rPr lang="th-TH" sz="2800" b="1" dirty="0" smtClean="0"/>
              <a:t>รวมถึง ค่าใช้จ่ายที่ผู้ให้บริการห้องสัมมนาเรียกเก็บเป็นค่าอาหารและเครื่องดื่มจากการใช้ห้องสัมมนาตามปกติทางการค้า</a:t>
            </a:r>
          </a:p>
          <a:p>
            <a:pPr algn="thaiDist"/>
            <a:r>
              <a:rPr lang="th-TH" sz="2800" b="1" u="sng" dirty="0" smtClean="0"/>
              <a:t>ข. รายจ่ายอื่น</a:t>
            </a:r>
            <a:r>
              <a:rPr lang="th-TH" sz="2800" b="1" dirty="0" smtClean="0"/>
              <a:t>ที่เกี่ยวข้องในการอบรมสัมมนา  หมายความถึง ค่าใช้จ่ายเพื่อการจัดการ ค่าวิทยากร และค่าวัสดุอุปกรณ์ที่ใช้ประกอบการอบรมสัมมนา เช่น ค่าเอกสารประกอบการอบรม ค่าจ้างถ่ายเอกสาร</a:t>
            </a:r>
          </a:p>
          <a:p>
            <a:pPr algn="thaiDist"/>
            <a:r>
              <a:rPr lang="th-TH" sz="2800" b="1" dirty="0" smtClean="0"/>
              <a:t>ค่าบันทึกภาพ  และเสียง  และค่าจัดทำสื่อที่เกี่ยวข้องกับหลักสูตรในการฝึกอบรม</a:t>
            </a:r>
          </a:p>
          <a:p>
            <a:pPr algn="thaiDist"/>
            <a:r>
              <a:rPr lang="th-TH" sz="2800" b="1" u="sng" dirty="0" smtClean="0"/>
              <a:t>ค. ค่าขนส่ง</a:t>
            </a:r>
          </a:p>
          <a:p>
            <a:pPr algn="thaiDist"/>
            <a:r>
              <a:rPr lang="th-TH" sz="2800" b="1" dirty="0" smtClean="0"/>
              <a:t>(เพิ่มเติมโดยประกาศอธิบดีฉบับที่ 192 (พ.ศ.2553))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057400"/>
            <a:ext cx="63246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h-TH" sz="2800" b="1" dirty="0" smtClean="0"/>
              <a:t>5) เป็นการอบรม</a:t>
            </a:r>
            <a:r>
              <a:rPr lang="th-TH" sz="2800" b="1" u="sng" dirty="0" smtClean="0"/>
              <a:t>สัมมนาในประเทศ</a:t>
            </a:r>
            <a:r>
              <a:rPr lang="th-TH" sz="2800" b="1" dirty="0" smtClean="0"/>
              <a:t>เท่านั้น</a:t>
            </a:r>
          </a:p>
          <a:p>
            <a:pPr>
              <a:lnSpc>
                <a:spcPct val="200000"/>
              </a:lnSpc>
            </a:pPr>
            <a:r>
              <a:rPr lang="th-TH" sz="2800" b="1" dirty="0" smtClean="0"/>
              <a:t>6) อบรมสัมมนาเริ่ม</a:t>
            </a:r>
            <a:r>
              <a:rPr lang="th-TH" sz="2800" b="1" u="sng" dirty="0" smtClean="0"/>
              <a:t>ในหรือหลัง </a:t>
            </a:r>
            <a:r>
              <a:rPr lang="th-TH" sz="2800" b="1" dirty="0" smtClean="0"/>
              <a:t>1 ม.ค.2552</a:t>
            </a:r>
          </a:p>
          <a:p>
            <a:pPr>
              <a:lnSpc>
                <a:spcPct val="200000"/>
              </a:lnSpc>
            </a:pPr>
            <a:r>
              <a:rPr lang="th-TH" sz="2800" b="1" dirty="0" smtClean="0"/>
              <a:t>7) การ</a:t>
            </a:r>
            <a:r>
              <a:rPr lang="th-TH" sz="2800" b="1" u="sng" dirty="0" smtClean="0"/>
              <a:t>ใช้สิทธิต้องไม่ซ้ำซ้อน</a:t>
            </a:r>
            <a:r>
              <a:rPr lang="th-TH" sz="2800" b="1" dirty="0" smtClean="0"/>
              <a:t>กับพระราชกฤษฎีกา 437 (2 )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143000"/>
            <a:ext cx="7162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*ถ้าจัดโปรแกรมท่องเที่ยว</a:t>
            </a:r>
            <a:r>
              <a:rPr lang="th-TH" sz="3200" b="1" dirty="0" err="1" smtClean="0"/>
              <a:t>สันทนา</a:t>
            </a:r>
            <a:r>
              <a:rPr lang="th-TH" sz="3200" b="1" dirty="0" smtClean="0"/>
              <a:t>การให้พนักงาน</a:t>
            </a:r>
          </a:p>
          <a:p>
            <a:pPr algn="thaiDist"/>
            <a:r>
              <a:rPr lang="th-TH" sz="2800" b="1" dirty="0" smtClean="0"/>
              <a:t>	“จัดให้มีการพาพนักงานไปพักผ่อนในสถานที่เที่ยวต่างๆ  ในประเทศปีละครั้ง ซึ่งจัดให้กับพนักงานทุกคนเป็นประจำทุกปี  ถือเป็นประโยชน์อย่างอื่นที่ได้รับจากการจ้างแรงงานตามมาตรา  40(1) แห่งประมวลรัษฎากร บริษัทฯมีหน้าที่ต้องหักภาษีเงินได้ไว้  ทุกคราวที่จ่ายตามหลักเกณฑ์ในมาตรา 50(1) แห่งประมวลรัษฎากร”</a:t>
            </a:r>
          </a:p>
          <a:p>
            <a:pPr algn="thaiDist"/>
            <a:r>
              <a:rPr lang="th-TH" sz="2800" b="1" dirty="0" smtClean="0"/>
              <a:t>	หนังสือกรมสรรพากรที่ </a:t>
            </a:r>
            <a:r>
              <a:rPr lang="th-TH" sz="2800" b="1" dirty="0" err="1" smtClean="0"/>
              <a:t>กค.</a:t>
            </a:r>
            <a:r>
              <a:rPr lang="th-TH" sz="2800" b="1" dirty="0" smtClean="0"/>
              <a:t>0706/131 ลงวันที่ 8 พ.ย.2545)</a:t>
            </a:r>
          </a:p>
          <a:p>
            <a:pPr algn="thaiDist"/>
            <a:r>
              <a:rPr lang="th-TH" sz="2800" b="1" dirty="0" smtClean="0"/>
              <a:t>ดังนั้นควรจัดอบรมสัมมนาพนักงานตามสถานที่ท่องเที่ยว</a:t>
            </a:r>
          </a:p>
          <a:p>
            <a:pPr algn="thaiDist"/>
            <a:r>
              <a:rPr lang="th-TH" sz="2800" b="1" dirty="0" smtClean="0"/>
              <a:t>เพื่อใช้สิทธิหักค่าใช้จ่าย 200%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914400"/>
            <a:ext cx="8001000" cy="502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/>
              <a:t>คำถามที่ </a:t>
            </a:r>
            <a:r>
              <a:rPr lang="th-TH" sz="3600" b="1" dirty="0" smtClean="0"/>
              <a:t>1</a:t>
            </a:r>
            <a:endParaRPr lang="th-TH" sz="3600" b="1" dirty="0"/>
          </a:p>
          <a:p>
            <a:pPr algn="ctr"/>
            <a:r>
              <a:rPr lang="th-TH" sz="2800" b="1" dirty="0"/>
              <a:t>นายเอกรินทร์ พนักงานบริษัท</a:t>
            </a:r>
          </a:p>
          <a:p>
            <a:pPr algn="ctr"/>
            <a:r>
              <a:rPr lang="th-TH" sz="2800" b="1" dirty="0"/>
              <a:t>ได้รับค่าเบี้ยเลี้ยงจากบริษัทเป็นจำนวนเงิน 500 บาท</a:t>
            </a:r>
          </a:p>
          <a:p>
            <a:pPr algn="ctr"/>
            <a:r>
              <a:rPr lang="th-TH" sz="2800" b="1" dirty="0"/>
              <a:t>นายเอกรินทร์ จ่ายเป็นค่าอาหารและค่าเครื่องดื่ม</a:t>
            </a:r>
          </a:p>
          <a:p>
            <a:pPr algn="ctr"/>
            <a:r>
              <a:rPr lang="th-TH" sz="2800" b="1" dirty="0"/>
              <a:t>ในการปฏิบัติงานให้แก่บริษัทเป็นจำนวนเงิน 300 บาท</a:t>
            </a:r>
          </a:p>
          <a:p>
            <a:pPr algn="ctr"/>
            <a:r>
              <a:rPr lang="th-TH" sz="2800" b="1" dirty="0" smtClean="0"/>
              <a:t>ดังนี้  นาย</a:t>
            </a:r>
            <a:r>
              <a:rPr lang="th-TH" sz="2800" b="1" dirty="0"/>
              <a:t>เอกรินทร์ต้องเสียภาษีเงินได้จากค่าเบี้ย</a:t>
            </a:r>
            <a:r>
              <a:rPr lang="th-TH" sz="2800" b="1" dirty="0" smtClean="0"/>
              <a:t>เลี้ยง</a:t>
            </a:r>
          </a:p>
          <a:p>
            <a:pPr algn="ctr"/>
            <a:r>
              <a:rPr lang="th-TH" sz="2800" b="1" dirty="0" smtClean="0"/>
              <a:t>ที่</a:t>
            </a:r>
            <a:r>
              <a:rPr lang="th-TH" sz="2800" b="1" dirty="0"/>
              <a:t>ได้รับหรือไม่?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1"/>
            <a:ext cx="8001000" cy="5109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พระราชกฤษฎีกา ฉบับที่ 284 (พ.ศ.2538)</a:t>
            </a:r>
          </a:p>
          <a:p>
            <a:r>
              <a:rPr lang="th-TH" sz="2800" b="1" dirty="0" smtClean="0"/>
              <a:t>พระราชกฤษฎีกา ฉบับที่ 437 (พ.ศ.2543)</a:t>
            </a:r>
          </a:p>
          <a:p>
            <a:r>
              <a:rPr lang="th-TH" sz="2800" b="1" dirty="0" smtClean="0"/>
              <a:t>ประกาศกระทรวงการคลัง เรื่องการกำหนดสถานศึกษาหรือสถานฝึกอบรมวิชาชีพที่ลูกจ้างของบริษัทหรือห้างหุ้นส่วนนิติบุคคลเข้าศึกษาหรือฝึกอบรม (4 พ.ย.2545)</a:t>
            </a:r>
          </a:p>
          <a:p>
            <a:r>
              <a:rPr lang="th-TH" sz="2800" b="1" dirty="0" smtClean="0"/>
              <a:t>ประกาศอธิบดีกรมสรรพากรเกี่ยวกับภาษีเงินได้ (ฉบับที่ 148) (23 พ.ย.2548)มีผลบังคับใช้ 19 ต.ค.2548</a:t>
            </a:r>
          </a:p>
          <a:p>
            <a:r>
              <a:rPr lang="th-TH" sz="2800" b="1" dirty="0" smtClean="0"/>
              <a:t>คำสั่งกรมสรรพากรที่ ป. 122/5245</a:t>
            </a:r>
          </a:p>
          <a:p>
            <a:r>
              <a:rPr lang="th-TH" sz="2800" b="1" dirty="0" smtClean="0"/>
              <a:t>พระราชกฤษฎีกา ฉบับที่ 482 (พ.ศ.2552),ประกาศอธิบดีกรมสรรพากร ฉบับ179</a:t>
            </a:r>
          </a:p>
          <a:p>
            <a:r>
              <a:rPr lang="th-TH" sz="2800" b="1" dirty="0" smtClean="0"/>
              <a:t>ประกาศอธิบดีฉบับที่ 192 (พ.ศ.2553))</a:t>
            </a:r>
          </a:p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042118"/>
            <a:ext cx="57150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*บริษัทหักค่าใช้จ่ายได้ 200%</a:t>
            </a:r>
          </a:p>
          <a:p>
            <a:pPr algn="ctr"/>
            <a:r>
              <a:rPr lang="th-TH" sz="2800" b="1" dirty="0" smtClean="0"/>
              <a:t>*คำนวณภาษีซื้อได้</a:t>
            </a:r>
          </a:p>
          <a:p>
            <a:pPr algn="ctr"/>
            <a:r>
              <a:rPr lang="th-TH" sz="2800" b="1" dirty="0" smtClean="0"/>
              <a:t>*ไม่เป็นประโยชน์เพิ่มของพนักงาน</a:t>
            </a:r>
          </a:p>
          <a:p>
            <a:pPr algn="ctr"/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762000" y="609600"/>
            <a:ext cx="6553200" cy="297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05000" y="1143000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6</a:t>
            </a:r>
          </a:p>
          <a:p>
            <a:pPr algn="ctr"/>
            <a:r>
              <a:rPr lang="th-TH" sz="3200" b="1" dirty="0" smtClean="0"/>
              <a:t>รายจ่ายเกี่ยวกับการจัดหาชุดเครื่องแบบ</a:t>
            </a:r>
          </a:p>
          <a:p>
            <a:pPr algn="ctr"/>
            <a:r>
              <a:rPr lang="th-TH" sz="3200" b="1" dirty="0" smtClean="0"/>
              <a:t>ให้แก่พนักงาน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27432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693" y="3581400"/>
            <a:ext cx="328070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990600" y="1295400"/>
            <a:ext cx="7086600" cy="38862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05000" y="1905000"/>
            <a:ext cx="5257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</a:t>
            </a:r>
          </a:p>
          <a:p>
            <a:pPr algn="ctr"/>
            <a:r>
              <a:rPr lang="th-TH" sz="3200" b="1" dirty="0" smtClean="0"/>
              <a:t>บริษัทตัดชุดเครื่องแบบให้พนักงาน</a:t>
            </a:r>
          </a:p>
          <a:p>
            <a:pPr algn="ctr"/>
            <a:r>
              <a:rPr lang="th-TH" sz="3200" b="1" dirty="0" smtClean="0"/>
              <a:t>ถือเป็นเงินได้พึงประเมินของพนักงานหรือไม่?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6705600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คำตอบ</a:t>
            </a:r>
          </a:p>
          <a:p>
            <a:r>
              <a:rPr lang="th-TH" sz="3200" b="1" dirty="0" smtClean="0"/>
              <a:t>เป็นเงินได้พนักงาน แต่มีข้อยกเว้น...</a:t>
            </a:r>
          </a:p>
          <a:p>
            <a:r>
              <a:rPr lang="th-TH" sz="3200" b="1" dirty="0" smtClean="0"/>
              <a:t>ขึ้นอยู่กับลักษณะของเครื่องแบบ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71600" y="990600"/>
            <a:ext cx="7086600" cy="525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7086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6.1 เครื่องแบบที่พนักงานต้องแต่งอย่างเดียวกันหรือ</a:t>
            </a:r>
          </a:p>
          <a:p>
            <a:r>
              <a:rPr lang="th-TH" sz="3200" b="1" dirty="0" smtClean="0"/>
              <a:t>คล้ายกันในจำนวนคนมากพอสมควรตกเป็นกรรมสิทธิ์แก่พนักงานปีละไม่เกิน 2 ชุด เสื้อนอก 1 ตัว (ไม่รวมรองเท้าชุดชั้นใน หรือเครื่องแต่งตัวอย่างอื่น)</a:t>
            </a:r>
          </a:p>
          <a:p>
            <a:r>
              <a:rPr lang="th-TH" sz="3200" b="1" dirty="0" smtClean="0"/>
              <a:t>กฎกระทรวง ฉบับที่ 126 ข้อ 2 (34)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066800" y="1066800"/>
            <a:ext cx="7239000" cy="472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632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6.2 เครื่องแบบที่ใช้เฉพาะงานหรือห้องปฏิบัติงาน</a:t>
            </a:r>
          </a:p>
          <a:p>
            <a:r>
              <a:rPr lang="th-TH" sz="3200" b="1" dirty="0" smtClean="0"/>
              <a:t>โดยเฉพาะในปริมาณไม่เกินสมควร</a:t>
            </a:r>
          </a:p>
          <a:p>
            <a:r>
              <a:rPr lang="th-TH" sz="3200" b="1" dirty="0" smtClean="0"/>
              <a:t>ไม่ตกเป็นกรรมสิทธิ์แก่พนักงาน</a:t>
            </a:r>
          </a:p>
          <a:p>
            <a:r>
              <a:rPr lang="th-TH" sz="3200" b="1" dirty="0" smtClean="0"/>
              <a:t>ต้องเก็บรักษาไว้ที่สถานประกอบการ หรือ</a:t>
            </a:r>
          </a:p>
          <a:p>
            <a:r>
              <a:rPr lang="th-TH" sz="3200" b="1" dirty="0" smtClean="0"/>
              <a:t>ให้พนักงานนำออกไปเพียงเพื่อการซักฟอกหรือทำ</a:t>
            </a:r>
          </a:p>
          <a:p>
            <a:r>
              <a:rPr lang="th-TH" sz="3200" b="1" dirty="0" smtClean="0"/>
              <a:t>ความสะอาด</a:t>
            </a:r>
          </a:p>
          <a:p>
            <a:r>
              <a:rPr lang="th-TH" sz="3200" b="1" dirty="0" smtClean="0"/>
              <a:t>คำสั่งกรมสรรพากรที่ ป.47/2537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838200" y="914400"/>
            <a:ext cx="7543800" cy="480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781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เมื่อปฏิบัติตามหลักเกณฑ์เงื่อนไข</a:t>
            </a:r>
          </a:p>
          <a:p>
            <a:r>
              <a:rPr lang="th-TH" sz="3200" b="1" dirty="0" smtClean="0"/>
              <a:t>*พนักงานได้รับยกเว้นภาษี</a:t>
            </a:r>
          </a:p>
          <a:p>
            <a:r>
              <a:rPr lang="th-TH" sz="3200" b="1" dirty="0" smtClean="0"/>
              <a:t>ค่าใช้จ่ายเกี่ยวกับชุดเครื่องแบบ</a:t>
            </a:r>
          </a:p>
          <a:p>
            <a:r>
              <a:rPr lang="th-TH" sz="3200" b="1" dirty="0" smtClean="0"/>
              <a:t>*บริษัทหักเป็นรายจ่ายในการคำนวณกำไรสุทธิได้</a:t>
            </a:r>
          </a:p>
          <a:p>
            <a:r>
              <a:rPr lang="th-TH" sz="3200" b="1" dirty="0" smtClean="0"/>
              <a:t>*คำนวณภาษีซื้อได้</a:t>
            </a:r>
          </a:p>
          <a:p>
            <a:r>
              <a:rPr lang="th-TH" sz="3200" b="1" dirty="0" smtClean="0"/>
              <a:t>(ถ้าพนักงานนำผ้าไปจ้างตัดเย็บ ควรออกใบเสร็จใน</a:t>
            </a:r>
            <a:r>
              <a:rPr lang="th-TH" sz="3200" b="1" smtClean="0"/>
              <a:t>นามบริษัท</a:t>
            </a:r>
            <a:endParaRPr lang="th-TH" sz="3200" b="1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990600" y="1905000"/>
            <a:ext cx="7239000" cy="25908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81200" y="2438400"/>
            <a:ext cx="533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</a:t>
            </a:r>
          </a:p>
          <a:p>
            <a:pPr algn="ctr"/>
            <a:r>
              <a:rPr lang="th-TH" sz="3200" b="1" dirty="0" smtClean="0"/>
              <a:t>ถ้าบริษัทขายเครื่องแบบให้พนักงาน?</a:t>
            </a:r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9624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th-TH" sz="3200" b="1" dirty="0" smtClean="0"/>
              <a:t>หนังสือตอบข้อหารือกรมสรรพากร </a:t>
            </a:r>
            <a:r>
              <a:rPr lang="th-TH" sz="3200" b="1" dirty="0" err="1" smtClean="0"/>
              <a:t>กค.</a:t>
            </a:r>
            <a:r>
              <a:rPr lang="th-TH" sz="3200" b="1" dirty="0" smtClean="0"/>
              <a:t>0706/8484</a:t>
            </a:r>
          </a:p>
          <a:p>
            <a:pPr>
              <a:buNone/>
            </a:pPr>
            <a:r>
              <a:rPr lang="th-TH" sz="3200" b="1" dirty="0" smtClean="0"/>
              <a:t>ลงวันที่ 22 สิงหาคม 2550</a:t>
            </a:r>
          </a:p>
          <a:p>
            <a:pPr>
              <a:buNone/>
            </a:pPr>
            <a:r>
              <a:rPr lang="th-TH" sz="3200" b="1" dirty="0" smtClean="0"/>
              <a:t>1.บริษัทขายชุดเครื่องแบบให้พนักงานในราคาต่ำ</a:t>
            </a:r>
          </a:p>
          <a:p>
            <a:pPr>
              <a:buNone/>
            </a:pPr>
            <a:r>
              <a:rPr lang="th-TH" sz="3200" b="1" dirty="0" smtClean="0"/>
              <a:t>กว่าทุน ส่วนลดไม่ถือเป็นเงินได้พนักงาน เพราะ</a:t>
            </a:r>
          </a:p>
          <a:p>
            <a:pPr>
              <a:buNone/>
            </a:pPr>
            <a:r>
              <a:rPr lang="th-TH" sz="3200" b="1" dirty="0" smtClean="0"/>
              <a:t>เป็นสวัสดิการที่นายจ้างจัดหาให้แก่พนักงาน</a:t>
            </a:r>
          </a:p>
          <a:p>
            <a:pPr>
              <a:buNone/>
            </a:pPr>
            <a:r>
              <a:rPr lang="th-TH" sz="3200" b="1" dirty="0" smtClean="0"/>
              <a:t>2. ขาย 1 ตัว แถม 1 ตัว เสื้อที่แถมมีมูลค่าไม่เกิน</a:t>
            </a:r>
          </a:p>
          <a:p>
            <a:pPr>
              <a:buNone/>
            </a:pPr>
            <a:r>
              <a:rPr lang="th-TH" sz="3200" b="1" dirty="0" smtClean="0"/>
              <a:t>มูลค่าของแถม ถือเป็น “การขาย” แต่ไม่ต้องนำ</a:t>
            </a:r>
          </a:p>
          <a:p>
            <a:pPr>
              <a:buNone/>
            </a:pPr>
            <a:r>
              <a:rPr lang="th-TH" sz="3200" b="1" dirty="0" smtClean="0"/>
              <a:t>มูลค่าของแถมมารวมคำนวณฐานภาษีมูลค่าเพิ่ม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838200" y="762000"/>
            <a:ext cx="7696200" cy="2209800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7</a:t>
            </a:r>
          </a:p>
          <a:p>
            <a:pPr algn="ctr"/>
            <a:r>
              <a:rPr lang="th-TH" sz="3200" b="1" dirty="0" smtClean="0"/>
              <a:t>รายจ่ายเกี่ยวกับการช่วยงานพนักงาน</a:t>
            </a:r>
          </a:p>
          <a:p>
            <a:pPr algn="ctr"/>
            <a:r>
              <a:rPr lang="th-TH" sz="3200" b="1" dirty="0" smtClean="0"/>
              <a:t>(แต่งงาน คลอดบุตร และงานศพ)</a:t>
            </a:r>
          </a:p>
          <a:p>
            <a:pPr algn="ctr"/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2514599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3528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352800"/>
            <a:ext cx="25336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3962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/>
              <a:t>ค่าเบี้ยเลี้ยงเดินทาง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086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/>
              <a:t>“เบี้ยเลี้ยง” เป็นเงินที่นายจ้างจ่ายให้แก่ลูกจ้างเพื่อเป็น</a:t>
            </a:r>
          </a:p>
          <a:p>
            <a:r>
              <a:rPr lang="th-TH" sz="3200" b="1" dirty="0"/>
              <a:t>ค่าอาหารประจำวันในกรณีที่ออกทำงานนอกสถาน</a:t>
            </a:r>
            <a:r>
              <a:rPr lang="th-TH" sz="3200" b="1" dirty="0" smtClean="0"/>
              <a:t>ที่ตั้งประจำ</a:t>
            </a:r>
            <a:r>
              <a:rPr lang="th-TH" sz="3200" b="1" dirty="0"/>
              <a:t> </a:t>
            </a:r>
            <a:r>
              <a:rPr lang="th-TH" sz="3200" b="1" dirty="0" smtClean="0"/>
              <a:t>ถือ</a:t>
            </a:r>
            <a:r>
              <a:rPr lang="th-TH" sz="3200" b="1" dirty="0"/>
              <a:t>เป็นเงินได้พึงประเมินแต่อาจได้รับยกเว้นภาษี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114800"/>
            <a:ext cx="6553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/>
              <a:t>ประมวลรัษฎากร มาตรา 42(1)</a:t>
            </a:r>
          </a:p>
          <a:p>
            <a:r>
              <a:rPr lang="th-TH" sz="3200" b="1" dirty="0"/>
              <a:t>คำสั่งกรมสรรพากรที่ ป.59/2538</a:t>
            </a:r>
          </a:p>
          <a:p>
            <a:r>
              <a:rPr lang="th-TH" sz="3200" b="1" dirty="0"/>
              <a:t>จัดทำระเบียบสวัสดิการ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914400" y="990600"/>
            <a:ext cx="76200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05000" y="1371600"/>
            <a:ext cx="6248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คำถาม</a:t>
            </a:r>
          </a:p>
          <a:p>
            <a:r>
              <a:rPr lang="th-TH" sz="3200" b="1" dirty="0" smtClean="0"/>
              <a:t>บริษัทใส่ซองช่วยงานแต่งงาน,คลอดบุตร</a:t>
            </a:r>
          </a:p>
          <a:p>
            <a:r>
              <a:rPr lang="th-TH" sz="3200" b="1" dirty="0" smtClean="0"/>
              <a:t>และงานศพลูกจ้าง</a:t>
            </a:r>
          </a:p>
          <a:p>
            <a:r>
              <a:rPr lang="th-TH" sz="3200" b="1" dirty="0" smtClean="0"/>
              <a:t>ถือเป็นเงินได้พึงประเมินของลูกจ้างหรือไม่? และ</a:t>
            </a:r>
          </a:p>
          <a:p>
            <a:r>
              <a:rPr lang="th-TH" sz="3200" b="1" dirty="0" smtClean="0"/>
              <a:t>บริษัทหักค่าใช้จ่ายได้หรือไม่?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05800" cy="60147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ประมวลรัษฎากร มาตรา 42(10) เงินได้ต่อไปนี้ได้รับยกเว้นภาษี</a:t>
            </a:r>
          </a:p>
          <a:p>
            <a:r>
              <a:rPr lang="th-TH" sz="3200" b="1" dirty="0" smtClean="0"/>
              <a:t>“เงินได้ที่ได้รับจากการอุปการะโดยหน้าที่ธรรมจรรยา เงินได้ที่</a:t>
            </a:r>
          </a:p>
          <a:p>
            <a:r>
              <a:rPr lang="th-TH" sz="3200" b="1" dirty="0" smtClean="0"/>
              <a:t>ได้รับจากการรับมรดก หรือจากการให้โดยเสน่หาเนื่องในพิธี</a:t>
            </a:r>
          </a:p>
          <a:p>
            <a:r>
              <a:rPr lang="th-TH" sz="3200" b="1" dirty="0" smtClean="0"/>
              <a:t>หรือตามโอกาสแห่งขนบธรรมเนียมประเพณี”</a:t>
            </a:r>
          </a:p>
          <a:p>
            <a:r>
              <a:rPr lang="th-TH" sz="3200" b="1" dirty="0" smtClean="0"/>
              <a:t>ประมวลรัษฎากร มาตรา 42 (17) ,กฎกระทรวง 126 ข้อ 2 (6)(9)</a:t>
            </a:r>
          </a:p>
          <a:p>
            <a:r>
              <a:rPr lang="th-TH" sz="3200" b="1" dirty="0" smtClean="0"/>
              <a:t>เงินช่วยเหลือบุตร ได้รับยกเว้นภาษี</a:t>
            </a:r>
          </a:p>
          <a:p>
            <a:r>
              <a:rPr lang="th-TH" sz="3200" b="1" dirty="0" smtClean="0"/>
              <a:t>หนังสือกรมสรรพากรที่ </a:t>
            </a:r>
            <a:r>
              <a:rPr lang="th-TH" sz="3200" b="1" dirty="0" err="1" smtClean="0"/>
              <a:t>กค</a:t>
            </a:r>
            <a:r>
              <a:rPr lang="th-TH" sz="3200" b="1" dirty="0" smtClean="0"/>
              <a:t> 0802/11187 </a:t>
            </a:r>
            <a:r>
              <a:rPr lang="th-TH" sz="3200" b="1" dirty="0" err="1" smtClean="0"/>
              <a:t>ลว.</a:t>
            </a:r>
            <a:r>
              <a:rPr lang="th-TH" sz="3200" b="1" dirty="0" smtClean="0"/>
              <a:t> 8 ส.ค.2531</a:t>
            </a:r>
          </a:p>
          <a:p>
            <a:r>
              <a:rPr lang="th-TH" sz="3200" b="1" dirty="0" smtClean="0"/>
              <a:t>เงินช่วยเหลือในการสมรสได้รับยกเว้นตามมาตรา 42(10)</a:t>
            </a:r>
          </a:p>
          <a:p>
            <a:r>
              <a:rPr lang="th-TH" sz="3200" b="1" dirty="0" smtClean="0"/>
              <a:t>เงินช่วยเหลือในการคลอดบุตรได้รับยกเว้นตามกฎกระทรวง</a:t>
            </a:r>
          </a:p>
          <a:p>
            <a:r>
              <a:rPr lang="th-TH" sz="3200" b="1" dirty="0" smtClean="0"/>
              <a:t>126 ข้อ 2(4)</a:t>
            </a:r>
          </a:p>
          <a:p>
            <a:r>
              <a:rPr lang="th-TH" sz="3200" b="1" dirty="0" smtClean="0"/>
              <a:t>เงินช่วยเหลืองานศพได้รับยกเว้นตามมาตรา 42 (10)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685800" y="990600"/>
            <a:ext cx="7543800" cy="2819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64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8</a:t>
            </a:r>
          </a:p>
          <a:p>
            <a:pPr algn="ctr"/>
            <a:r>
              <a:rPr lang="th-TH" sz="3200" b="1" dirty="0" smtClean="0"/>
              <a:t>รายจ่ายเกี่ยวกับการสมัครสมาชิกสนามกอล์ฟ</a:t>
            </a:r>
          </a:p>
          <a:p>
            <a:pPr algn="ctr"/>
            <a:r>
              <a:rPr lang="th-TH" sz="3200" b="1" dirty="0" smtClean="0"/>
              <a:t>ให้ผู้บริหาร</a:t>
            </a:r>
          </a:p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14800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762000" y="1295400"/>
            <a:ext cx="7772400" cy="426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95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คำถามที่ 1</a:t>
            </a:r>
          </a:p>
          <a:p>
            <a:pPr algn="ctr"/>
            <a:r>
              <a:rPr lang="th-TH" sz="3200" b="1" dirty="0" smtClean="0"/>
              <a:t>บริษัทสมัครสมาชิกสนามกอล์ฟให้กรรมการ</a:t>
            </a:r>
          </a:p>
          <a:p>
            <a:pPr algn="ctr"/>
            <a:r>
              <a:rPr lang="th-TH" sz="3200" b="1" dirty="0" smtClean="0"/>
              <a:t>บริษัทหักค่าใช้จ่ายได้หรือไม่?</a:t>
            </a:r>
          </a:p>
          <a:p>
            <a:pPr algn="ctr"/>
            <a:r>
              <a:rPr lang="th-TH" sz="3200" b="1" dirty="0" smtClean="0"/>
              <a:t>และถือเป็นเงินได้กรรมการหรือไม่?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คำถามที่ 1</a:t>
            </a:r>
          </a:p>
          <a:p>
            <a:r>
              <a:rPr lang="th-TH" sz="3600" b="1" dirty="0" smtClean="0"/>
              <a:t>บริษัทสมัครสมาชิกสนามกอล์ฟให้กรรมการ</a:t>
            </a:r>
          </a:p>
          <a:p>
            <a:r>
              <a:rPr lang="th-TH" sz="3600" b="1" dirty="0" smtClean="0"/>
              <a:t>บริษัทหักค่าใช้จ่ายได้หรือไม่?</a:t>
            </a:r>
          </a:p>
          <a:p>
            <a:r>
              <a:rPr lang="th-TH" sz="3600" b="1" dirty="0" smtClean="0"/>
              <a:t>และถือเป็นเงินได้กรรมการหรือไม่?</a:t>
            </a:r>
          </a:p>
          <a:p>
            <a:endParaRPr lang="th-TH" dirty="0"/>
          </a:p>
        </p:txBody>
      </p:sp>
      <p:sp>
        <p:nvSpPr>
          <p:cNvPr id="3" name="วงรี 2"/>
          <p:cNvSpPr/>
          <p:nvPr/>
        </p:nvSpPr>
        <p:spPr>
          <a:xfrm>
            <a:off x="685800" y="3810000"/>
            <a:ext cx="7543800" cy="2286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828800" y="4343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คำถามที่ 2</a:t>
            </a:r>
          </a:p>
          <a:p>
            <a:pPr algn="ctr"/>
            <a:r>
              <a:rPr lang="th-TH" sz="3200" b="1" dirty="0" smtClean="0"/>
              <a:t>บริษัทควรวางแผนภาษีอย่างไร?</a:t>
            </a:r>
          </a:p>
          <a:p>
            <a:pPr algn="ctr"/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2.บริษัทจ่ายเงินค่าสมาชิกสมัครในนามบริษัท โดยปฏิบัติตามคำสั่งกรมสรรพากรที่ ป.56/2538 และกฎกระทรวง ฉบับที่ 143</a:t>
            </a:r>
          </a:p>
          <a:p>
            <a:r>
              <a:rPr lang="th-TH" sz="3200" b="1" dirty="0" smtClean="0"/>
              <a:t>(พ.ศ.2522)</a:t>
            </a:r>
          </a:p>
          <a:p>
            <a:r>
              <a:rPr lang="th-TH" sz="3200" b="1" dirty="0" smtClean="0"/>
              <a:t>ถือเป็นรายจ่ายในการคำนวณกำไรสุทธิประเภทค่ารับรองได้ /</a:t>
            </a:r>
          </a:p>
          <a:p>
            <a:r>
              <a:rPr lang="th-TH" sz="3200" b="1" dirty="0" smtClean="0"/>
              <a:t>แต่ค่ารับรองภาษีซื้อต้องห้าม</a:t>
            </a:r>
          </a:p>
          <a:p>
            <a:r>
              <a:rPr lang="th-TH" sz="3200" b="1" dirty="0" smtClean="0"/>
              <a:t>ไม่ถือเป็นเงินได้พึงประเมินของพนักงาน เพราะไม่ได้รับเป็นการเฉพาะตัว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วางแผนภาษีการใช้บริการสมาชิกฯ1)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>1) จัดทำระเบียบสวัสดิการเกี่ยวกับการใช้บริการสมาชิกสนามกอล์ฟ สโมสร</a:t>
            </a:r>
            <a:br>
              <a:rPr lang="th-TH" b="1" dirty="0" smtClean="0"/>
            </a:br>
            <a:r>
              <a:rPr lang="th-TH" b="1" dirty="0" smtClean="0"/>
              <a:t>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</a:t>
            </a:r>
            <a:br>
              <a:rPr lang="en-US" b="1" dirty="0" smtClean="0"/>
            </a:br>
            <a:r>
              <a:rPr lang="en-US" b="1" dirty="0" smtClean="0"/>
              <a:t>Club)</a:t>
            </a:r>
            <a:br>
              <a:rPr lang="en-US" b="1" dirty="0" smtClean="0"/>
            </a:br>
            <a:r>
              <a:rPr lang="th-TH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  <a:br>
              <a:rPr lang="th-TH" b="1" dirty="0" smtClean="0"/>
            </a:br>
            <a:r>
              <a:rPr lang="th-TH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  <a:br>
              <a:rPr lang="th-TH" b="1" dirty="0" smtClean="0"/>
            </a:br>
            <a:r>
              <a:rPr lang="th-TH" b="1" dirty="0" smtClean="0"/>
              <a:t>ซึ่งสิทธิในการเป็นสมาชิกสนามกอล์ฟ สโมสรกีฬา (</a:t>
            </a:r>
            <a:r>
              <a:rPr lang="en-US" b="1" dirty="0" smtClean="0"/>
              <a:t>Sport Club) </a:t>
            </a:r>
            <a:r>
              <a:rPr lang="th-TH" b="1" dirty="0" smtClean="0"/>
              <a:t>หรือสโมสร</a:t>
            </a:r>
            <a:br>
              <a:rPr lang="th-TH" b="1" dirty="0" smtClean="0"/>
            </a:br>
            <a:r>
              <a:rPr lang="th-TH" b="1" dirty="0" smtClean="0"/>
              <a:t>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 (</a:t>
            </a:r>
            <a:r>
              <a:rPr lang="en-US" b="1" dirty="0" smtClean="0"/>
              <a:t>Member Club) </a:t>
            </a:r>
            <a:r>
              <a:rPr lang="th-TH" b="1" dirty="0" smtClean="0"/>
              <a:t>หรือการที่บริษัทจ่ายเงินค่า</a:t>
            </a:r>
            <a:br>
              <a:rPr lang="th-TH" b="1" dirty="0" smtClean="0"/>
            </a:br>
            <a:r>
              <a:rPr lang="th-TH" b="1" dirty="0" smtClean="0"/>
              <a:t>เล่นกอล์ฟ ค่าเล่นกีฬา ค่าตอบแทนเพื่อการพักผ่อนหรือ</a:t>
            </a:r>
            <a:r>
              <a:rPr lang="th-TH" b="1" dirty="0" err="1" smtClean="0"/>
              <a:t>สันทนา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  <a:br>
              <a:rPr lang="th-TH" b="1" dirty="0" smtClean="0"/>
            </a:br>
            <a:r>
              <a:rPr lang="th-TH" b="1" dirty="0" smtClean="0"/>
              <a:t>บริการให้บุคคลใดคนหนึ่งเป็นการเฉพาะ</a:t>
            </a:r>
            <a:br>
              <a:rPr lang="th-TH" b="1" dirty="0" smtClean="0"/>
            </a:br>
            <a:r>
              <a:rPr lang="th-TH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 smtClean="0"/>
              <a:t>1) จัดทำระเบียบสวัสดิการเกี่ยวกับการใช้บริการสมาชิกสนามกอล์ฟ สโมสร</a:t>
            </a:r>
          </a:p>
          <a:p>
            <a:pPr>
              <a:buNone/>
            </a:pPr>
            <a:r>
              <a:rPr lang="th-TH" sz="2400" b="1" dirty="0" smtClean="0"/>
              <a:t>กีฬา (</a:t>
            </a:r>
            <a:r>
              <a:rPr lang="en-US" sz="2400" b="1" dirty="0" smtClean="0"/>
              <a:t>Sport Club) </a:t>
            </a:r>
            <a:r>
              <a:rPr lang="th-TH" sz="2400" b="1" dirty="0" smtClean="0"/>
              <a:t>หรือสโมสรเพื่อการพักผ่อนหรือ</a:t>
            </a:r>
            <a:r>
              <a:rPr lang="th-TH" sz="2400" b="1" dirty="0" err="1" smtClean="0"/>
              <a:t>สันทนา</a:t>
            </a:r>
            <a:r>
              <a:rPr lang="th-TH" sz="2400" b="1" dirty="0" smtClean="0"/>
              <a:t>การ (</a:t>
            </a:r>
            <a:r>
              <a:rPr lang="en-US" sz="2400" b="1" dirty="0" smtClean="0"/>
              <a:t>Member</a:t>
            </a:r>
          </a:p>
          <a:p>
            <a:pPr>
              <a:buNone/>
            </a:pPr>
            <a:r>
              <a:rPr lang="en-US" sz="2400" b="1" dirty="0" smtClean="0"/>
              <a:t>Club)</a:t>
            </a:r>
          </a:p>
          <a:p>
            <a:pPr>
              <a:buNone/>
            </a:pPr>
            <a:r>
              <a:rPr lang="th-TH" sz="2400" b="1" dirty="0" smtClean="0"/>
              <a:t>2) ต้องเป็นการจ่ายเงินค่าสมาชิก เงินประกัน เงินมัดจำ เงินจ่ายล่วงหน้าเพื่อ</a:t>
            </a:r>
          </a:p>
          <a:p>
            <a:pPr>
              <a:buNone/>
            </a:pPr>
            <a:r>
              <a:rPr lang="th-TH" sz="2400" b="1" dirty="0" smtClean="0"/>
              <a:t>เป็นค่าใช้จ่าย หรือเงินอื่นที่จ่ายไปในลักษณะทำนองเดียวกัน เพื่อการได้มา</a:t>
            </a:r>
          </a:p>
          <a:p>
            <a:pPr>
              <a:buNone/>
            </a:pPr>
            <a:r>
              <a:rPr lang="th-TH" sz="2400" b="1" dirty="0" smtClean="0"/>
              <a:t>ซึ่งสิทธิในการเป็นสมาชิกสนามกอล์ฟ สโมสรกีฬา (</a:t>
            </a:r>
            <a:r>
              <a:rPr lang="en-US" sz="2400" b="1" dirty="0" smtClean="0"/>
              <a:t>Sport Club) </a:t>
            </a:r>
            <a:r>
              <a:rPr lang="th-TH" sz="2400" b="1" dirty="0" smtClean="0"/>
              <a:t>หรือสโมสร</a:t>
            </a:r>
          </a:p>
          <a:p>
            <a:pPr>
              <a:buNone/>
            </a:pPr>
            <a:r>
              <a:rPr lang="th-TH" sz="2400" b="1" dirty="0" smtClean="0"/>
              <a:t>เพื่อการพักผ่อนหรือ</a:t>
            </a:r>
            <a:r>
              <a:rPr lang="th-TH" sz="2400" b="1" dirty="0" err="1" smtClean="0"/>
              <a:t>สันทนา</a:t>
            </a:r>
            <a:r>
              <a:rPr lang="th-TH" sz="2400" b="1" dirty="0" smtClean="0"/>
              <a:t>การ (</a:t>
            </a:r>
            <a:r>
              <a:rPr lang="en-US" sz="2400" b="1" dirty="0" smtClean="0"/>
              <a:t>Member Club) </a:t>
            </a:r>
            <a:r>
              <a:rPr lang="th-TH" sz="2400" b="1" dirty="0" smtClean="0"/>
              <a:t>หรือการที่บริษัทจ่ายเงินค่า</a:t>
            </a:r>
          </a:p>
          <a:p>
            <a:pPr>
              <a:buNone/>
            </a:pPr>
            <a:r>
              <a:rPr lang="th-TH" sz="2400" b="1" dirty="0" smtClean="0"/>
              <a:t>เล่นกอล์ฟ ค่าเล่นกีฬา ค่าตอบแทนเพื่อการพักผ่อนหรือ</a:t>
            </a:r>
            <a:r>
              <a:rPr lang="th-TH" sz="2400" b="1" dirty="0" err="1" smtClean="0"/>
              <a:t>สันทนา</a:t>
            </a:r>
            <a:r>
              <a:rPr lang="th-TH" sz="2400" b="1" dirty="0" smtClean="0"/>
              <a:t>การ</a:t>
            </a:r>
          </a:p>
          <a:p>
            <a:pPr>
              <a:buNone/>
            </a:pPr>
            <a:r>
              <a:rPr lang="th-TH" sz="2400" b="1" dirty="0" smtClean="0"/>
              <a:t>3) ไม่จำกัดตัวบุคคลบางคนเข้าใช้บริการและไม่มอบสิทธิเด็ดขาดในการใช้</a:t>
            </a:r>
          </a:p>
          <a:p>
            <a:pPr>
              <a:buNone/>
            </a:pPr>
            <a:r>
              <a:rPr lang="th-TH" sz="2400" b="1" dirty="0" smtClean="0"/>
              <a:t>บริการให้บุคคลใดคนหนึ่งเป็นการเฉพาะ</a:t>
            </a:r>
          </a:p>
          <a:p>
            <a:pPr>
              <a:buNone/>
            </a:pPr>
            <a:r>
              <a:rPr lang="th-TH" sz="2400" b="1" dirty="0" smtClean="0"/>
              <a:t>4) เข้าใช้บริการเพื่อการรับรองลูกค้าตามธรรมเนียมประเพณีทางธุรกิจทั่วไป</a:t>
            </a:r>
          </a:p>
          <a:p>
            <a:pPr>
              <a:buNone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7772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ค่ารับรองหรือค่าบริการ</a:t>
            </a:r>
          </a:p>
          <a:p>
            <a:r>
              <a:rPr lang="th-TH" sz="2800" b="1" dirty="0" smtClean="0"/>
              <a:t>1) ต้องเป็นค่ารับรองหรือค่าบริการอันจำเป็นตามธรรมเนียมประเพณีทางธุรกิจทั่วไป</a:t>
            </a:r>
          </a:p>
          <a:p>
            <a:r>
              <a:rPr lang="th-TH" sz="2800" b="1" dirty="0" smtClean="0"/>
              <a:t>2) บุคคลที่ได้รับต้องมิใช่ลูกจ้าง เว้นแต่ ลูกจ้างดังกล่าวมีหน้าที่เข้าร่วมในการรับรองหรือการบริการนั้น</a:t>
            </a:r>
          </a:p>
          <a:p>
            <a:r>
              <a:rPr lang="th-TH" sz="2800" b="1" dirty="0" smtClean="0"/>
              <a:t>3) ค่ารับรองหรือค่าบริการ ต้อง</a:t>
            </a:r>
          </a:p>
          <a:p>
            <a:r>
              <a:rPr lang="th-TH" sz="2800" b="1" dirty="0" smtClean="0"/>
              <a:t>3.1) เป็นค่าใช้จ่ายอันเกี่ยวเนื่องโดยตรงกับการรับรองหรือการบริการที่จะอำนวยประโยชน์แก่กิจการ เช่น ค่าที่พัก ค่าอาหาร ค่าเครื่องดื่ม ค่าดูมหรสพ ค่าใช้จ่ายเกี่ยวกับการกีฬา เป็นต้น หรือ</a:t>
            </a:r>
          </a:p>
          <a:p>
            <a:r>
              <a:rPr lang="th-TH" sz="2800" b="1" dirty="0" smtClean="0"/>
              <a:t>3.2) เป็นค่าสิ่งของไม่เกินคนละ 2,000 บาทในแต่ละคราวที่มีการรับรองหรือการบริการ</a:t>
            </a:r>
          </a:p>
          <a:p>
            <a:endParaRPr lang="th-TH" sz="2400" b="1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731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4) หักเป็นค่าใช้จ่ายได้ตามจำนวนที่ต้องจ่าย แต่รวมกันต้องไม่เกินร้อยละ 0.3 ของจำนวนเงินยอดรายได้ หรือยอดขายที่ต้องนำมารวมคำนวณกำไรสุทธิก่อนหักรายจ่ายใดในรอบระยะเวลาบัญชี หรือของจำนวนเงินทุนที่ได้รับชำระแล้วถึงวันสุดท้ายของรอบระยะเวลาบัญชี แล้วแต่จำนวนใดจะมากกว่า ทั้งนี้ หักได้จำนวนสูงสุดไม่เกิน 10 ล้านบาท</a:t>
            </a:r>
          </a:p>
          <a:p>
            <a:r>
              <a:rPr lang="th-TH" sz="2800" b="1" dirty="0" smtClean="0"/>
              <a:t>5) ต้องมีกรรมการหรือผู้เป็นหุ้นส่วนหรือผู้จัดการ หรือผู้ได้รับมอบหมายจากบุคคลดังกล่าว</a:t>
            </a:r>
          </a:p>
          <a:p>
            <a:r>
              <a:rPr lang="th-TH" sz="2800" b="1" dirty="0" smtClean="0"/>
              <a:t>เป็นผู้อนุมัติหรือสั่งจ่ายค่ารับรองหรือค่าบริการนั้นด้วย และต้องมีใบรับหรือหลักฐานของผู้รับ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685800" y="1219200"/>
            <a:ext cx="8001000" cy="25146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524000" y="19050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8</a:t>
            </a:r>
          </a:p>
          <a:p>
            <a:pPr algn="ctr"/>
            <a:r>
              <a:rPr lang="th-TH" sz="3200" b="1" dirty="0" smtClean="0"/>
              <a:t>รายจ่ายเกี่ยวกับการจัดสวัสดิการอาหาร</a:t>
            </a:r>
          </a:p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2133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799" y="4114800"/>
            <a:ext cx="2438401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91000"/>
            <a:ext cx="2619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b="1" dirty="0"/>
              <a:t>มาตรา 42 (1) ยกเว้นภาษีใน</a:t>
            </a:r>
            <a:r>
              <a:rPr lang="th-TH" sz="3200" b="1" dirty="0" smtClean="0"/>
              <a:t>กรณี</a:t>
            </a:r>
          </a:p>
          <a:p>
            <a:pPr>
              <a:buNone/>
            </a:pPr>
            <a:endParaRPr lang="th-TH" sz="3200" b="1" dirty="0"/>
          </a:p>
          <a:p>
            <a:pPr>
              <a:buNone/>
            </a:pPr>
            <a:r>
              <a:rPr lang="th-TH" sz="2800" b="1" dirty="0" smtClean="0"/>
              <a:t>	ค่า</a:t>
            </a:r>
            <a:r>
              <a:rPr lang="th-TH" sz="2800" b="1" dirty="0"/>
              <a:t>เบี้ยเลี้ยงหรือค่าพาหนะซึ่งลูกจ้างหรือผู้รับ</a:t>
            </a:r>
            <a:r>
              <a:rPr lang="th-TH" sz="2800" b="1" dirty="0" smtClean="0"/>
              <a:t>หน้าที่หรือ</a:t>
            </a:r>
            <a:r>
              <a:rPr lang="th-TH" sz="2800" b="1" dirty="0"/>
              <a:t>ตำแหน่ง</a:t>
            </a:r>
            <a:r>
              <a:rPr lang="th-TH" sz="2800" b="1" dirty="0" smtClean="0"/>
              <a:t>งานหรือผู้รับ</a:t>
            </a:r>
            <a:r>
              <a:rPr lang="th-TH" sz="2800" b="1" dirty="0"/>
              <a:t>ทำงานให้ได้จ่ายไปโดยสุจริตตามความจำเป็นเฉพาะในการที่</a:t>
            </a:r>
            <a:r>
              <a:rPr lang="th-TH" sz="2800" b="1" dirty="0" smtClean="0"/>
              <a:t>ต้องปฏิบัติการ</a:t>
            </a:r>
            <a:r>
              <a:rPr lang="th-TH" sz="2800" b="1" dirty="0"/>
              <a:t>ตามหน้าที่ของตนและได้จ่ายไปทั้งหมดในการ</a:t>
            </a:r>
            <a:r>
              <a:rPr lang="th-TH" sz="2800" b="1" dirty="0" smtClean="0"/>
              <a:t>นั้น</a:t>
            </a:r>
          </a:p>
          <a:p>
            <a:pPr>
              <a:buNone/>
            </a:pPr>
            <a:endParaRPr lang="th-TH" sz="2800" b="1" dirty="0"/>
          </a:p>
          <a:p>
            <a:pPr>
              <a:buNone/>
            </a:pPr>
            <a:r>
              <a:rPr lang="th-TH" sz="2800" b="1" dirty="0" smtClean="0"/>
              <a:t>	(</a:t>
            </a:r>
            <a:r>
              <a:rPr lang="th-TH" sz="2800" b="1" dirty="0"/>
              <a:t>หน้าที่ของลูกจ้าง ต้องเป็นกรณีออกไปทำงานนอกสำนักงานเป็น</a:t>
            </a:r>
            <a:r>
              <a:rPr lang="th-TH" sz="2800" b="1" dirty="0" smtClean="0"/>
              <a:t>การชั่วคราว </a:t>
            </a:r>
            <a:r>
              <a:rPr lang="th-TH" sz="2800" b="1" dirty="0"/>
              <a:t>หากปฏิบัติงานตามหน้าที่นอกสำนักงานเป็นประจำหรือเป็นการถาวรแล้ว</a:t>
            </a:r>
            <a:r>
              <a:rPr lang="th-TH" sz="2800" b="1" dirty="0" smtClean="0"/>
              <a:t>ไม่ได้รับ</a:t>
            </a:r>
            <a:r>
              <a:rPr lang="th-TH" sz="2800" b="1" dirty="0"/>
              <a:t>ยกเว้นภาษี (หนังสือตอบข้อหารือฯ กค 08023548 ลว 21 กุมภาพันธ์2534))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143000" y="1752600"/>
            <a:ext cx="6629400" cy="2971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</a:t>
            </a:r>
          </a:p>
          <a:p>
            <a:pPr algn="ctr"/>
            <a:r>
              <a:rPr lang="th-TH" sz="3200" b="1" dirty="0" smtClean="0"/>
              <a:t>นายจ้างให้ลูกจ้างรับประทานอาหารฟรี</a:t>
            </a:r>
          </a:p>
          <a:p>
            <a:pPr algn="ctr"/>
            <a:r>
              <a:rPr lang="th-TH" sz="3200" b="1" dirty="0" smtClean="0"/>
              <a:t>ลูกจ้างต้องเสียภาษี?</a:t>
            </a:r>
          </a:p>
          <a:p>
            <a:pPr algn="ctr"/>
            <a:r>
              <a:rPr lang="th-TH" sz="3200" b="1" dirty="0" smtClean="0"/>
              <a:t>วางแผนภาษี?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01000" cy="566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1. นายจ้างให้ลูกจ้างรับประทานอาหารฟรีไม่เสียค่าตอบแทน</a:t>
            </a:r>
          </a:p>
          <a:p>
            <a:r>
              <a:rPr lang="th-TH" sz="3200" b="1" dirty="0" smtClean="0"/>
              <a:t>*ถือเป็นเงินได้พึงประเมินของลูกจ้าง ต้องถูกหัก ณ ที่จ่าย</a:t>
            </a:r>
          </a:p>
          <a:p>
            <a:r>
              <a:rPr lang="th-TH" sz="3200" b="1" dirty="0" smtClean="0"/>
              <a:t>นายจ้างหักค่าใช้จ่ายได้/ภาษีซื้อมีสิทธิขอคืน, ไม่ถือเป็นขาย</a:t>
            </a:r>
          </a:p>
          <a:p>
            <a:r>
              <a:rPr lang="th-TH" sz="3200" b="1" dirty="0" smtClean="0"/>
              <a:t>(</a:t>
            </a:r>
            <a:r>
              <a:rPr lang="th-TH" sz="3200" b="1" dirty="0" err="1" smtClean="0"/>
              <a:t>กค.</a:t>
            </a:r>
            <a:r>
              <a:rPr lang="th-TH" sz="3200" b="1" dirty="0" smtClean="0"/>
              <a:t>0802/พ.5760 </a:t>
            </a:r>
            <a:r>
              <a:rPr lang="th-TH" sz="3200" b="1" dirty="0" err="1" smtClean="0"/>
              <a:t>ลว.</a:t>
            </a:r>
            <a:r>
              <a:rPr lang="th-TH" sz="3200" b="1" dirty="0" smtClean="0"/>
              <a:t>31 มี.ค.2537(โรงแรม))</a:t>
            </a:r>
          </a:p>
          <a:p>
            <a:r>
              <a:rPr lang="th-TH" sz="3200" b="1" dirty="0" smtClean="0"/>
              <a:t>(</a:t>
            </a:r>
            <a:r>
              <a:rPr lang="th-TH" sz="3200" b="1" dirty="0" err="1" smtClean="0"/>
              <a:t>กค.</a:t>
            </a:r>
            <a:r>
              <a:rPr lang="th-TH" sz="3200" b="1" dirty="0" smtClean="0"/>
              <a:t>0811(กม.02)/916 </a:t>
            </a:r>
            <a:r>
              <a:rPr lang="th-TH" sz="3200" b="1" dirty="0" err="1" smtClean="0"/>
              <a:t>ลว.</a:t>
            </a:r>
            <a:r>
              <a:rPr lang="th-TH" sz="3200" b="1" dirty="0" smtClean="0"/>
              <a:t>7 ส.ค.2544) ฎ.123/2540</a:t>
            </a:r>
          </a:p>
          <a:p>
            <a:r>
              <a:rPr lang="th-TH" sz="3200" b="1" dirty="0" smtClean="0"/>
              <a:t>(พนักงานบนเรือขุดแร่)</a:t>
            </a:r>
          </a:p>
          <a:p>
            <a:r>
              <a:rPr lang="th-TH" sz="3200" b="1" dirty="0" smtClean="0"/>
              <a:t>2 นายจ้างจัดสวัสดิการด้านอาหารให้แก่พนักงานลูกจ้าง โดยไม่ถือเป็นเงินได้พึงประเมินของลูกจ้าง/ นายจ้างนำมาหักเป็นค่าใช้จ่ายได้ และไม่ต้องนำมารวมคำนวณมูลค่าของฐานภาษีมูลค่าเพิ่ม</a:t>
            </a:r>
          </a:p>
          <a:p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วางแผนภาษีสวัสดิการอาหาร</a:t>
            </a:r>
            <a:br>
              <a:rPr lang="th-TH" b="1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th-TH" b="1" dirty="0" smtClean="0"/>
              <a:t>1) จัดทำระเบียบสวัสดิการด้านอาหารแก่พนักงานลูกจ้าง</a:t>
            </a:r>
          </a:p>
          <a:p>
            <a:pPr>
              <a:buNone/>
            </a:pPr>
            <a:r>
              <a:rPr lang="th-TH" b="1" dirty="0" smtClean="0"/>
              <a:t>2) จัดจำหน่ายอาหารแก่พนักงานลูกจ้างในราคาถูก</a:t>
            </a:r>
          </a:p>
          <a:p>
            <a:pPr>
              <a:buNone/>
            </a:pPr>
            <a:r>
              <a:rPr lang="th-TH" b="1" dirty="0" smtClean="0"/>
              <a:t>2.1) ต้องจำหน่ายระหว่างเวลาปฏิบัติงานหรือเวลาทำงานเท่านั้น</a:t>
            </a:r>
          </a:p>
          <a:p>
            <a:pPr>
              <a:buNone/>
            </a:pPr>
            <a:r>
              <a:rPr lang="th-TH" b="1" dirty="0" smtClean="0"/>
              <a:t>เช่น จำหน่ายในช่วงเวลา 12.00-13.00 น.เป็นต้น</a:t>
            </a:r>
          </a:p>
          <a:p>
            <a:pPr>
              <a:buNone/>
            </a:pPr>
            <a:r>
              <a:rPr lang="th-TH" b="1" dirty="0" smtClean="0"/>
              <a:t>2.2) ต้องจำหน่ายในราคาเดียวกันแก่พนักงานทุกคนโดยเท่าเทียมกัน</a:t>
            </a:r>
          </a:p>
          <a:p>
            <a:pPr>
              <a:buNone/>
            </a:pPr>
            <a:r>
              <a:rPr lang="th-TH" b="1" dirty="0" smtClean="0"/>
              <a:t>2.3) จำหน่ายในราคาถูก ควรอยู่ในอัตราที่เหมาะสมไม่เกินสมควร</a:t>
            </a:r>
          </a:p>
          <a:p>
            <a:pPr>
              <a:buNone/>
            </a:pPr>
            <a:r>
              <a:rPr lang="th-TH" b="1" dirty="0" smtClean="0"/>
              <a:t>2.4) หากนายจ้างจดทะเบียนภาษีมูลค่าเพิ่ม ควรพิจารณาประกาศ</a:t>
            </a:r>
          </a:p>
          <a:p>
            <a:pPr>
              <a:buNone/>
            </a:pPr>
            <a:r>
              <a:rPr lang="th-TH" b="1" dirty="0" smtClean="0"/>
              <a:t>อธิบดีกรมสรรพากรเกี่ยวกับภาษีมูลค่าเพิ่ม(ฉบับที่ 40)</a:t>
            </a:r>
          </a:p>
          <a:p>
            <a:pPr>
              <a:buNone/>
            </a:pPr>
            <a:r>
              <a:rPr lang="th-TH" b="1" dirty="0" smtClean="0"/>
              <a:t>(ระหว่างเวลาปฏิบัติงาน/จัดทำระเบียบสวัสดิการ/มูลค่าอาหารไม่เกินสมควร)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1066800" y="838200"/>
            <a:ext cx="6934200" cy="2209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057400" y="1143001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9</a:t>
            </a:r>
          </a:p>
          <a:p>
            <a:pPr algn="ctr"/>
            <a:r>
              <a:rPr lang="th-TH" sz="3200" b="1" dirty="0" smtClean="0"/>
              <a:t>รายจ่ายเกี่ยวกับ</a:t>
            </a:r>
          </a:p>
          <a:p>
            <a:pPr algn="ctr"/>
            <a:r>
              <a:rPr lang="th-TH" sz="3200" b="1" dirty="0" smtClean="0"/>
              <a:t>การจัดหาบ้านพักสวัสดิการ</a:t>
            </a:r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5052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05200"/>
            <a:ext cx="2590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838200" y="1524000"/>
            <a:ext cx="7924800" cy="3581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6172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</a:t>
            </a:r>
          </a:p>
          <a:p>
            <a:pPr algn="ctr"/>
            <a:r>
              <a:rPr lang="th-TH" sz="3200" b="1" dirty="0" smtClean="0"/>
              <a:t>นายจ้างให้ลูกจ้างได้อยู่บ้านฟรี</a:t>
            </a:r>
          </a:p>
          <a:p>
            <a:pPr algn="ctr"/>
            <a:r>
              <a:rPr lang="th-TH" sz="3200" b="1" dirty="0" smtClean="0"/>
              <a:t>โดยไม่ต้องเสียค่าเช่า</a:t>
            </a:r>
          </a:p>
          <a:p>
            <a:pPr algn="ctr"/>
            <a:r>
              <a:rPr lang="th-TH" sz="3200" b="1" dirty="0" smtClean="0"/>
              <a:t>ถือเป็นเงินได้พึงประเมินของลูกจ้าง?อย่างไร?</a:t>
            </a:r>
          </a:p>
          <a:p>
            <a:pPr algn="ctr"/>
            <a:r>
              <a:rPr lang="th-TH" sz="3200" b="1" dirty="0" smtClean="0"/>
              <a:t>นายจ้างหักค่าใช้จ่ายได้หรือไม่?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8153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1. นายจ้างช่วยจ่ายเงินค่าเช่าบ้าน</a:t>
            </a:r>
          </a:p>
          <a:p>
            <a:r>
              <a:rPr lang="th-TH" sz="3200" b="1" dirty="0" smtClean="0"/>
              <a:t>ก. ถือเป็นรายได้ของลูกจ้าง เท่าเงินที่นายจ้างจ่าย/นายจ้าง</a:t>
            </a:r>
          </a:p>
          <a:p>
            <a:r>
              <a:rPr lang="th-TH" sz="3200" b="1" dirty="0" smtClean="0"/>
              <a:t>ต้องหักภาษี ณ ที่จ่ายตามมาตรา 40(1), 50(1)</a:t>
            </a:r>
          </a:p>
          <a:p>
            <a:r>
              <a:rPr lang="th-TH" sz="3200" b="1" dirty="0" smtClean="0"/>
              <a:t>ข. บริษัทหักเป็นค่าใช้จ่ายได้ เพราะเป็นรายจ่ายเกี่ยวเนื่อง</a:t>
            </a:r>
          </a:p>
          <a:p>
            <a:r>
              <a:rPr lang="th-TH" sz="3200" b="1" dirty="0" smtClean="0"/>
              <a:t>กับการประกอบกิจการ</a:t>
            </a:r>
          </a:p>
          <a:p>
            <a:r>
              <a:rPr lang="th-TH" sz="3200" b="1" dirty="0" smtClean="0"/>
              <a:t>2. นายจ้างเช่าบ้านให้พนักงานอยู่ (คำสั่ง ป.23/2533 ข้อ 1 (5)(6))</a:t>
            </a:r>
          </a:p>
          <a:p>
            <a:r>
              <a:rPr lang="th-TH" sz="3200" b="1" dirty="0" smtClean="0"/>
              <a:t>ก. ถือเป็นรายได้ของลูกจ้าง เท่าจำนวนเงินค่าเช่าบ้านที่</a:t>
            </a:r>
          </a:p>
          <a:p>
            <a:r>
              <a:rPr lang="th-TH" sz="3200" b="1" dirty="0" smtClean="0"/>
              <a:t>นายจ้างจ่ายให้แก่ผู้ให้เช่า ถ้าลูกจ้างอยู่หลายคน ให้เฉลี่ยค่า</a:t>
            </a:r>
          </a:p>
          <a:p>
            <a:r>
              <a:rPr lang="th-TH" sz="3200" b="1" dirty="0" smtClean="0"/>
              <a:t>เช่าบ้าน</a:t>
            </a:r>
          </a:p>
          <a:p>
            <a:r>
              <a:rPr lang="th-TH" sz="3200" b="1" dirty="0" smtClean="0"/>
              <a:t>ข. บริษัทหักเป็นค่าใช้จ่ายได้ เพราะเป็นรายจ่ายเกี่ยวเนื่อง</a:t>
            </a:r>
          </a:p>
          <a:p>
            <a:r>
              <a:rPr lang="th-TH" sz="3200" b="1" dirty="0" smtClean="0"/>
              <a:t>กับการประกอบกิจการ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0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3. นายจ้างมีบ้านพักสวัสดิการให้อยู่ฟรี</a:t>
            </a:r>
          </a:p>
          <a:p>
            <a:r>
              <a:rPr lang="th-TH" sz="3200" b="1" dirty="0" smtClean="0"/>
              <a:t>(คำสั่งกรมสรรพากรที่ ป.23/2533 ข้อ 1 (1)-(4))</a:t>
            </a:r>
          </a:p>
          <a:p>
            <a:r>
              <a:rPr lang="th-TH" sz="3200" b="1" dirty="0" smtClean="0"/>
              <a:t>(1) ถือเป็นเงินได้พึงประเมินของลูกจ้างในอัตราร้อยละ 20</a:t>
            </a:r>
          </a:p>
          <a:p>
            <a:r>
              <a:rPr lang="th-TH" sz="3200" b="1" dirty="0" smtClean="0"/>
              <a:t>ของเงินเดือนหรือค่าจ้างรวมทั้งเงินเพิ่มตลอดปี (ถ้ามี) โดยไม่</a:t>
            </a:r>
          </a:p>
          <a:p>
            <a:r>
              <a:rPr lang="th-TH" sz="3200" b="1" dirty="0" smtClean="0"/>
              <a:t>รวมเงินโบนัสที่จ่ายเป็นรายปี</a:t>
            </a:r>
          </a:p>
          <a:p>
            <a:r>
              <a:rPr lang="th-TH" sz="3200" b="1" dirty="0" smtClean="0"/>
              <a:t>(2) กรณีลูกจ้างหลายคน อยู่รวมบ้านหลังเดียวกันโดยไม่เสีย</a:t>
            </a:r>
          </a:p>
          <a:p>
            <a:r>
              <a:rPr lang="th-TH" sz="3200" b="1" dirty="0" smtClean="0"/>
              <a:t>ค่าเช่า ให้คำนวณประโยชน์เพิ่มตามเกณฑ์ใน (1) เป็นเงินได้แต่</a:t>
            </a:r>
          </a:p>
          <a:p>
            <a:r>
              <a:rPr lang="th-TH" sz="3200" b="1" dirty="0" smtClean="0"/>
              <a:t>ละคน</a:t>
            </a:r>
          </a:p>
          <a:p>
            <a:r>
              <a:rPr lang="th-TH" sz="3200" b="1" dirty="0" smtClean="0"/>
              <a:t>(3) กรณีมีการโต้แย้ง</a:t>
            </a:r>
          </a:p>
          <a:p>
            <a:r>
              <a:rPr lang="th-TH" sz="3200" b="1" dirty="0" smtClean="0"/>
              <a:t>ในชั้นการประเมิน หรือในชั้นอุทธรณ์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(</a:t>
            </a:r>
            <a:r>
              <a:rPr lang="th-TH" sz="2800" b="1" dirty="0" smtClean="0"/>
              <a:t>3) กรณีมีการโต้แย้ง (ต่อ)</a:t>
            </a:r>
          </a:p>
          <a:p>
            <a:r>
              <a:rPr lang="th-TH" sz="2800" b="1" dirty="0" smtClean="0"/>
              <a:t>ก. ให้เจ้าพนักงานทำการประเมินค่าเช่าบ้าน</a:t>
            </a:r>
          </a:p>
          <a:p>
            <a:r>
              <a:rPr lang="th-TH" sz="2800" b="1" dirty="0" smtClean="0"/>
              <a:t>ข.ทำบันทึกการประเมิน</a:t>
            </a:r>
          </a:p>
          <a:p>
            <a:r>
              <a:rPr lang="th-TH" sz="2800" b="1" dirty="0" smtClean="0"/>
              <a:t>ค.รายงานและขอความเห็นชอบจากอธิบดีฯ</a:t>
            </a:r>
          </a:p>
          <a:p>
            <a:r>
              <a:rPr lang="th-TH" sz="2800" b="1" dirty="0" smtClean="0"/>
              <a:t>ง.ถือเป็นเกณฑ์คำนวณในปีต่อไปด้วย เว้นแต่สภาพบ้านเปลี่ยนแปลงไป</a:t>
            </a:r>
          </a:p>
          <a:p>
            <a:r>
              <a:rPr lang="th-TH" sz="2800" b="1" dirty="0" smtClean="0"/>
              <a:t>กรณีลูกจ้างอยู่หลายคน ให้เฉลี่ยค่าเช่าตามที่เจ้าพนักงานประเมินไว้</a:t>
            </a:r>
          </a:p>
          <a:p>
            <a:r>
              <a:rPr lang="th-TH" sz="2800" b="1" dirty="0" smtClean="0"/>
              <a:t>(ข้อ 1(4))</a:t>
            </a:r>
          </a:p>
          <a:p>
            <a:r>
              <a:rPr lang="th-TH" sz="2800" b="1" dirty="0" smtClean="0"/>
              <a:t>หมายเหตุ แม้บ้านที่นายจ้างเช่าให้พนักงานอยู่ จะได้ใช้เป็นสถานที่</a:t>
            </a:r>
          </a:p>
          <a:p>
            <a:r>
              <a:rPr lang="th-TH" sz="2800" b="1" dirty="0" smtClean="0"/>
              <a:t>ประชุม ที่จัดเลี้ยงรับรองลูกค้าเป็นครั้งคราว ก็ยังให้ถือว่าค่าเช่าบ้าน , ค่าน้ำประปา , ค่าไฟฟ้า , คนสวน,ฯลฯ ที่นายจ้างจ่ายไป ถือเป็นเงินได้พึง</a:t>
            </a:r>
          </a:p>
          <a:p>
            <a:r>
              <a:rPr lang="th-TH" sz="2800" b="1" dirty="0" smtClean="0"/>
              <a:t>ประเมินของลูกจ้าง (ข้อ 2)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1371600" y="1447800"/>
            <a:ext cx="7239000" cy="2667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525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10</a:t>
            </a:r>
          </a:p>
          <a:p>
            <a:pPr algn="ctr"/>
            <a:r>
              <a:rPr lang="th-TH" sz="3200" b="1" dirty="0" smtClean="0"/>
              <a:t>รายจ่ายเกี่ยวกับ</a:t>
            </a:r>
          </a:p>
          <a:p>
            <a:pPr algn="ctr"/>
            <a:r>
              <a:rPr lang="th-TH" sz="3200" b="1" dirty="0" smtClean="0"/>
              <a:t>การจัดงานเทศกาลปีใหม่</a:t>
            </a:r>
          </a:p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1"/>
            <a:ext cx="25088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4343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219200" y="1295400"/>
            <a:ext cx="6553200" cy="3276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คำถามที่ 1</a:t>
            </a:r>
          </a:p>
          <a:p>
            <a:pPr algn="ctr"/>
            <a:r>
              <a:rPr lang="th-TH" sz="3200" b="1" dirty="0" smtClean="0"/>
              <a:t>บริษัทจัดงานเลี้ยงปีใหม่</a:t>
            </a:r>
          </a:p>
          <a:p>
            <a:pPr algn="ctr"/>
            <a:r>
              <a:rPr lang="th-TH" sz="3200" b="1" dirty="0" smtClean="0"/>
              <a:t>บริษัทหักค่าใช้จ่าย/เครดิตภาษีซื้อได้?</a:t>
            </a:r>
          </a:p>
          <a:p>
            <a:pPr algn="ctr"/>
            <a:r>
              <a:rPr lang="th-TH" sz="3200" b="1" dirty="0" smtClean="0"/>
              <a:t>ถือเป็นเงินได้พึงประเมินของพนักงานหรือไม่?</a:t>
            </a:r>
          </a:p>
          <a:p>
            <a:pPr algn="ctr"/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3810000"/>
            <a:ext cx="2286000" cy="2667000"/>
            <a:chOff x="720" y="1950"/>
            <a:chExt cx="1440" cy="16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13" name="AutoShape 5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th-TH" sz="1800">
                <a:latin typeface="Verdana" pitchFamily="34" charset="0"/>
              </a:endParaRPr>
            </a:p>
          </p:txBody>
        </p:sp>
        <p:sp>
          <p:nvSpPr>
            <p:cNvPr id="59414" name="Text Box 6"/>
            <p:cNvSpPr txBox="1">
              <a:spLocks noChangeArrowheads="1"/>
            </p:cNvSpPr>
            <p:nvPr/>
          </p:nvSpPr>
          <p:spPr bwMode="auto">
            <a:xfrm>
              <a:off x="780" y="2076"/>
              <a:ext cx="1284" cy="9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/>
                <a:t>2.</a:t>
              </a:r>
              <a:r>
                <a:rPr lang="th-TH" sz="3200" b="1" dirty="0" smtClean="0"/>
                <a:t>ปฏิบัติการตามหน้าที่ของตน(นายสั่ง)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9398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286000" y="609600"/>
            <a:ext cx="3836988" cy="2362200"/>
            <a:chOff x="1920" y="86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cs typeface="+mn-cs"/>
                  </a:endParaRPr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cs typeface="+mn-cs"/>
                  </a:endParaRPr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cs typeface="+mn-cs"/>
                </a:endParaRPr>
              </a:p>
            </p:txBody>
          </p:sp>
        </p:grpSp>
        <p:sp>
          <p:nvSpPr>
            <p:cNvPr id="59405" name="Text Box 19"/>
            <p:cNvSpPr txBox="1">
              <a:spLocks noChangeArrowheads="1"/>
            </p:cNvSpPr>
            <p:nvPr/>
          </p:nvSpPr>
          <p:spPr bwMode="auto">
            <a:xfrm>
              <a:off x="2145" y="990"/>
              <a:ext cx="1522" cy="6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/>
                <a:t>1.</a:t>
              </a:r>
              <a:r>
                <a:rPr lang="th-TH" sz="3200" b="1" dirty="0" smtClean="0"/>
                <a:t>จ่ายไปโดยสุจริตตามความจำเป็น</a:t>
              </a:r>
            </a:p>
            <a:p>
              <a:pPr algn="ctr"/>
              <a:r>
                <a:rPr lang="th-TH" sz="3200" b="1" dirty="0" smtClean="0"/>
                <a:t>(ใช้จริง)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62600" y="3733800"/>
            <a:ext cx="2286000" cy="2667000"/>
            <a:chOff x="3504" y="1950"/>
            <a:chExt cx="1440" cy="16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02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th-TH" sz="1800">
                <a:latin typeface="Verdana" pitchFamily="34" charset="0"/>
              </a:endParaRPr>
            </a:p>
          </p:txBody>
        </p:sp>
        <p:sp>
          <p:nvSpPr>
            <p:cNvPr id="59403" name="Text Box 20"/>
            <p:cNvSpPr txBox="1">
              <a:spLocks noChangeArrowheads="1"/>
            </p:cNvSpPr>
            <p:nvPr/>
          </p:nvSpPr>
          <p:spPr bwMode="auto">
            <a:xfrm>
              <a:off x="3552" y="2112"/>
              <a:ext cx="1392" cy="9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/>
                <a:t>3.</a:t>
              </a:r>
              <a:r>
                <a:rPr lang="th-TH" sz="3200" b="1" dirty="0" smtClean="0"/>
                <a:t>จ่ายไปทั้งหมดในการนั้น(เบิกตามจริง)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*</a:t>
            </a:r>
            <a:r>
              <a:rPr lang="th-TH" sz="3200" b="1" dirty="0" smtClean="0"/>
              <a:t>บริษัทจัดงานเลี้ยงปีใหม่ต้องมีระเบียบสวัสดิการ</a:t>
            </a:r>
          </a:p>
          <a:p>
            <a:r>
              <a:rPr lang="th-TH" sz="3200" b="1" dirty="0" smtClean="0"/>
              <a:t>1. ระบุวัตถุประสงค์ของการจัด (เพื่อเป็นขวัญกำลังใจให้</a:t>
            </a:r>
          </a:p>
          <a:p>
            <a:r>
              <a:rPr lang="th-TH" sz="3200" b="1" dirty="0" smtClean="0"/>
              <a:t>พนักงาน)</a:t>
            </a:r>
          </a:p>
          <a:p>
            <a:r>
              <a:rPr lang="th-TH" sz="3200" b="1" dirty="0" smtClean="0"/>
              <a:t>2. การอนุมัติการจัดงานขึ้นกับงบประมาณจากผลการ</a:t>
            </a:r>
          </a:p>
          <a:p>
            <a:r>
              <a:rPr lang="th-TH" sz="3200" b="1" dirty="0" smtClean="0"/>
              <a:t>ดำเนินงานของแต่ละรอบบัญชี</a:t>
            </a:r>
          </a:p>
          <a:p>
            <a:r>
              <a:rPr lang="th-TH" sz="3200" b="1" dirty="0" smtClean="0"/>
              <a:t>3. พนักงานทุกคนเข้าร่วมกิจกรรมได้</a:t>
            </a:r>
          </a:p>
          <a:p>
            <a:r>
              <a:rPr lang="th-TH" sz="3200" b="1" dirty="0" smtClean="0"/>
              <a:t>4. วิธีการจัด (รูปแบบการจัดงาน,สถานที่จัดงาน) ขึ้นกับ</a:t>
            </a:r>
          </a:p>
          <a:p>
            <a:r>
              <a:rPr lang="th-TH" sz="3200" b="1" dirty="0" smtClean="0"/>
              <a:t>คณะกรรมการจัดงาน</a:t>
            </a:r>
          </a:p>
          <a:p>
            <a:r>
              <a:rPr lang="th-TH" sz="3200" b="1" dirty="0" smtClean="0"/>
              <a:t>(</a:t>
            </a:r>
            <a:r>
              <a:rPr lang="th-TH" sz="3200" b="1" dirty="0" err="1" smtClean="0"/>
              <a:t>กค</a:t>
            </a:r>
            <a:r>
              <a:rPr lang="th-TH" sz="3200" b="1" dirty="0" smtClean="0"/>
              <a:t>0706/131 ลงวันที่ 8 พ.ย.2545)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และ </a:t>
            </a:r>
            <a:r>
              <a:rPr lang="th-TH" sz="3200" b="1" dirty="0" err="1" smtClean="0"/>
              <a:t>กค.</a:t>
            </a:r>
            <a:r>
              <a:rPr lang="th-TH" sz="3200" b="1" dirty="0" smtClean="0"/>
              <a:t>0706/3552 ลงวันที่ 2 พ.ค.2549 (จัดงานปีใหม่)</a:t>
            </a:r>
          </a:p>
          <a:p>
            <a:r>
              <a:rPr lang="th-TH" sz="3200" b="1" dirty="0" smtClean="0"/>
              <a:t>1) ก. บริษัทหักค่าใช้จ่ายได้ และ</a:t>
            </a:r>
          </a:p>
          <a:p>
            <a:r>
              <a:rPr lang="th-TH" sz="3200" b="1" dirty="0" smtClean="0"/>
              <a:t>ข. ภาษีซื้อขอเครดิตได้</a:t>
            </a:r>
          </a:p>
          <a:p>
            <a:r>
              <a:rPr lang="th-TH" sz="3200" b="1" dirty="0" smtClean="0"/>
              <a:t>(แม้เป็นการขาย แต่ประกาศอธิบดีกรมสรรพากร ฉบับที่</a:t>
            </a:r>
          </a:p>
          <a:p>
            <a:r>
              <a:rPr lang="th-TH" sz="3200" b="1" dirty="0" smtClean="0"/>
              <a:t>40 ไม่ต้องรวมคำนวณฐานภาษี)</a:t>
            </a:r>
          </a:p>
          <a:p>
            <a:r>
              <a:rPr lang="th-TH" sz="3200" b="1" dirty="0" smtClean="0"/>
              <a:t>2) พนักงานได้รับยกเว้นภาษี ตามมาตรา 42(10) ให้เนื่องใน</a:t>
            </a:r>
          </a:p>
          <a:p>
            <a:r>
              <a:rPr lang="th-TH" sz="3200" b="1" dirty="0" smtClean="0"/>
              <a:t>พิธีหรือตามโอกาสแห่งขนบธรรมเนียมประเพณี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838200" y="1143000"/>
            <a:ext cx="7543800" cy="4267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133600" y="1676400"/>
            <a:ext cx="533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คำถามที่ 2</a:t>
            </a:r>
          </a:p>
          <a:p>
            <a:pPr algn="ctr"/>
            <a:r>
              <a:rPr lang="th-TH" sz="3200" b="1" dirty="0" smtClean="0"/>
              <a:t>บริษัทซื้อของขวัญปีใหม่ให้พนักงาน</a:t>
            </a:r>
          </a:p>
          <a:p>
            <a:pPr algn="ctr"/>
            <a:r>
              <a:rPr lang="th-TH" sz="3200" b="1" dirty="0" smtClean="0"/>
              <a:t>หรือซื้อของขวัญให้พนักงานจับสลาก</a:t>
            </a:r>
          </a:p>
          <a:p>
            <a:pPr algn="ctr"/>
            <a:r>
              <a:rPr lang="th-TH" sz="3200" b="1" dirty="0" smtClean="0"/>
              <a:t>บริษัทหักค่าใช้จ่าย/เครดิตภาษีซื้อได้?</a:t>
            </a:r>
          </a:p>
          <a:p>
            <a:pPr algn="ctr"/>
            <a:r>
              <a:rPr lang="th-TH" sz="3200" b="1" dirty="0" smtClean="0"/>
              <a:t>ถือเป็นเงินได้พึงประเมินของพนักงานหรือไม่?</a:t>
            </a:r>
          </a:p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48768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07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*</a:t>
            </a:r>
            <a:r>
              <a:rPr lang="th-TH" sz="2800" b="1" dirty="0" smtClean="0"/>
              <a:t>ถ้าบริษัทซื้อของขวัญปีใหม่ให้พนักงาน หรือซื้อของให้พนักงาน</a:t>
            </a:r>
          </a:p>
          <a:p>
            <a:r>
              <a:rPr lang="th-TH" sz="2800" b="1" dirty="0" smtClean="0"/>
              <a:t>จับสลาก</a:t>
            </a:r>
          </a:p>
          <a:p>
            <a:r>
              <a:rPr lang="th-TH" sz="2800" b="1" dirty="0" smtClean="0"/>
              <a:t>1) บริษัทหักค่าใช้จ่ายได้ เพราะเป็นรายจ่ายเกี่ยวเนื่องกับการ</a:t>
            </a:r>
          </a:p>
          <a:p>
            <a:r>
              <a:rPr lang="th-TH" sz="2800" b="1" dirty="0" smtClean="0"/>
              <a:t>ประกอบกิจการของบริษัทโดยตรง แต่</a:t>
            </a:r>
          </a:p>
          <a:p>
            <a:r>
              <a:rPr lang="th-TH" sz="2800" b="1" dirty="0" smtClean="0"/>
              <a:t>2)พนักงานต้องเสียภาษี ถือเป็นเงินได้พึงประเมินของพนักงาน</a:t>
            </a:r>
          </a:p>
          <a:p>
            <a:r>
              <a:rPr lang="th-TH" sz="2800" b="1" dirty="0" smtClean="0"/>
              <a:t>(หนังสือตอบข้อหารือกรมสรรพากร </a:t>
            </a:r>
            <a:r>
              <a:rPr lang="th-TH" sz="2800" b="1" dirty="0" err="1" smtClean="0"/>
              <a:t>กค.</a:t>
            </a:r>
            <a:r>
              <a:rPr lang="th-TH" sz="2800" b="1" dirty="0" smtClean="0"/>
              <a:t>0706/3552 ลงวันที่ 2 พ.ค.2549 )</a:t>
            </a:r>
          </a:p>
          <a:p>
            <a:r>
              <a:rPr lang="th-TH" sz="2800" b="1" dirty="0" smtClean="0"/>
              <a:t>หมายเหตุ : บริษัทต้องนำส่งภาษีขายตามคำสั่งกรมสรรพากรที่</a:t>
            </a:r>
          </a:p>
          <a:p>
            <a:r>
              <a:rPr lang="th-TH" sz="2800" b="1" dirty="0" smtClean="0"/>
              <a:t>ป.86/2542 ข้อ 2(10)</a:t>
            </a:r>
          </a:p>
          <a:p>
            <a:r>
              <a:rPr lang="th-TH" sz="2800" b="1" dirty="0" smtClean="0"/>
              <a:t>(“ผู้ประกอบการจดทะเบียนจำหน่าย จ่าย โอนสินค้าโดยไม่มีค่าตอบแทน และไม่ได้เรียกเก็บภาษีมูลค่าเพิ่มจากผู้ซื้อสินค้าตามมาตรา 82/4 ถือเป็น</a:t>
            </a:r>
          </a:p>
          <a:p>
            <a:r>
              <a:rPr lang="th-TH" sz="2800" b="1" dirty="0" smtClean="0"/>
              <a:t>การขายตามมาตรา 77/1(8) ความรับผิดเกิดเมื่อมีการส่งมอบสินค้า</a:t>
            </a:r>
          </a:p>
          <a:p>
            <a:r>
              <a:rPr lang="th-TH" sz="2800" b="1" dirty="0" smtClean="0"/>
              <a:t>ตามมาตรา 78(1) แห่งประมวลรัษฎากร)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533400" y="1524000"/>
            <a:ext cx="7772400" cy="320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ตัวอย่างที่ 11</a:t>
            </a:r>
          </a:p>
          <a:p>
            <a:pPr algn="ctr"/>
            <a:r>
              <a:rPr lang="th-TH" sz="3200" b="1" dirty="0" smtClean="0"/>
              <a:t>รายจ่ายเกี่ยวกับ</a:t>
            </a:r>
          </a:p>
          <a:p>
            <a:pPr algn="ctr"/>
            <a:r>
              <a:rPr lang="th-TH" sz="3200" b="1" dirty="0" smtClean="0"/>
              <a:t>การซื้อของเยี่ยมพนักงาน</a:t>
            </a:r>
          </a:p>
          <a:p>
            <a:pPr algn="ctr"/>
            <a:endParaRPr lang="th-TH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96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199" y="4648200"/>
            <a:ext cx="1905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6482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84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*กรณีนายจ้างมีระเบียบสวัสดิการซื้อของเยี่ยมพนักงาน</a:t>
            </a:r>
          </a:p>
          <a:p>
            <a:r>
              <a:rPr lang="th-TH" sz="3200" b="1" dirty="0" smtClean="0"/>
              <a:t>ก. ไม่ถือเป็นเงินได้ของพนักงาน เพราะได้รับยกเว้นตาม</a:t>
            </a:r>
          </a:p>
          <a:p>
            <a:r>
              <a:rPr lang="th-TH" sz="3200" b="1" dirty="0" smtClean="0"/>
              <a:t>มาตรา 42(10) ถือเป็นการให้โดยเสน่หาเนื่องในพิธีหรือตาม</a:t>
            </a:r>
          </a:p>
          <a:p>
            <a:r>
              <a:rPr lang="th-TH" sz="3200" b="1" dirty="0" smtClean="0"/>
              <a:t>โอกาสแห่งขนบธรรมเนียมประเพณี</a:t>
            </a:r>
          </a:p>
          <a:p>
            <a:r>
              <a:rPr lang="th-TH" sz="3200" b="1" dirty="0" smtClean="0"/>
              <a:t>ข. บริษัท ไม่สามารถนำมาหักเป็นค่าใช้จ่ายได้ เพราะเป็น</a:t>
            </a:r>
          </a:p>
          <a:p>
            <a:r>
              <a:rPr lang="th-TH" sz="3200" b="1" dirty="0" smtClean="0"/>
              <a:t>รายจ่ายอันมีลักษณะเป็นการส่วนตัว เป็นรายจ่ายต้องห้ามตาม</a:t>
            </a:r>
          </a:p>
          <a:p>
            <a:r>
              <a:rPr lang="th-TH" sz="3200" b="1" dirty="0" smtClean="0"/>
              <a:t>มาตรา 65 ตรี(3)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924800" cy="147732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หลักเกณฑ์การพิจารณาให้สวัสดิการและ</a:t>
            </a:r>
          </a:p>
          <a:p>
            <a:r>
              <a:rPr lang="th-TH" sz="3600" b="1" dirty="0" smtClean="0"/>
              <a:t>สิทธิประโยชน์ต่าง ๆ แก่ผู้บริหารและพนักงาน</a:t>
            </a:r>
          </a:p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6962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***ควรพิจารณาคัดเลือกสวัสดิการและสิทธิประโยชน์</a:t>
            </a:r>
          </a:p>
          <a:p>
            <a:r>
              <a:rPr lang="th-TH" sz="3200" b="1" dirty="0" smtClean="0"/>
              <a:t>ที่ลูกจ้างได้รับประโยชน์และไม่เป็นภาระทางภาษีแก่ลูกจ้าง</a:t>
            </a:r>
          </a:p>
          <a:p>
            <a:r>
              <a:rPr lang="th-TH" sz="3200" b="1" dirty="0" smtClean="0"/>
              <a:t>และนายจ้างนำไปหักค่าใช้จ่ายได้</a:t>
            </a:r>
          </a:p>
          <a:p>
            <a:r>
              <a:rPr lang="th-TH" sz="3200" b="1" dirty="0" smtClean="0"/>
              <a:t>***ทั้งนี้ โดยศึกษาข้อยกเว้นของกฎหมาย</a:t>
            </a:r>
          </a:p>
          <a:p>
            <a:r>
              <a:rPr lang="th-TH" sz="3200" dirty="0" smtClean="0"/>
              <a:t> </a:t>
            </a:r>
            <a:r>
              <a:rPr lang="th-TH" sz="3200" b="1" dirty="0" smtClean="0"/>
              <a:t>ตามประมวลรัษฎากร</a:t>
            </a:r>
          </a:p>
          <a:p>
            <a:r>
              <a:rPr lang="th-TH" sz="3200" dirty="0" smtClean="0"/>
              <a:t>◦ </a:t>
            </a:r>
            <a:r>
              <a:rPr lang="th-TH" sz="3200" b="1" dirty="0" smtClean="0"/>
              <a:t>คำสั่งอธิบดีกรมสรรพากร</a:t>
            </a:r>
          </a:p>
          <a:p>
            <a:r>
              <a:rPr lang="th-TH" sz="3200" dirty="0" smtClean="0"/>
              <a:t>◦ </a:t>
            </a:r>
            <a:r>
              <a:rPr lang="th-TH" sz="3200" b="1" dirty="0" smtClean="0"/>
              <a:t>รวมถึงแนวปฏิบัติตามหนังสือตอบข้อหารือของกรมสรรพากร</a:t>
            </a:r>
          </a:p>
          <a:p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010400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กลยุทธ์การวางแผนภาษีเกี่ยวกับสวัสดิการและสิทธิ</a:t>
            </a:r>
          </a:p>
          <a:p>
            <a:r>
              <a:rPr lang="th-TH" sz="3200" b="1" dirty="0" smtClean="0"/>
              <a:t>ประโยชน์ของผู้บริหารและพนักงาน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696200" cy="381642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1. ศึกษากลยุทธ์การวางแผนภาษีเกี่ยวกับสวัสดิการและสิทธิประโยชน์ของผู้บริหารและพนักงาน</a:t>
            </a:r>
          </a:p>
          <a:p>
            <a:r>
              <a:rPr lang="th-TH" sz="2800" b="1" dirty="0" smtClean="0"/>
              <a:t>2. จัดทำระเบียบสวัสดิการให้สอดคล้องกับกลยุทธ์ดังกล่าวเพื่อให้ได้รับสิทธิประโยชน์ทางภาษี</a:t>
            </a:r>
          </a:p>
          <a:p>
            <a:r>
              <a:rPr lang="th-TH" sz="2800" b="1" dirty="0" smtClean="0"/>
              <a:t>3. จัดทำแผนภาษีอากรเพื่อให้เกิดประโยชน์ต่อบริษัทในการหักค่าใช้จ่าย และคำนวณภาษีมูลค่าเพิ่ม แต่ไม่เป็นภาระภาษีอากรกับพนักงาน</a:t>
            </a:r>
          </a:p>
          <a:p>
            <a:r>
              <a:rPr lang="th-TH" sz="2800" b="1" dirty="0" smtClean="0"/>
              <a:t>4. ปฏิบัติตามแผนภาษีและทำการประเมินผลอย่างต่อเนื่อง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447800" y="838200"/>
            <a:ext cx="7010400" cy="495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693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บทสรุป</a:t>
            </a:r>
          </a:p>
          <a:p>
            <a:pPr algn="ctr"/>
            <a:r>
              <a:rPr lang="th-TH" sz="3200" b="1" dirty="0" smtClean="0"/>
              <a:t>รายจ่ายเกี่ยวกับการจัดหา</a:t>
            </a:r>
          </a:p>
          <a:p>
            <a:pPr algn="ctr"/>
            <a:r>
              <a:rPr lang="th-TH" sz="3200" b="1" dirty="0" smtClean="0"/>
              <a:t>สวัสดิการและประโยชน์เพิ่มให้แก่</a:t>
            </a:r>
          </a:p>
          <a:p>
            <a:pPr algn="ctr"/>
            <a:r>
              <a:rPr lang="th-TH" sz="3200" b="1" dirty="0" smtClean="0"/>
              <a:t>ผู้บริหารและพนักงาน</a:t>
            </a:r>
          </a:p>
          <a:p>
            <a:pPr algn="ctr"/>
            <a:r>
              <a:rPr lang="th-TH" sz="3200" b="1" dirty="0" smtClean="0"/>
              <a:t>เป็นรายจ่ายที่มีความสำคัญต่อการ</a:t>
            </a:r>
          </a:p>
          <a:p>
            <a:pPr algn="ctr"/>
            <a:r>
              <a:rPr lang="th-TH" sz="3200" b="1" dirty="0" smtClean="0"/>
              <a:t>คำนวณภาษีเงินได้นิติบุคคล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1219200"/>
            <a:ext cx="7086600" cy="381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29718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บริษัทจ่ายค่าเบี้ยเลี้ยงในอัตราเหมาจ่ายให้แก่กรรมการบริษัท</a:t>
            </a:r>
          </a:p>
          <a:p>
            <a:pPr algn="ctr"/>
            <a:r>
              <a:rPr lang="th-TH" sz="2800" b="1" dirty="0" smtClean="0"/>
              <a:t>กรรมการต้องเสียภาษีหรือไม่?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คำถามที่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569</TotalTime>
  <Words>4341</Words>
  <Application>Microsoft Office PowerPoint</Application>
  <PresentationFormat>On-screen Show (4:3)</PresentationFormat>
  <Paragraphs>501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Flow</vt:lpstr>
      <vt:lpstr>ตัวอย่าง ปัญหาภาษีเกี่ยวกับ รายจ่ายสวัสดิการและประโยชน์เพิ่ม</vt:lpstr>
      <vt:lpstr>PowerPoint Presentation</vt:lpstr>
      <vt:lpstr>หลักการวางแผนภาษีเกี่ยวกับสวัสดิการและสิทธิประโยชน์ของผู้บริหารและพนักงาน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คำสั่งกรมสรรพากร ป.59/2538</vt:lpstr>
      <vt:lpstr>PowerPoint Presentation</vt:lpstr>
      <vt:lpstr>หลักฐานการเบิกจ่าย</vt:lpstr>
      <vt:lpstr>PowerPoint Presentation</vt:lpstr>
      <vt:lpstr>ตัวอย่างที่ 2 รายจ่ายเกี่ยวกับการจ่ายค่าน้ำมันรถ ให้พนักงาน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วางแผนภาษีการใช้บริการสมาชิกฯ1)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1) จัดทำระเบียบสวัสดิการเกี่ยวกับการใช้บริการสมาชิกสนามกอล์ฟ สโมสร กีฬา (Sport Club) หรือสโมสรเพื่อการพักผ่อนหรือสันทนาการ (Member Club) 2) ต้องเป็นการจ่ายเงินค่าสมาชิก เงินประกัน เงินมัดจำ เงินจ่ายล่วงหน้าเพื่อ เป็นค่าใช้จ่าย หรือเงินอื่นที่จ่ายไปในลักษณะทำนองเดียวกัน เพื่อการได้มา ซึ่งสิทธิในการเป็นสมาชิกสนามกอล์ฟ สโมสรกีฬา (Sport Club) หรือสโมสร เพื่อการพักผ่อนหรือสันทนาการ (Member Club) หรือการที่บริษัทจ่ายเงินค่า เล่นกอล์ฟ ค่าเล่นกีฬา ค่าตอบแทนเพื่อการพักผ่อนหรือสันทนาการ 3) ไม่จำกัดตัวบุคคลบางคนเข้าใช้บริการและไม่มอบสิทธิเด็ดขาดในการใช้ บริการให้บุคคลใดคนหนึ่งเป็นการเฉพาะ 4) เข้าใช้บริการเพื่อการรับรองลูกค้าตามธรรมเนียมประเพณีทางธุรกิจทั่วไป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วางแผนภาษีสวัสดิการอาหาร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ตัวอย่าง ปัญหาภาษีเกี่ยวกับ รายจ่ายสวัสดิการและประโยชน์เพิ่ม</dc:title>
  <dc:creator>Tanawan</dc:creator>
  <cp:lastModifiedBy>TANAWAN</cp:lastModifiedBy>
  <cp:revision>74</cp:revision>
  <dcterms:created xsi:type="dcterms:W3CDTF">2012-02-22T22:49:37Z</dcterms:created>
  <dcterms:modified xsi:type="dcterms:W3CDTF">2016-11-18T09:33:27Z</dcterms:modified>
</cp:coreProperties>
</file>