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6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78D7-C1FD-4BF4-AC62-5EA33F55967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5FA4-19B3-4485-B2F7-68441B2C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.go.th/publish/fileadmin/user_upload/borkor/Inheritance_Tax_Act_201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mmoney.com/" TargetMode="External"/><Relationship Id="rId2" Type="http://schemas.openxmlformats.org/officeDocument/2006/relationships/hyperlink" Target="http://www.rd.go.th/publish/fileadmin/user_upload/borkor/Revenue_Code_Amendment_Act_40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47800"/>
            <a:ext cx="66770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9175" y="228600"/>
            <a:ext cx="667702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/>
              <a:t>ภาษีมรดก และภาษีจากการให้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7606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th-TH" dirty="0"/>
              <a:t>แต่สำหรับทรัพย์ 5 ประเภทที่ต้องเสียภาษีมรดก คือ </a:t>
            </a:r>
            <a:r>
              <a:rPr lang="th-TH" b="1" dirty="0"/>
              <a:t>อสังหาริมทรัพย์ หลักทรัพย์ เงินฝาก ยานพาหนะ และทรัพย์สินทางการเงินอื่นๆตามที่กฎหมายกำหนดนั้น</a:t>
            </a:r>
            <a:r>
              <a:rPr lang="th-TH" dirty="0"/>
              <a:t> จะมีหลักการพิจารณามูลค่าดังนี้ครับ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/>
              <a:t>กรณี</a:t>
            </a:r>
            <a:r>
              <a:rPr lang="th-TH" b="1" dirty="0"/>
              <a:t> "อสังหาริมทรัพย์" </a:t>
            </a:r>
            <a:r>
              <a:rPr lang="th-TH" dirty="0"/>
              <a:t>จะใช้</a:t>
            </a:r>
            <a:r>
              <a:rPr lang="th-TH" b="1" u="sng" dirty="0"/>
              <a:t>ราคาประเมิน</a:t>
            </a:r>
            <a:r>
              <a:rPr lang="th-TH" dirty="0"/>
              <a:t>เพื่อเรียกเก็บค่าธรรมเนียมจดทะเบียนสิทธิและนิติกรรม หักด้วยภาระอื่นๆที่กำหนดโดยกฎกระทรวง </a:t>
            </a:r>
          </a:p>
          <a:p>
            <a:r>
              <a:rPr lang="th-TH" dirty="0"/>
              <a:t>และกรณี </a:t>
            </a:r>
            <a:r>
              <a:rPr lang="th-TH" b="1" dirty="0"/>
              <a:t>"หลักทรัพย์ที่จดทะเบียนในตลาดหลักทรัพย์แห่งประเทศไทย" </a:t>
            </a:r>
            <a:r>
              <a:rPr lang="th-TH" dirty="0"/>
              <a:t>จะใช้ราคาในวันสิ้นสุดเวลาทำการ (</a:t>
            </a:r>
            <a:r>
              <a:rPr lang="th-TH" b="1" u="sng" dirty="0"/>
              <a:t>ราคาปิด</a:t>
            </a:r>
            <a:r>
              <a:rPr lang="th-TH" dirty="0"/>
              <a:t>) ที่เกิดขึ้นในวันที่ได้รับมรดก</a:t>
            </a:r>
          </a:p>
          <a:p>
            <a:pPr marL="0" indent="0">
              <a:buNone/>
            </a:pPr>
            <a:r>
              <a:rPr lang="th-TH" dirty="0" smtClean="0"/>
              <a:t> ส่วน</a:t>
            </a:r>
            <a:r>
              <a:rPr lang="th-TH" dirty="0"/>
              <a:t>กรณีอื่นๆ ที่ไม่อยู่ในข่ายของ 2 กรณีนี้ จะกำหนดโดยใช้หลักเกณฑ์ของกฎกระทรวง โดยใช้หลักทั่วไปไม่ได้มีลักษณะเป็นการ</a:t>
            </a:r>
            <a:r>
              <a:rPr lang="th-TH" dirty="0" smtClean="0"/>
              <a:t>เฉพาะเจาะจง  </a:t>
            </a:r>
            <a:r>
              <a:rPr lang="th-TH" dirty="0"/>
              <a:t>ซึ่งปกติแล้วมักจะเป็น</a:t>
            </a:r>
            <a:r>
              <a:rPr lang="th-TH" b="1" u="sng" dirty="0"/>
              <a:t>ราคา</a:t>
            </a:r>
            <a:r>
              <a:rPr lang="th-TH" b="1" u="sng" dirty="0" smtClean="0"/>
              <a:t>ตลาด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9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และสำหรับอัตราภาษีมรดกนั้น </a:t>
            </a:r>
            <a:r>
              <a:rPr lang="th-TH" b="1" dirty="0"/>
              <a:t>ถ้าหากเป็นบุพการีหรือผู้สืบสันดานก็จะเสียในอัตรา 5% จากส่วนที่เกิน 100 ล้าน แต่ถ้าหากไม่ใช่แล้วก็เสียในอัตรา 10% จากส่วนที่เกิน 100 ล้าน</a:t>
            </a:r>
            <a:r>
              <a:rPr lang="th-TH" b="1" dirty="0" smtClean="0"/>
              <a:t>เช่นเดียวกัน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0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C000"/>
          </a:solidFill>
        </p:spPr>
        <p:txBody>
          <a:bodyPr/>
          <a:lstStyle/>
          <a:p>
            <a:r>
              <a:rPr lang="th-TH" dirty="0" smtClean="0"/>
              <a:t>วิธีการเสียภาษีมรดก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th-TH" dirty="0"/>
              <a:t>วิธีการเสียมรดกนั้น จะต้องยื่นแบบแสดงรายการภายใน 150 วันนับตั้งแต่วันที่ได้รับมรดก โดยเสียภาษีพร้อมยื่นแบบแสดงรายการ ณ สำนักงานสรรพากรพื้นที่สาขา โดยเจ้าหน้าที่จะส่งให้เจ้าพนักงานประเมินทำการตรวจสอบและประเมินภาษีภายใน 1 ปี หากมีการเสียเพิ่ม ต้องเสียภายใน 30 วันนับจากวันที่ได้รับใบ</a:t>
            </a:r>
            <a:r>
              <a:rPr lang="th-TH" dirty="0" smtClean="0"/>
              <a:t>แจ้ง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r>
              <a:rPr lang="th-TH" dirty="0"/>
              <a:t>นอกจากนั้นยังสามารถขอผ่อนได้ 2-5 ปี (เกิน 2 ปี อาจจะเสียเงินเพิ่ม) และสามารถอุทธรณ์การประเมินของเจ้าพนักงานประเมินได้ภายใน 30 วัน (ฟ้องศาลได้ภายใน 180 วัน) รวมถึงยังสามารถขอคืนภาษีที่เสียเกินไปได้ภายใน 5 ปี</a:t>
            </a:r>
            <a:r>
              <a:rPr lang="th-TH" dirty="0" smtClean="0"/>
              <a:t>อีกด้วย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 </a:t>
            </a:r>
          </a:p>
          <a:p>
            <a:r>
              <a:rPr lang="th-TH" dirty="0"/>
              <a:t>และถ้าหากเราหลีกเลี่ยงไม่ยื่นแบบแสดงรายการภาษีภายใน 150 วันนับแต่วันที่รับมรดกจะมีโทษปรับไม่เกิน 500,000 บาท และสามารถถูกประเมินได้ภายใน 10 ปี รวมถึงยังต้องเสียเบี้ยปรับ 1 เท่าและเงินเพิ่มในอัตราร้อยละ 1.5 ต่อเดือนอีกด้วยครับ อย่างไรก็ตามถ้าหากยื่นแบบไว้ไม่ครบถ้วน เบี้ยประจำเสียเพียง 0.5 เท่าของเงินภาษีที่ต้องเสียเพิ่ม</a:t>
            </a:r>
            <a:r>
              <a:rPr lang="th-TH" dirty="0" smtClean="0"/>
              <a:t>เท่านั้น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143000"/>
            <a:ext cx="6905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5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239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8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1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dirty="0"/>
              <a:t>เมื่อวันที่ 5 สิงหาคม 2558 ที่ผ่านมาราชกิจจานุเบกษาได้ประกาศใช้ </a:t>
            </a:r>
            <a:r>
              <a:rPr lang="th-TH" dirty="0">
                <a:hlinkClick r:id="rId2"/>
              </a:rPr>
              <a:t>พระราชบัญญัติภาษีการรับมรดก พ.ศ. 2558 </a:t>
            </a:r>
            <a:r>
              <a:rPr lang="th-TH" dirty="0"/>
              <a:t>ซึ่งมีผลบังคับใช้ในอีก 180 วันถัดมาหลังจากประกาศใช้ (วันที่ 1 กุมภาพันธ์ 2559) ซึ่งหลักการจัดเก็บภาษีมรดกนั้น มีเหตุผลว่า ในปัจจุบันการส่งมอบทรัพย์สินต่างๆ หรือการโอนทรัพย์สินโดยทางมรดก นั้นไม่ต้องเสียภาษี ไม่ว่าจะมีจำนวนมากแค่ไหนก็ตาม ซึ่งก่อให้เกิดความไม่เป็นธรรมในสังคม ดังนั้นกฎหมายฉบับนี้จึงได้ประกาศใช้ออกมาเพื่อสร้างความเป็นธรรม และจะได้นำภาษีไปพัฒนาประเทศต่อไป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th-TH" sz="4100" dirty="0"/>
              <a:t>คำว่า</a:t>
            </a:r>
            <a:r>
              <a:rPr lang="th-TH" sz="4100" b="1" dirty="0"/>
              <a:t> "มรดก"</a:t>
            </a:r>
            <a:r>
              <a:rPr lang="th-TH" sz="4100" dirty="0"/>
              <a:t> นั้น หมายถึง ทรัพย์สินทุกชนิดของผู้ตาย รวมตลอดทั้งทรัพย์สินที่เป็น สิทธิ หน้าที่ และความรับผิดชอบต่างๆ ของผู้ตายด้วย ซึ่งประมวลกฎหมายแพ่งและพาณิชย์มาตรา 1599 ได้กำหนดไว้ว่า</a:t>
            </a:r>
            <a:r>
              <a:rPr lang="th-TH" sz="4100" b="1" dirty="0"/>
              <a:t> "มรดกย่อมตกทอดทายาทเมื่อเจ้ามรดกตาย"</a:t>
            </a:r>
            <a:endParaRPr lang="th-TH" sz="4100" dirty="0"/>
          </a:p>
          <a:p>
            <a:pPr marL="0" indent="0">
              <a:buNone/>
            </a:pPr>
            <a:r>
              <a:rPr lang="th-TH" sz="4100" dirty="0"/>
              <a:t> </a:t>
            </a:r>
          </a:p>
          <a:p>
            <a:r>
              <a:rPr lang="th-TH" sz="4100" dirty="0"/>
              <a:t>ซึ่งคำว่า "ทายาท" นั้นยังแบ่งออกเป็น 2 กลุ่ม คือ </a:t>
            </a:r>
            <a:endParaRPr lang="th-TH" sz="4100" dirty="0" smtClean="0"/>
          </a:p>
          <a:p>
            <a:pPr marL="0" indent="0">
              <a:buNone/>
            </a:pPr>
            <a:r>
              <a:rPr lang="th-TH" sz="4100" b="1" dirty="0"/>
              <a:t> </a:t>
            </a:r>
            <a:r>
              <a:rPr lang="th-TH" sz="4100" b="1" dirty="0" smtClean="0"/>
              <a:t>        ทายาทตามพินัยกรรม</a:t>
            </a:r>
            <a:r>
              <a:rPr lang="th-TH" sz="4100" b="1" dirty="0"/>
              <a:t> </a:t>
            </a:r>
            <a:r>
              <a:rPr lang="th-TH" sz="4100" dirty="0"/>
              <a:t>และ </a:t>
            </a:r>
            <a:r>
              <a:rPr lang="th-TH" sz="4100" b="1" dirty="0"/>
              <a:t>ทายาทโดยธรรม </a:t>
            </a:r>
            <a:endParaRPr lang="th-TH" sz="4100" dirty="0"/>
          </a:p>
          <a:p>
            <a:endParaRPr lang="th-TH" sz="4100" dirty="0"/>
          </a:p>
          <a:p>
            <a:r>
              <a:rPr lang="th-TH" sz="4100" dirty="0"/>
              <a:t>ทายาทโดยพินัยกรรมนั้น เราเข้าใจกันดีว่าคือทายาทที่เจ้าของมรดกจงใจทิ้งสิ่งเล็กๆที่เรียกว่าทรัพย์ไว้ให้ตามที่พินัยกรรมระบุ ส่วนทายาทโดยธรรมนั้นจะหมายถึง 6 ลำดับขั้นต่อจากเจ้าของมรดกนั่นคือ </a:t>
            </a:r>
            <a:r>
              <a:rPr lang="th-TH" sz="4100" b="1" dirty="0"/>
              <a:t>ผู้สืบสันดาน-บิดามารดา-พี่น้องร่วมบิดามารดาเดียวกัน-พี่น้องร่วมบิดาหรือร่วมมารดาเดียวกัน-ปูู่ยาตายาย-ลุงป้าน้าอา </a:t>
            </a:r>
            <a:r>
              <a:rPr lang="th-TH" sz="4100" dirty="0"/>
              <a:t>ซึ่งหลักการแบ่งมรดกของทายาทโดยธรรมนั้นจะเรียงตามลำดับของทายาทในแต่ละ</a:t>
            </a:r>
            <a:r>
              <a:rPr lang="th-TH" sz="4100" dirty="0" smtClean="0"/>
              <a:t>ขั้น</a:t>
            </a:r>
            <a:endParaRPr lang="th-TH" sz="4100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456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โดยหลักการจัดเก็บภาษีมรดกนั้น ส่งผลให้เกิดการเปลี่ยนแปลงแก้ไขประมวลรัษฏากรตามมาครับ เนื่องจากการจัดเก็บภาษีนั้นมี 2 ส่วน คือ</a:t>
            </a:r>
            <a:r>
              <a:rPr lang="th-TH" i="1" dirty="0" smtClean="0"/>
              <a:t> ภาษีจากการรับมรดก (จัดเก็บจากมรดกที่แต่ละบุคคลได้รับ) กับ ภาษีจากการรับให้ (การส่งมอบให้ก่อนที่จะเสียชีวิต)</a:t>
            </a:r>
            <a:r>
              <a:rPr lang="th-TH" dirty="0" smtClean="0"/>
              <a:t> ซึ่งได้ออกเป็น </a:t>
            </a:r>
            <a:r>
              <a:rPr lang="th-TH" dirty="0" smtClean="0">
                <a:hlinkClick r:id="rId2"/>
              </a:rPr>
              <a:t>พระราชบัญญัติแก้ไขเพิ่มเติมประมวลรัษฏากร (ฉบับที่ 40) พ.ศ. 2558</a:t>
            </a:r>
            <a:r>
              <a:rPr lang="th-TH" dirty="0" smtClean="0"/>
              <a:t> เพื่อยกเลิกมาตรา 42(10) และเพิ่มเติมข้อกฎหมายต่างๆให้ชัดเจนมากยิ่งขึ้นครับ</a:t>
            </a:r>
          </a:p>
          <a:p>
            <a:pPr marL="0" indent="0">
              <a:buNone/>
            </a:pPr>
            <a:r>
              <a:rPr lang="th-TH" dirty="0" smtClean="0"/>
              <a:t> </a:t>
            </a:r>
          </a:p>
          <a:p>
            <a:r>
              <a:rPr lang="th-TH" dirty="0" smtClean="0"/>
              <a:t>และภาษีมรดกนั้นจะไม่ใช้บังคับใน 2 กรณีก็คือ กรณี </a:t>
            </a:r>
            <a:r>
              <a:rPr lang="th-TH" b="1" dirty="0" smtClean="0"/>
              <a:t>มรดกที่เจ้ามรดกเสียชีวิตก่อนวันที่ พ.ร.บ. ภาษีการรับมรดกประกาศใช้บังคับ</a:t>
            </a:r>
            <a:r>
              <a:rPr lang="th-TH" dirty="0" smtClean="0"/>
              <a:t> นั่นก็คือวันที่ 1 กุมภาพันธ์ 2558 และ </a:t>
            </a:r>
            <a:r>
              <a:rPr lang="th-TH" b="1" dirty="0" smtClean="0"/>
              <a:t>กรณีมรดกของคู่สมรสที่ได้รับจากเจ้าของมรดก </a:t>
            </a:r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เมื่อเดือนสิงหาคม 2558 ผมได้สรุปใจความสำคัญเรื่องการเสียภาษีมรดกออกมาเป็น </a:t>
            </a:r>
            <a:r>
              <a:rPr lang="en-US" dirty="0" smtClean="0"/>
              <a:t>Infographic </a:t>
            </a:r>
            <a:r>
              <a:rPr lang="th-TH" dirty="0" smtClean="0"/>
              <a:t>สั้นๆง่ายๆในสไตล์ </a:t>
            </a:r>
            <a:r>
              <a:rPr lang="en-US" dirty="0" smtClean="0">
                <a:hlinkClick r:id="rId3"/>
              </a:rPr>
              <a:t>Aommoney.com</a:t>
            </a:r>
            <a:r>
              <a:rPr lang="en-US" dirty="0" smtClean="0"/>
              <a:t>  </a:t>
            </a:r>
            <a:r>
              <a:rPr lang="th-TH" dirty="0" smtClean="0"/>
              <a:t>เพื่อที่เพื่อนๆพี่ๆน้องๆ จะได้เข้าใจกันมากขึ้นครับ โดยข้อมูลเพิ่มเติมนั้นสามารถอ่านได้ที่ สรุปพระราชบัญญัติภาษีการรับมรดก พ.ศ. 2558 และพระราชบัญญัติแก้ไขเพิ่มเติมประมวลรัษฏากร (ฉบับที่ 40) พ.ศ. 2558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7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h-TH" dirty="0" smtClean="0"/>
              <a:t>ผู้มีหน้าที่เสียภาษีมรดก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สำหรับผู้มีหน้าที่เสียมรดกนั่นคือ ผู้รับมรดก</a:t>
            </a:r>
            <a:r>
              <a:rPr lang="th-TH" dirty="0" smtClean="0"/>
              <a:t>นั่นเอง </a:t>
            </a:r>
            <a:r>
              <a:rPr lang="th-TH" dirty="0"/>
              <a:t>โดยต้องเป็นบุคคลดังต่อไปนี้</a:t>
            </a:r>
          </a:p>
          <a:p>
            <a:r>
              <a:rPr lang="th-TH" dirty="0"/>
              <a:t>1. บุคคลที่มีสัญชาติไทย (บุคคลธรรมดา และ นิติบุคคล)</a:t>
            </a:r>
            <a:br>
              <a:rPr lang="th-TH" dirty="0"/>
            </a:br>
            <a:r>
              <a:rPr lang="th-TH" dirty="0"/>
              <a:t>2. บุคคลธรรมดาที่ไม่มีสัญชาติไทย แต่มี</a:t>
            </a:r>
            <a:r>
              <a:rPr lang="th-TH" u="sng" dirty="0"/>
              <a:t>ถื่นที่อยู่ในประเทศไทย</a:t>
            </a:r>
            <a:r>
              <a:rPr lang="th-TH" dirty="0"/>
              <a:t> หรือ </a:t>
            </a:r>
            <a:r>
              <a:rPr lang="th-TH" u="sng" dirty="0"/>
              <a:t>ได้รับทรัพย์สินที่อยู่ในประเทศไทย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8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ทรัพย์</a:t>
            </a:r>
            <a:r>
              <a:rPr lang="th-TH" dirty="0"/>
              <a:t>มรดกและมูลค่าที่ต้องนำมาเสียภาษีมรดก</a:t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th-TH" dirty="0"/>
              <a:t>สำหรับมูลค่ามรดกที่ต้องเสียภาษีนั้น จะใช้มูลค่าที่ได้รับจากเจ้าของมรดกแต่ละราย ซึ่งไม่ว่าจะได้รับมาในคราวเดียวกันหรือหลายคราวก็ตาม หากมีมูลค่ารวมกันเกินกว่า 100 ล้านบาท จะเสียภาษีจากส่วนที่เกิน 100 ล้านบาท</a:t>
            </a:r>
          </a:p>
          <a:p>
            <a:endParaRPr lang="th-TH" dirty="0"/>
          </a:p>
          <a:p>
            <a:r>
              <a:rPr lang="th-TH" dirty="0"/>
              <a:t>โดยคำว่า "มูลค่า" นั้น คือ มูลค่าของทรัพย์สินที่ได้รับหักหนี้สินที่ตกทอดมาจากการรับมรดกนั้น และยังต้องมีการพิจารณาทบทวนมูลค่ามรดกทุก 5 ปีอีก</a:t>
            </a:r>
            <a:r>
              <a:rPr lang="th-TH" dirty="0" smtClean="0"/>
              <a:t>ด้วย</a:t>
            </a:r>
            <a:endParaRPr lang="th-TH" dirty="0"/>
          </a:p>
          <a:p>
            <a:endParaRPr lang="th-TH" dirty="0"/>
          </a:p>
          <a:p>
            <a:r>
              <a:rPr lang="th-TH" dirty="0"/>
              <a:t>ซึ่งการได้รับสิทธิยกเว้นภาษีมรดกอย่างง่ายๆ ก็คือ ต้องแสดงเจตนาเพื่อบริจาคหรือใช้ในกิจการศาสนา กิจการศึกษา หรือ กิจการสาธารณะประโยชน์ ให้แก่หน่วยงานของรัฐหรือนิติบุคคลที่มีวัตถุประสงค์นั้น หรือ บุคคลหรือองค์การต่างประเทศตามที่กฎหมายกำหนด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1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356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ผู้มีหน้าที่เสียภาษีมรดก</vt:lpstr>
      <vt:lpstr> ทรัพย์มรดกและมูลค่าที่ต้องนำมาเสียภาษีมรดก </vt:lpstr>
      <vt:lpstr>PowerPoint Presentation</vt:lpstr>
      <vt:lpstr>PowerPoint Presentation</vt:lpstr>
      <vt:lpstr>วิธีการเสียภาษีมรดก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Thanawan</dc:creator>
  <cp:lastModifiedBy>Thanawan</cp:lastModifiedBy>
  <cp:revision>3</cp:revision>
  <dcterms:created xsi:type="dcterms:W3CDTF">2018-12-04T05:36:35Z</dcterms:created>
  <dcterms:modified xsi:type="dcterms:W3CDTF">2018-12-04T05:55:48Z</dcterms:modified>
</cp:coreProperties>
</file>