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sldIdLst>
    <p:sldId id="256" r:id="rId2"/>
    <p:sldId id="257" r:id="rId3"/>
    <p:sldId id="258" r:id="rId4"/>
    <p:sldId id="259" r:id="rId5"/>
    <p:sldId id="278" r:id="rId6"/>
    <p:sldId id="277" r:id="rId7"/>
    <p:sldId id="260" r:id="rId8"/>
    <p:sldId id="261" r:id="rId9"/>
    <p:sldId id="262" r:id="rId10"/>
    <p:sldId id="263" r:id="rId11"/>
    <p:sldId id="264" r:id="rId12"/>
    <p:sldId id="265" r:id="rId13"/>
    <p:sldId id="279" r:id="rId14"/>
    <p:sldId id="266" r:id="rId15"/>
    <p:sldId id="286" r:id="rId16"/>
    <p:sldId id="269" r:id="rId17"/>
    <p:sldId id="270" r:id="rId18"/>
    <p:sldId id="271" r:id="rId19"/>
    <p:sldId id="280" r:id="rId20"/>
    <p:sldId id="281" r:id="rId21"/>
    <p:sldId id="272" r:id="rId22"/>
    <p:sldId id="273" r:id="rId23"/>
    <p:sldId id="282" r:id="rId24"/>
    <p:sldId id="283" r:id="rId25"/>
    <p:sldId id="274" r:id="rId26"/>
    <p:sldId id="275" r:id="rId27"/>
    <p:sldId id="284" r:id="rId28"/>
    <p:sldId id="285" r:id="rId29"/>
    <p:sldId id="276" r:id="rId30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70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7"/>
          <p:cNvSpPr>
            <a:spLocks/>
          </p:cNvSpPr>
          <p:nvPr/>
        </p:nvSpPr>
        <p:spPr bwMode="ltGray">
          <a:xfrm>
            <a:off x="0" y="0"/>
            <a:ext cx="9144000" cy="1484313"/>
          </a:xfrm>
          <a:custGeom>
            <a:avLst/>
            <a:gdLst/>
            <a:ahLst/>
            <a:cxnLst>
              <a:cxn ang="0">
                <a:pos x="0" y="576"/>
              </a:cxn>
              <a:cxn ang="0">
                <a:pos x="2328" y="160"/>
              </a:cxn>
              <a:cxn ang="0">
                <a:pos x="4520" y="416"/>
              </a:cxn>
              <a:cxn ang="0">
                <a:pos x="5760" y="872"/>
              </a:cxn>
              <a:cxn ang="0">
                <a:pos x="5760" y="0"/>
              </a:cxn>
              <a:cxn ang="0">
                <a:pos x="1" y="0"/>
              </a:cxn>
              <a:cxn ang="0">
                <a:pos x="0" y="576"/>
              </a:cxn>
            </a:cxnLst>
            <a:rect l="0" t="0" r="r" b="b"/>
            <a:pathLst>
              <a:path w="5760" h="872">
                <a:moveTo>
                  <a:pt x="0" y="576"/>
                </a:moveTo>
                <a:cubicBezTo>
                  <a:pt x="912" y="280"/>
                  <a:pt x="1580" y="168"/>
                  <a:pt x="2328" y="160"/>
                </a:cubicBezTo>
                <a:cubicBezTo>
                  <a:pt x="3081" y="133"/>
                  <a:pt x="3912" y="256"/>
                  <a:pt x="4520" y="416"/>
                </a:cubicBezTo>
                <a:cubicBezTo>
                  <a:pt x="5128" y="576"/>
                  <a:pt x="5672" y="792"/>
                  <a:pt x="5760" y="872"/>
                </a:cubicBezTo>
                <a:lnTo>
                  <a:pt x="5760" y="0"/>
                </a:lnTo>
                <a:lnTo>
                  <a:pt x="1" y="0"/>
                </a:lnTo>
                <a:lnTo>
                  <a:pt x="0" y="57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th-TH" sz="1800">
              <a:latin typeface="Arial" charset="0"/>
              <a:cs typeface="+mn-cs"/>
            </a:endParaRPr>
          </a:p>
        </p:txBody>
      </p:sp>
      <p:pic>
        <p:nvPicPr>
          <p:cNvPr id="5" name="Picture 18" descr="keyboard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ltGray">
          <a:xfrm>
            <a:off x="0" y="2133600"/>
            <a:ext cx="91440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14"/>
          <p:cNvSpPr txBox="1">
            <a:spLocks noChangeArrowheads="1"/>
          </p:cNvSpPr>
          <p:nvPr/>
        </p:nvSpPr>
        <p:spPr bwMode="gray">
          <a:xfrm>
            <a:off x="7759700" y="228600"/>
            <a:ext cx="1196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>
                <a:solidFill>
                  <a:schemeClr val="bg1"/>
                </a:solidFill>
                <a:latin typeface="Verdana" pitchFamily="34" charset="0"/>
                <a:cs typeface="+mn-cs"/>
              </a:rPr>
              <a:t>LOGO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7700" y="1295400"/>
            <a:ext cx="7658100" cy="1676400"/>
          </a:xfrm>
        </p:spPr>
        <p:txBody>
          <a:bodyPr/>
          <a:lstStyle>
            <a:lvl1pPr>
              <a:defRPr sz="80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685800" y="5927725"/>
            <a:ext cx="7772400" cy="381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540500"/>
            <a:ext cx="2133600" cy="18097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fld id="{3BDB7DEC-5E2F-4413-B3EA-9FC1BC2DD999}" type="datetimeFigureOut">
              <a:rPr lang="th-TH" smtClean="0"/>
              <a:pPr/>
              <a:t>18/11/59</a:t>
            </a:fld>
            <a:endParaRPr lang="th-TH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540500"/>
            <a:ext cx="2895600" cy="180975"/>
          </a:xfrm>
        </p:spPr>
        <p:txBody>
          <a:bodyPr/>
          <a:lstStyle>
            <a:lvl1pPr algn="ctr">
              <a:defRPr sz="1000" b="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endParaRPr lang="th-TH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540500"/>
            <a:ext cx="2133600" cy="18097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fld id="{B72C54CE-75DA-4A9A-AE4B-FF0EBDD7053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B7DEC-5E2F-4413-B3EA-9FC1BC2DD999}" type="datetimeFigureOut">
              <a:rPr lang="th-TH" smtClean="0"/>
              <a:pPr/>
              <a:t>18/11/59</a:t>
            </a:fld>
            <a:endParaRPr 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2C54CE-75DA-4A9A-AE4B-FF0EBDD70536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22238"/>
            <a:ext cx="2076450" cy="6354762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76950" cy="6354762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B7DEC-5E2F-4413-B3EA-9FC1BC2DD999}" type="datetimeFigureOut">
              <a:rPr lang="th-TH" smtClean="0"/>
              <a:pPr/>
              <a:t>18/11/59</a:t>
            </a:fld>
            <a:endParaRPr 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2C54CE-75DA-4A9A-AE4B-FF0EBDD70536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ชื่อเรื่องและตารา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305800" cy="563562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74763"/>
            <a:ext cx="8229600" cy="5202237"/>
          </a:xfrm>
        </p:spPr>
        <p:txBody>
          <a:bodyPr/>
          <a:lstStyle/>
          <a:p>
            <a:pPr lvl="0"/>
            <a:r>
              <a:rPr lang="th-TH" noProof="0" smtClean="0"/>
              <a:t>คลิกไอคอนเพื่อเพิ่มตาราง</a:t>
            </a:r>
            <a:endParaRPr lang="th-TH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B7DEC-5E2F-4413-B3EA-9FC1BC2DD999}" type="datetimeFigureOut">
              <a:rPr lang="th-TH" smtClean="0"/>
              <a:pPr/>
              <a:t>18/11/59</a:t>
            </a:fld>
            <a:endParaRPr 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2C54CE-75DA-4A9A-AE4B-FF0EBDD70536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B7DEC-5E2F-4413-B3EA-9FC1BC2DD999}" type="datetimeFigureOut">
              <a:rPr lang="th-TH" smtClean="0"/>
              <a:pPr/>
              <a:t>18/11/59</a:t>
            </a:fld>
            <a:endParaRPr 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2C54CE-75DA-4A9A-AE4B-FF0EBDD70536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B7DEC-5E2F-4413-B3EA-9FC1BC2DD999}" type="datetimeFigureOut">
              <a:rPr lang="th-TH" smtClean="0"/>
              <a:pPr/>
              <a:t>18/11/59</a:t>
            </a:fld>
            <a:endParaRPr 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2C54CE-75DA-4A9A-AE4B-FF0EBDD70536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74763"/>
            <a:ext cx="4038600" cy="5202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74763"/>
            <a:ext cx="4038600" cy="5202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B7DEC-5E2F-4413-B3EA-9FC1BC2DD999}" type="datetimeFigureOut">
              <a:rPr lang="th-TH" smtClean="0"/>
              <a:pPr/>
              <a:t>18/11/59</a:t>
            </a:fld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2C54CE-75DA-4A9A-AE4B-FF0EBDD70536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B7DEC-5E2F-4413-B3EA-9FC1BC2DD999}" type="datetimeFigureOut">
              <a:rPr lang="th-TH" smtClean="0"/>
              <a:pPr/>
              <a:t>18/11/59</a:t>
            </a:fld>
            <a:endParaRPr lang="th-TH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2C54CE-75DA-4A9A-AE4B-FF0EBDD70536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9" name="Rectangle 23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B7DEC-5E2F-4413-B3EA-9FC1BC2DD999}" type="datetimeFigureOut">
              <a:rPr lang="th-TH" smtClean="0"/>
              <a:pPr/>
              <a:t>18/11/59</a:t>
            </a:fld>
            <a:endParaRPr lang="th-T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2C54CE-75DA-4A9A-AE4B-FF0EBDD70536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B7DEC-5E2F-4413-B3EA-9FC1BC2DD999}" type="datetimeFigureOut">
              <a:rPr lang="th-TH" smtClean="0"/>
              <a:pPr/>
              <a:t>18/11/59</a:t>
            </a:fld>
            <a:endParaRPr lang="th-TH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2C54CE-75DA-4A9A-AE4B-FF0EBDD70536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B7DEC-5E2F-4413-B3EA-9FC1BC2DD999}" type="datetimeFigureOut">
              <a:rPr lang="th-TH" smtClean="0"/>
              <a:pPr/>
              <a:t>18/11/59</a:t>
            </a:fld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2C54CE-75DA-4A9A-AE4B-FF0EBDD70536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h-TH" noProof="0" smtClean="0"/>
              <a:t>คลิกไอคอนเพื่อเพิ่มรูปภาพ</a:t>
            </a:r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B7DEC-5E2F-4413-B3EA-9FC1BC2DD999}" type="datetimeFigureOut">
              <a:rPr lang="th-TH" smtClean="0"/>
              <a:pPr/>
              <a:t>18/11/59</a:t>
            </a:fld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2C54CE-75DA-4A9A-AE4B-FF0EBDD70536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Freeform 17"/>
          <p:cNvSpPr>
            <a:spLocks/>
          </p:cNvSpPr>
          <p:nvPr/>
        </p:nvSpPr>
        <p:spPr bwMode="ltGray">
          <a:xfrm>
            <a:off x="5638800" y="6400800"/>
            <a:ext cx="3517900" cy="469900"/>
          </a:xfrm>
          <a:custGeom>
            <a:avLst/>
            <a:gdLst/>
            <a:ahLst/>
            <a:cxnLst>
              <a:cxn ang="0">
                <a:pos x="2216" y="0"/>
              </a:cxn>
              <a:cxn ang="0">
                <a:pos x="1032" y="136"/>
              </a:cxn>
              <a:cxn ang="0">
                <a:pos x="0" y="296"/>
              </a:cxn>
              <a:cxn ang="0">
                <a:pos x="2208" y="294"/>
              </a:cxn>
              <a:cxn ang="0">
                <a:pos x="2216" y="0"/>
              </a:cxn>
            </a:cxnLst>
            <a:rect l="0" t="0" r="r" b="b"/>
            <a:pathLst>
              <a:path w="2216" h="296">
                <a:moveTo>
                  <a:pt x="2216" y="0"/>
                </a:moveTo>
                <a:cubicBezTo>
                  <a:pt x="1868" y="93"/>
                  <a:pt x="1355" y="29"/>
                  <a:pt x="1032" y="136"/>
                </a:cubicBezTo>
                <a:cubicBezTo>
                  <a:pt x="662" y="243"/>
                  <a:pt x="576" y="248"/>
                  <a:pt x="0" y="296"/>
                </a:cubicBezTo>
                <a:lnTo>
                  <a:pt x="2208" y="294"/>
                </a:lnTo>
                <a:lnTo>
                  <a:pt x="2216" y="0"/>
                </a:lnTo>
                <a:close/>
              </a:path>
            </a:pathLst>
          </a:custGeom>
          <a:solidFill>
            <a:schemeClr val="hlink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th-TH" sz="1800">
              <a:latin typeface="Arial" charset="0"/>
              <a:cs typeface="+mn-cs"/>
            </a:endParaRPr>
          </a:p>
        </p:txBody>
      </p:sp>
      <p:sp>
        <p:nvSpPr>
          <p:cNvPr id="1042" name="Freeform 18"/>
          <p:cNvSpPr>
            <a:spLocks/>
          </p:cNvSpPr>
          <p:nvPr/>
        </p:nvSpPr>
        <p:spPr bwMode="ltGray">
          <a:xfrm>
            <a:off x="0" y="115888"/>
            <a:ext cx="9148763" cy="1225550"/>
          </a:xfrm>
          <a:custGeom>
            <a:avLst/>
            <a:gdLst/>
            <a:ahLst/>
            <a:cxnLst>
              <a:cxn ang="0">
                <a:pos x="0" y="689"/>
              </a:cxn>
              <a:cxn ang="0">
                <a:pos x="3694" y="503"/>
              </a:cxn>
              <a:cxn ang="0">
                <a:pos x="5760" y="342"/>
              </a:cxn>
              <a:cxn ang="0">
                <a:pos x="5763" y="0"/>
              </a:cxn>
              <a:cxn ang="0">
                <a:pos x="0" y="346"/>
              </a:cxn>
              <a:cxn ang="0">
                <a:pos x="0" y="689"/>
              </a:cxn>
            </a:cxnLst>
            <a:rect l="0" t="0" r="r" b="b"/>
            <a:pathLst>
              <a:path w="5763" h="772">
                <a:moveTo>
                  <a:pt x="0" y="689"/>
                </a:moveTo>
                <a:cubicBezTo>
                  <a:pt x="1033" y="503"/>
                  <a:pt x="2432" y="772"/>
                  <a:pt x="3694" y="503"/>
                </a:cubicBezTo>
                <a:cubicBezTo>
                  <a:pt x="4956" y="234"/>
                  <a:pt x="5613" y="201"/>
                  <a:pt x="5760" y="342"/>
                </a:cubicBezTo>
                <a:lnTo>
                  <a:pt x="5763" y="0"/>
                </a:lnTo>
                <a:lnTo>
                  <a:pt x="0" y="346"/>
                </a:lnTo>
                <a:lnTo>
                  <a:pt x="0" y="689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th-TH" sz="1800">
              <a:latin typeface="Arial" charset="0"/>
              <a:cs typeface="+mn-cs"/>
            </a:endParaRPr>
          </a:p>
        </p:txBody>
      </p:sp>
      <p:sp>
        <p:nvSpPr>
          <p:cNvPr id="1043" name="Freeform 19"/>
          <p:cNvSpPr>
            <a:spLocks/>
          </p:cNvSpPr>
          <p:nvPr/>
        </p:nvSpPr>
        <p:spPr bwMode="gray">
          <a:xfrm>
            <a:off x="0" y="-4763"/>
            <a:ext cx="9144000" cy="939801"/>
          </a:xfrm>
          <a:custGeom>
            <a:avLst/>
            <a:gdLst/>
            <a:ahLst/>
            <a:cxnLst>
              <a:cxn ang="0">
                <a:pos x="0" y="505"/>
              </a:cxn>
              <a:cxn ang="0">
                <a:pos x="2941" y="554"/>
              </a:cxn>
              <a:cxn ang="0">
                <a:pos x="5088" y="246"/>
              </a:cxn>
              <a:cxn ang="0">
                <a:pos x="5760" y="213"/>
              </a:cxn>
              <a:cxn ang="0">
                <a:pos x="5760" y="3"/>
              </a:cxn>
              <a:cxn ang="0">
                <a:pos x="1" y="0"/>
              </a:cxn>
              <a:cxn ang="0">
                <a:pos x="0" y="505"/>
              </a:cxn>
            </a:cxnLst>
            <a:rect l="0" t="0" r="r" b="b"/>
            <a:pathLst>
              <a:path w="5760" h="592">
                <a:moveTo>
                  <a:pt x="0" y="505"/>
                </a:moveTo>
                <a:cubicBezTo>
                  <a:pt x="1036" y="432"/>
                  <a:pt x="1535" y="592"/>
                  <a:pt x="2941" y="554"/>
                </a:cubicBezTo>
                <a:cubicBezTo>
                  <a:pt x="4347" y="516"/>
                  <a:pt x="4677" y="318"/>
                  <a:pt x="5088" y="246"/>
                </a:cubicBezTo>
                <a:cubicBezTo>
                  <a:pt x="5499" y="174"/>
                  <a:pt x="5739" y="207"/>
                  <a:pt x="5760" y="213"/>
                </a:cubicBezTo>
                <a:lnTo>
                  <a:pt x="5760" y="3"/>
                </a:lnTo>
                <a:lnTo>
                  <a:pt x="1" y="0"/>
                </a:lnTo>
                <a:lnTo>
                  <a:pt x="0" y="505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th-TH" sz="1800">
              <a:latin typeface="Arial" charset="0"/>
              <a:cs typeface="+mn-cs"/>
            </a:endParaRPr>
          </a:p>
        </p:txBody>
      </p:sp>
      <p:sp>
        <p:nvSpPr>
          <p:cNvPr id="1044" name="Oval 20"/>
          <p:cNvSpPr>
            <a:spLocks noChangeArrowheads="1"/>
          </p:cNvSpPr>
          <p:nvPr/>
        </p:nvSpPr>
        <p:spPr bwMode="gray">
          <a:xfrm>
            <a:off x="122238" y="188913"/>
            <a:ext cx="144462" cy="144462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th-TH" sz="1800">
              <a:latin typeface="Arial" charset="0"/>
              <a:cs typeface="+mn-cs"/>
            </a:endParaRPr>
          </a:p>
        </p:txBody>
      </p:sp>
      <p:sp>
        <p:nvSpPr>
          <p:cNvPr id="1045" name="Oval 21"/>
          <p:cNvSpPr>
            <a:spLocks noChangeArrowheads="1"/>
          </p:cNvSpPr>
          <p:nvPr/>
        </p:nvSpPr>
        <p:spPr bwMode="gray">
          <a:xfrm>
            <a:off x="122238" y="476250"/>
            <a:ext cx="144462" cy="144463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th-TH" sz="1800">
              <a:latin typeface="Arial" charset="0"/>
              <a:cs typeface="+mn-cs"/>
            </a:endParaRPr>
          </a:p>
        </p:txBody>
      </p:sp>
      <p:sp>
        <p:nvSpPr>
          <p:cNvPr id="1046" name="Oval 22"/>
          <p:cNvSpPr>
            <a:spLocks noChangeArrowheads="1"/>
          </p:cNvSpPr>
          <p:nvPr/>
        </p:nvSpPr>
        <p:spPr bwMode="gray">
          <a:xfrm>
            <a:off x="338138" y="333375"/>
            <a:ext cx="144462" cy="144463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th-TH" sz="1800">
              <a:latin typeface="Arial" charset="0"/>
              <a:cs typeface="+mn-cs"/>
            </a:endParaRPr>
          </a:p>
        </p:txBody>
      </p:sp>
      <p:sp>
        <p:nvSpPr>
          <p:cNvPr id="205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74763"/>
            <a:ext cx="8229600" cy="520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92875"/>
            <a:ext cx="21336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fld id="{3BDB7DEC-5E2F-4413-B3EA-9FC1BC2DD999}" type="datetimeFigureOut">
              <a:rPr lang="th-TH" smtClean="0"/>
              <a:pPr/>
              <a:t>18/11/59</a:t>
            </a:fld>
            <a:endParaRPr lang="th-TH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05200" y="6492875"/>
            <a:ext cx="2133600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+mn-lt"/>
                <a:cs typeface="+mn-cs"/>
              </a:defRPr>
            </a:lvl1pPr>
          </a:lstStyle>
          <a:p>
            <a:fld id="{B72C54CE-75DA-4A9A-AE4B-FF0EBDD70536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2059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457200" y="122238"/>
            <a:ext cx="83058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  <a:endParaRPr lang="en-US" smtClean="0"/>
          </a:p>
        </p:txBody>
      </p:sp>
      <p:sp>
        <p:nvSpPr>
          <p:cNvPr id="1037" name="Text Box 13"/>
          <p:cNvSpPr txBox="1">
            <a:spLocks noChangeArrowheads="1"/>
          </p:cNvSpPr>
          <p:nvPr/>
        </p:nvSpPr>
        <p:spPr bwMode="white">
          <a:xfrm>
            <a:off x="7391400" y="6583363"/>
            <a:ext cx="1676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>
                <a:solidFill>
                  <a:schemeClr val="bg1"/>
                </a:solidFill>
                <a:latin typeface="Verdana" pitchFamily="34" charset="0"/>
                <a:cs typeface="+mn-cs"/>
              </a:rPr>
              <a:t>Company Logo</a:t>
            </a:r>
          </a:p>
        </p:txBody>
      </p:sp>
      <p:sp>
        <p:nvSpPr>
          <p:cNvPr id="1047" name="Rectangle 23"/>
          <p:cNvSpPr>
            <a:spLocks noGrp="1" noChangeArrowheads="1"/>
          </p:cNvSpPr>
          <p:nvPr>
            <p:ph type="ftr" sz="quarter" idx="3"/>
          </p:nvPr>
        </p:nvSpPr>
        <p:spPr bwMode="white">
          <a:xfrm>
            <a:off x="457200" y="811213"/>
            <a:ext cx="3124200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bg2"/>
                </a:solidFill>
                <a:latin typeface="+mn-lt"/>
                <a:cs typeface="+mn-cs"/>
              </a:defRPr>
            </a:lvl1pPr>
          </a:lstStyle>
          <a:p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42910" y="2786059"/>
            <a:ext cx="7891490" cy="947742"/>
          </a:xfrm>
        </p:spPr>
        <p:txBody>
          <a:bodyPr/>
          <a:lstStyle/>
          <a:p>
            <a:r>
              <a:rPr lang="th-TH" b="1" dirty="0" smtClean="0"/>
              <a:t>การวางแผนภาษีมูลค่าเพิ่ม</a:t>
            </a:r>
            <a:br>
              <a:rPr lang="th-TH" b="1" dirty="0" smtClean="0"/>
            </a:b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/>
              <a:t/>
            </a:r>
            <a:br>
              <a:rPr lang="th-TH" b="1" dirty="0" smtClean="0"/>
            </a:br>
            <a:r>
              <a:rPr lang="th-TH" dirty="0" smtClean="0"/>
              <a:t>  </a:t>
            </a:r>
            <a:r>
              <a:rPr lang="th-TH" b="1" dirty="0" smtClean="0"/>
              <a:t>สาเหตุ</a:t>
            </a:r>
            <a:r>
              <a:rPr lang="th-TH" b="1" dirty="0"/>
              <a:t>ของปัญหา</a:t>
            </a:r>
            <a:r>
              <a:rPr lang="th-TH" b="1" dirty="0" smtClean="0"/>
              <a:t>ภาษีมูลค่าเพิ่ม</a:t>
            </a:r>
            <a:r>
              <a:rPr lang="th-TH" b="1" dirty="0"/>
              <a:t/>
            </a:r>
            <a:br>
              <a:rPr lang="th-TH" b="1" dirty="0"/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h-TH" b="1" dirty="0"/>
              <a:t>(1) นโยบายทางภาษีอากรไม่ชัดเจน โดยเฉพาะการเสียภาษีอากรโดยถูกต้อง</a:t>
            </a:r>
          </a:p>
          <a:p>
            <a:pPr>
              <a:buNone/>
            </a:pPr>
            <a:r>
              <a:rPr lang="th-TH" b="1" dirty="0"/>
              <a:t>ครบถ้วนตามหลักเกณฑ์ วิธีการ และเงื่อนไขที่กฎหมายกำหนด</a:t>
            </a:r>
          </a:p>
          <a:p>
            <a:pPr>
              <a:buNone/>
            </a:pPr>
            <a:r>
              <a:rPr lang="th-TH" b="1" dirty="0"/>
              <a:t>(2) ผู้บริหารไม่ให้ความสำคัญ และหรือไม่สนใจ ต่อการเสียภาษีอากร</a:t>
            </a:r>
          </a:p>
          <a:p>
            <a:pPr>
              <a:buNone/>
            </a:pPr>
            <a:r>
              <a:rPr lang="th-TH" b="1" dirty="0"/>
              <a:t>(3) ขาดการวางแผนภาษีมูลค่าเพิ่มที่ดี</a:t>
            </a:r>
          </a:p>
          <a:p>
            <a:pPr>
              <a:buNone/>
            </a:pPr>
            <a:r>
              <a:rPr lang="th-TH" b="1" dirty="0"/>
              <a:t>(4) พนักงานเจ้าหน้าที่ระดับปฏิบัติของกิจการ ไม่มีความรู้ความเข้าใจเกี่ยวกับภาษี</a:t>
            </a:r>
          </a:p>
          <a:p>
            <a:pPr>
              <a:buNone/>
            </a:pPr>
            <a:r>
              <a:rPr lang="th-TH" b="1" dirty="0" smtClean="0"/>
              <a:t>มูลค่าเพิ่ม</a:t>
            </a:r>
            <a:r>
              <a:rPr lang="th-TH" b="1" dirty="0"/>
              <a:t>อย่างเพียงพอ หรือไม่รู้จริง</a:t>
            </a:r>
          </a:p>
          <a:p>
            <a:pPr>
              <a:buNone/>
            </a:pPr>
            <a:r>
              <a:rPr lang="th-TH" b="1" dirty="0"/>
              <a:t>(5) ขาดการฝึกอบรมพัฒนาความรู้ความเข้าใจทาง</a:t>
            </a:r>
            <a:r>
              <a:rPr lang="th-TH" b="1" dirty="0" smtClean="0"/>
              <a:t>ภาษีมีมูลค่าเพิ่ม</a:t>
            </a:r>
            <a:endParaRPr lang="th-TH" b="1" dirty="0"/>
          </a:p>
          <a:p>
            <a:pPr>
              <a:buNone/>
            </a:pPr>
            <a:r>
              <a:rPr lang="th-TH" b="1" dirty="0"/>
              <a:t>(6) สัญญาทางธุรกิจ และลักษณะของธุรกิจ ไม่สอดคล้องกับหลักเกณฑ์ทาง</a:t>
            </a:r>
          </a:p>
          <a:p>
            <a:pPr>
              <a:buNone/>
            </a:pPr>
            <a:r>
              <a:rPr lang="th-TH" b="1" dirty="0" smtClean="0"/>
              <a:t>ภาษีมูลค่าเพิ่ม</a:t>
            </a:r>
            <a:endParaRPr lang="th-TH" b="1" dirty="0"/>
          </a:p>
          <a:p>
            <a:pPr>
              <a:buNone/>
            </a:pPr>
            <a:r>
              <a:rPr lang="th-TH" b="1" dirty="0"/>
              <a:t>(7) การจัดทำบัญชี และการจัดเก็บรักษาบัญชีและเอกสารหลักฐาน ไม่ถูกต้องตาม</a:t>
            </a:r>
          </a:p>
          <a:p>
            <a:pPr>
              <a:buNone/>
            </a:pPr>
            <a:r>
              <a:rPr lang="th-TH" b="1" dirty="0" smtClean="0"/>
              <a:t>หลักเกณฑ์ที่กฎหมายกำหนด</a:t>
            </a:r>
            <a:endParaRPr lang="th-TH" b="1" dirty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/>
              <a:t/>
            </a:r>
            <a:br>
              <a:rPr lang="th-TH" b="1" dirty="0" smtClean="0"/>
            </a:br>
            <a:r>
              <a:rPr lang="th-TH" dirty="0" smtClean="0"/>
              <a:t>   </a:t>
            </a:r>
            <a:r>
              <a:rPr lang="th-TH" b="1" dirty="0" smtClean="0"/>
              <a:t>สาเหตุ</a:t>
            </a:r>
            <a:r>
              <a:rPr lang="th-TH" b="1" dirty="0"/>
              <a:t>ของปัญหา</a:t>
            </a:r>
            <a:r>
              <a:rPr lang="th-TH" b="1" dirty="0" smtClean="0"/>
              <a:t>ภาษีมูลค่าเพิ่ม</a:t>
            </a:r>
            <a:r>
              <a:rPr lang="th-TH" b="1" dirty="0"/>
              <a:t/>
            </a:r>
            <a:br>
              <a:rPr lang="th-TH" b="1" dirty="0"/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h-TH" b="1" dirty="0"/>
              <a:t>(8) การจัดทำเอกสารหลักฐานทางภาษีมูลค่าเพิ่มไม่ถูกต้อง ตามหลักเกณฑ์ที่</a:t>
            </a:r>
          </a:p>
          <a:p>
            <a:pPr>
              <a:buNone/>
            </a:pPr>
            <a:r>
              <a:rPr lang="th-TH" b="1" dirty="0"/>
              <a:t>กฎหมายกำหนด</a:t>
            </a:r>
          </a:p>
          <a:p>
            <a:pPr>
              <a:buNone/>
            </a:pPr>
            <a:r>
              <a:rPr lang="th-TH" b="1" dirty="0"/>
              <a:t>(9) ข้อกฎหมายภาษีมูลค่าเพิ่มมีความสลับซับซ้อน ยากแก่การปฏิบัติตาม</a:t>
            </a:r>
          </a:p>
          <a:p>
            <a:pPr>
              <a:buNone/>
            </a:pPr>
            <a:r>
              <a:rPr lang="th-TH" b="1" dirty="0"/>
              <a:t>(10) ว่าจ้างสำนักงานบัญชีที่ไม่มีความรู้ทางภาษีอากรที่เพียงพอ และขาดความ</a:t>
            </a:r>
          </a:p>
          <a:p>
            <a:pPr>
              <a:buNone/>
            </a:pPr>
            <a:r>
              <a:rPr lang="th-TH" b="1" dirty="0"/>
              <a:t>รับผิดชอบในการปฏิบัติ</a:t>
            </a:r>
            <a:r>
              <a:rPr lang="th-TH" b="1" dirty="0" smtClean="0"/>
              <a:t>หน้าที่</a:t>
            </a:r>
            <a:endParaRPr lang="th-TH" b="1" dirty="0"/>
          </a:p>
          <a:p>
            <a:pPr>
              <a:buNone/>
            </a:pPr>
            <a:r>
              <a:rPr lang="th-TH" b="1" dirty="0"/>
              <a:t>(11) สัญญาทางธุรกิจและลักษณะของธุรกิจไม่สอดคล้องกับหลักเกณฑ์ทาง</a:t>
            </a:r>
          </a:p>
          <a:p>
            <a:pPr>
              <a:buNone/>
            </a:pPr>
            <a:r>
              <a:rPr lang="th-TH" b="1" dirty="0"/>
              <a:t>ภาษีมูลค่าเพิ่ม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/>
              <a:t/>
            </a:r>
            <a:br>
              <a:rPr lang="th-TH" b="1" dirty="0" smtClean="0"/>
            </a:br>
            <a:r>
              <a:rPr lang="th-TH" dirty="0" smtClean="0"/>
              <a:t>   </a:t>
            </a:r>
            <a:r>
              <a:rPr lang="th-TH" b="1" dirty="0" smtClean="0"/>
              <a:t>ค่าใช้จ่ายที่เกิดขึ้นเกี่ยวกับ</a:t>
            </a:r>
            <a:r>
              <a:rPr lang="th-TH" b="1" dirty="0"/>
              <a:t>ปัญหา</a:t>
            </a:r>
            <a:r>
              <a:rPr lang="th-TH" b="1" dirty="0" smtClean="0"/>
              <a:t>ภาษีมูลค่าเพิ่ม</a:t>
            </a:r>
            <a:r>
              <a:rPr lang="th-TH" b="1" dirty="0"/>
              <a:t/>
            </a:r>
            <a:br>
              <a:rPr lang="th-TH" b="1" dirty="0"/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h-TH" dirty="0"/>
              <a:t>(1) </a:t>
            </a:r>
            <a:r>
              <a:rPr lang="th-TH" b="1" dirty="0"/>
              <a:t>เบี้ยปรับ เพราะเหตุที่ผู้ประกอบการชำระภาษีมูลค่าเพิ่มขาดจำนวน หรือไม่ปฏิบัติหน้าที่</a:t>
            </a:r>
          </a:p>
          <a:p>
            <a:pPr>
              <a:buNone/>
            </a:pPr>
            <a:r>
              <a:rPr lang="th-TH" dirty="0"/>
              <a:t>เกี่ยวกับภาษีมูลค่าเพิ่มในบางกรณี อาทิ</a:t>
            </a:r>
          </a:p>
          <a:p>
            <a:pPr>
              <a:buNone/>
            </a:pPr>
            <a:r>
              <a:rPr lang="th-TH" dirty="0"/>
              <a:t>(ก) ประกอบกิจการโดย</a:t>
            </a:r>
            <a:r>
              <a:rPr lang="th-TH" b="1" dirty="0"/>
              <a:t>ไม่จดทะเบียนภาษีมูลค่าเพิ่ม หรือประกอบกิจการเมื่อถูกสั่ง</a:t>
            </a:r>
          </a:p>
          <a:p>
            <a:pPr>
              <a:buNone/>
            </a:pPr>
            <a:r>
              <a:rPr lang="th-TH" dirty="0"/>
              <a:t>เพิกถอน</a:t>
            </a:r>
            <a:r>
              <a:rPr lang="th-TH" dirty="0" smtClean="0"/>
              <a:t>ใบทะเบียน</a:t>
            </a:r>
            <a:r>
              <a:rPr lang="th-TH" dirty="0"/>
              <a:t>ภาษีมูลค่าเพิ่ม ต้องรับผิดเสียเบี้ยปรับ</a:t>
            </a:r>
            <a:r>
              <a:rPr lang="th-TH" b="1" dirty="0"/>
              <a:t>สองเท่าของเงินภาษีที่ต้องเสียใน</a:t>
            </a:r>
          </a:p>
          <a:p>
            <a:pPr>
              <a:buNone/>
            </a:pPr>
            <a:r>
              <a:rPr lang="th-TH" dirty="0"/>
              <a:t>เดือนภาษีตลอดระยะเวลาที่ไม่จดทะเบียนภาษีมูลค่าเพิ่มหรือเป็นเงินหนึ่ง</a:t>
            </a:r>
            <a:r>
              <a:rPr lang="th-TH" dirty="0" smtClean="0"/>
              <a:t>พันบาทต่อ</a:t>
            </a:r>
            <a:r>
              <a:rPr lang="th-TH" dirty="0"/>
              <a:t>เดือนภาษี</a:t>
            </a:r>
          </a:p>
          <a:p>
            <a:pPr>
              <a:buNone/>
            </a:pPr>
            <a:r>
              <a:rPr lang="th-TH" dirty="0"/>
              <a:t>แล้วแต่อย่างใดจะมากกว่า (มาตรา 89(1))</a:t>
            </a:r>
          </a:p>
          <a:p>
            <a:pPr>
              <a:buNone/>
            </a:pPr>
            <a:r>
              <a:rPr lang="th-TH" dirty="0"/>
              <a:t>(ข) ไม่ยื่นแบบแสดงรายการ </a:t>
            </a:r>
            <a:r>
              <a:rPr lang="th-TH" dirty="0" err="1"/>
              <a:t>ภ.พ.</a:t>
            </a:r>
            <a:r>
              <a:rPr lang="th-TH" dirty="0"/>
              <a:t>30 ภายในวันที่ 15 ของเดือนถัดไป ต้องรับผิดเสียเบี้ย</a:t>
            </a:r>
          </a:p>
          <a:p>
            <a:pPr>
              <a:buNone/>
            </a:pPr>
            <a:r>
              <a:rPr lang="th-TH" dirty="0"/>
              <a:t>ปรับ</a:t>
            </a:r>
            <a:r>
              <a:rPr lang="th-TH" b="1" dirty="0"/>
              <a:t>สองเท่าของเงินภาษ ี (มาตรา 89(2))</a:t>
            </a:r>
          </a:p>
          <a:p>
            <a:pPr>
              <a:buNone/>
            </a:pPr>
            <a:r>
              <a:rPr lang="th-TH" dirty="0"/>
              <a:t>(ค) ยื่นแบบแสดงรายการ </a:t>
            </a:r>
            <a:r>
              <a:rPr lang="th-TH" dirty="0" err="1"/>
              <a:t>ภ.พ.</a:t>
            </a:r>
            <a:r>
              <a:rPr lang="th-TH" dirty="0"/>
              <a:t>30 ไว้ไม่ถูกต้องหรือมีข้อผิดพลาด อันเป็นเหตุให้จำนวน</a:t>
            </a:r>
          </a:p>
          <a:p>
            <a:pPr>
              <a:buNone/>
            </a:pPr>
            <a:r>
              <a:rPr lang="th-TH" dirty="0"/>
              <a:t>ภาษีที่ต้องเสีย</a:t>
            </a:r>
            <a:r>
              <a:rPr lang="th-TH" dirty="0" smtClean="0"/>
              <a:t>คลาดเคลื่อน </a:t>
            </a:r>
            <a:r>
              <a:rPr lang="th-TH" dirty="0"/>
              <a:t>ต้อง</a:t>
            </a:r>
            <a:r>
              <a:rPr lang="th-TH" dirty="0" smtClean="0"/>
              <a:t>รับผิดเสีย</a:t>
            </a:r>
            <a:r>
              <a:rPr lang="th-TH" dirty="0"/>
              <a:t>เบี้ยปรับ</a:t>
            </a:r>
            <a:r>
              <a:rPr lang="th-TH" b="1" dirty="0"/>
              <a:t>หนึ่งเท่า</a:t>
            </a:r>
            <a:r>
              <a:rPr lang="th-TH" b="1" dirty="0" smtClean="0"/>
              <a:t>ของเงินภาษี </a:t>
            </a:r>
            <a:r>
              <a:rPr lang="th-TH" b="1" dirty="0"/>
              <a:t>(มาตรา 89(3))</a:t>
            </a:r>
          </a:p>
          <a:p>
            <a:pPr>
              <a:buNone/>
            </a:pPr>
            <a:r>
              <a:rPr lang="th-TH" dirty="0"/>
              <a:t>(ง) ยื่นแบบแสดงรายการ </a:t>
            </a:r>
            <a:r>
              <a:rPr lang="th-TH" dirty="0" err="1"/>
              <a:t>ภ.พ.</a:t>
            </a:r>
            <a:r>
              <a:rPr lang="th-TH" dirty="0"/>
              <a:t>30 ไว้ไม่ถูกต้องหรือมีข้อผิดพลาด อันเป็นเหตุให้จำนวน</a:t>
            </a:r>
          </a:p>
          <a:p>
            <a:pPr>
              <a:buNone/>
            </a:pPr>
            <a:r>
              <a:rPr lang="th-TH" dirty="0"/>
              <a:t>ภาษี</a:t>
            </a:r>
            <a:r>
              <a:rPr lang="th-TH" dirty="0" smtClean="0"/>
              <a:t>ขายที่แสดงไว้ขาด</a:t>
            </a:r>
            <a:r>
              <a:rPr lang="th-TH" dirty="0"/>
              <a:t>ไป หรอือ</a:t>
            </a:r>
            <a:r>
              <a:rPr lang="th-TH" dirty="0" smtClean="0"/>
              <a:t>จำนวนภาษีซื้อ</a:t>
            </a:r>
            <a:r>
              <a:rPr lang="th-TH" dirty="0"/>
              <a:t>ที่แสดง</a:t>
            </a:r>
            <a:r>
              <a:rPr lang="th-TH" dirty="0" smtClean="0"/>
              <a:t>ไว</a:t>
            </a:r>
            <a:r>
              <a:rPr lang="th-TH" dirty="0"/>
              <a:t>้</a:t>
            </a:r>
            <a:r>
              <a:rPr lang="th-TH" dirty="0" smtClean="0"/>
              <a:t>เกินไป </a:t>
            </a:r>
            <a:r>
              <a:rPr lang="th-TH" dirty="0"/>
              <a:t>ต้อง</a:t>
            </a:r>
            <a:r>
              <a:rPr lang="th-TH" dirty="0" smtClean="0"/>
              <a:t>รับผิดเสีย</a:t>
            </a:r>
            <a:r>
              <a:rPr lang="th-TH" dirty="0"/>
              <a:t>เบี้ย</a:t>
            </a:r>
            <a:r>
              <a:rPr lang="th-TH" dirty="0" smtClean="0"/>
              <a:t>ปรับ</a:t>
            </a:r>
            <a:r>
              <a:rPr lang="th-TH" b="1" dirty="0" smtClean="0"/>
              <a:t>หนึ่งเท่า</a:t>
            </a:r>
            <a:endParaRPr lang="th-TH" b="1" dirty="0"/>
          </a:p>
          <a:p>
            <a:pPr>
              <a:buNone/>
            </a:pPr>
            <a:r>
              <a:rPr lang="th-TH" dirty="0"/>
              <a:t>ของเงินภาษี (มาตรา 89(4))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214282" y="1357299"/>
            <a:ext cx="8510618" cy="4967302"/>
          </a:xfrm>
        </p:spPr>
        <p:txBody>
          <a:bodyPr/>
          <a:lstStyle/>
          <a:p>
            <a:pPr>
              <a:buNone/>
            </a:pPr>
            <a:r>
              <a:rPr lang="th-TH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(จ) มิได้จัดทำใบกำกับภาษีและส่งมอบให้แก่ผู้ซื้อสินค้า หรือผู้รับบริการ ในทันทีที่</a:t>
            </a:r>
          </a:p>
          <a:p>
            <a:pPr>
              <a:buNone/>
            </a:pPr>
            <a:r>
              <a:rPr lang="th-TH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ความรับผิดในการเสียภาษีมูลค่าเพิ่มเกิดขึ้นตามมาตรา 86 แห่งประมวลรัษฎากร ต้องรับผิดเสียเบี้ยปรับ</a:t>
            </a:r>
            <a:r>
              <a:rPr lang="th-TH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สองเท่าของเงินภาษี (มาตรา 89(5))</a:t>
            </a:r>
          </a:p>
          <a:p>
            <a:pPr>
              <a:buNone/>
            </a:pPr>
            <a:r>
              <a:rPr lang="th-TH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(ฉ) ออกใบกำกับภาษี ใบเพิ่มหนี้ ใบลดหนี้ โดยไม่มีสิทธิที่จะออกตามมาตรา 86/1 และมาตรา 86/13 แห่งประมวลรัษฎากร ต้องรับผิดเสียเบี้ยปรับ</a:t>
            </a:r>
            <a:r>
              <a:rPr lang="th-TH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สองเท่าของเงินภาษี (มาตรา 89(6))</a:t>
            </a:r>
          </a:p>
          <a:p>
            <a:pPr>
              <a:buNone/>
            </a:pPr>
            <a:r>
              <a:rPr lang="th-TH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(ช) ใช้ใบกำกับภาษีปลอม หรือใบกำกับภาษีที่ไม่สามารถพิสูจน์ได้ว่าใครเป็นผู้ออกต้องรับผิดเสียเบี้ยปรับ</a:t>
            </a:r>
            <a:r>
              <a:rPr lang="th-TH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สองเท่าของเงินภาษี (มาตรา 89(7))</a:t>
            </a:r>
          </a:p>
          <a:p>
            <a:pPr>
              <a:buNone/>
            </a:pPr>
            <a:r>
              <a:rPr lang="th-TH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(ซ) ไม่จัดเก็บสำเนาใบกำกับภาษีขาย หรือใบกำกับภาษีซื้อไว้ตามที่กฎหมาย</a:t>
            </a:r>
          </a:p>
          <a:p>
            <a:pPr>
              <a:buNone/>
            </a:pPr>
            <a:r>
              <a:rPr lang="th-TH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กำหนดต้องรับผิดเสียเบี้ยปรับ</a:t>
            </a:r>
            <a:r>
              <a:rPr lang="th-TH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ร้อยละสองของจำนวนภาษีตามใบกำกับภาษี (มาตรา 89(8) (9))</a:t>
            </a:r>
          </a:p>
          <a:p>
            <a:pPr>
              <a:buNone/>
            </a:pPr>
            <a:r>
              <a:rPr lang="th-TH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(ฌ) ไม่จัดทำรายงานภาษีขาย รายงานสินค้าและวัตถุดิบ รายงานมูลค่าของฐานภาษี ตามที่กฎหมายกำหนด หรือมีสินค้าขาดจากรายงานสินค้าและวัตถุดิบ ต้องรับผิดเสียเบี้ยปรับ</a:t>
            </a:r>
            <a:r>
              <a:rPr lang="th-TH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สองเท่าของเงินภาษี (มาตรา 89(10))</a:t>
            </a:r>
          </a:p>
          <a:p>
            <a:pPr>
              <a:buNone/>
            </a:pPr>
            <a:endParaRPr lang="th-TH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/>
              <a:t/>
            </a:r>
            <a:br>
              <a:rPr lang="th-TH" b="1" dirty="0" smtClean="0"/>
            </a:br>
            <a:r>
              <a:rPr lang="th-TH" b="1" dirty="0" smtClean="0"/>
              <a:t>ค่าใช้จ่ายที่เกิดขึ้นเกี่ยวกับ</a:t>
            </a:r>
            <a:r>
              <a:rPr lang="th-TH" b="1" dirty="0"/>
              <a:t>ปัญหา</a:t>
            </a:r>
            <a:r>
              <a:rPr lang="th-TH" b="1" dirty="0" smtClean="0"/>
              <a:t>ภาษีมูลค่าเพิ่ม</a:t>
            </a:r>
            <a:r>
              <a:rPr lang="th-TH" b="1" dirty="0"/>
              <a:t/>
            </a:r>
            <a:br>
              <a:rPr lang="th-TH" b="1" dirty="0"/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th-TH" dirty="0"/>
              <a:t>(2) </a:t>
            </a:r>
            <a:r>
              <a:rPr lang="th-TH" b="1" dirty="0"/>
              <a:t>เงินเพิ่มภาษี เพราะเหตุ</a:t>
            </a:r>
            <a:r>
              <a:rPr lang="th-TH" b="1" dirty="0" smtClean="0"/>
              <a:t>ที่ผู้ประกอบการ</a:t>
            </a:r>
            <a:r>
              <a:rPr lang="th-TH" b="1" dirty="0"/>
              <a:t>ชำระ หรือนำส่งภาษีมูลค่าเพิ่มล่าช้า หรือเกินเวลาที่</a:t>
            </a:r>
          </a:p>
          <a:p>
            <a:pPr>
              <a:buNone/>
            </a:pPr>
            <a:r>
              <a:rPr lang="th-TH" dirty="0"/>
              <a:t>กำหนดไว้ในกฎหมาย ในอัตราร้อยละ 1.5 ต่อเดือนหรือเศษของเดือนของเงินภาษีที่ต้องชำระ</a:t>
            </a:r>
          </a:p>
          <a:p>
            <a:pPr>
              <a:buNone/>
            </a:pPr>
            <a:r>
              <a:rPr lang="th-TH" dirty="0"/>
              <a:t>หรือ</a:t>
            </a:r>
            <a:r>
              <a:rPr lang="th-TH" dirty="0" smtClean="0"/>
              <a:t>นำส่ง</a:t>
            </a:r>
            <a:r>
              <a:rPr lang="th-TH" dirty="0"/>
              <a:t>โดย</a:t>
            </a:r>
            <a:r>
              <a:rPr lang="th-TH" dirty="0" smtClean="0"/>
              <a:t>ไม่รวมเบี้ย</a:t>
            </a:r>
            <a:r>
              <a:rPr lang="th-TH" dirty="0"/>
              <a:t>ปรับ (มาตรา 89/1 แหง่งประมวลรัษฎากร)</a:t>
            </a:r>
          </a:p>
          <a:p>
            <a:pPr>
              <a:buNone/>
            </a:pPr>
            <a:r>
              <a:rPr lang="th-TH" dirty="0"/>
              <a:t>(3) </a:t>
            </a:r>
            <a:r>
              <a:rPr lang="th-TH" b="1" dirty="0"/>
              <a:t>ค่าปรับทางอาญา เนื่องจากการฝ่าฝืน หรือละเลยไม่</a:t>
            </a:r>
            <a:r>
              <a:rPr lang="th-TH" b="1" dirty="0" err="1"/>
              <a:t>ปฎิบัติ</a:t>
            </a:r>
            <a:r>
              <a:rPr lang="th-TH" b="1" dirty="0"/>
              <a:t>ตามหน้าที่เกี่ยวกับภาษีมูลค่าเพิ่ม</a:t>
            </a:r>
          </a:p>
          <a:p>
            <a:pPr>
              <a:buNone/>
            </a:pPr>
            <a:r>
              <a:rPr lang="th-TH" dirty="0"/>
              <a:t>ตามที่</a:t>
            </a:r>
            <a:r>
              <a:rPr lang="th-TH" dirty="0" smtClean="0"/>
              <a:t>บัญญัติไว้</a:t>
            </a:r>
            <a:r>
              <a:rPr lang="th-TH" dirty="0"/>
              <a:t>ในกฎหมาย อาทิ</a:t>
            </a:r>
          </a:p>
          <a:p>
            <a:pPr>
              <a:buNone/>
            </a:pPr>
            <a:r>
              <a:rPr lang="th-TH" dirty="0"/>
              <a:t>(ก) กรณีไม่ยื่นแบบแสดงรายการภาษีมูลค่าเพิ่มตามมาตรา 83 มาตรา 83/2 หรือ</a:t>
            </a:r>
          </a:p>
          <a:p>
            <a:pPr>
              <a:buNone/>
            </a:pPr>
            <a:r>
              <a:rPr lang="th-TH" dirty="0"/>
              <a:t>มาตรา 83/3 แห่งประมวลรัษฎากร หรือแบบแสดงรายการนำส่งภาษีมูลค่าเพิ่มตามมาตรา 83/5</a:t>
            </a:r>
          </a:p>
          <a:p>
            <a:pPr>
              <a:buNone/>
            </a:pPr>
            <a:r>
              <a:rPr lang="th-TH" dirty="0"/>
              <a:t>มาตรา 83/6 หรือมาตรา 83/7 แห่งประมวลรัษฎากร ต้องระวางโทษปรับไม่เกิน 2,000 </a:t>
            </a:r>
            <a:r>
              <a:rPr lang="th-TH" dirty="0" smtClean="0"/>
              <a:t>บาทตาม</a:t>
            </a:r>
            <a:r>
              <a:rPr lang="th-TH" dirty="0"/>
              <a:t>มาตรา 90(2)(3)(4)(5) แห่งประมวลรัษฎากร ซึ่งกรมสรรพากรกำหนดให้เปรียบเทียบ</a:t>
            </a:r>
            <a:r>
              <a:rPr lang="th-TH" dirty="0" smtClean="0"/>
              <a:t>ปรับดังนี้</a:t>
            </a:r>
            <a:endParaRPr lang="th-TH" dirty="0"/>
          </a:p>
          <a:p>
            <a:pPr>
              <a:buNone/>
            </a:pPr>
            <a:r>
              <a:rPr lang="th-TH" dirty="0"/>
              <a:t>- ภายใน 7 วันนับแต่วันพ้นกำหนดเวลา ปรับกระทงละ 300 บาท</a:t>
            </a:r>
          </a:p>
          <a:p>
            <a:pPr>
              <a:buNone/>
            </a:pPr>
            <a:r>
              <a:rPr lang="th-TH" dirty="0"/>
              <a:t>- เกิน 7 วันนับแต่วันพ้นกำหนดเวลา ปรับกระทงละ 500 บาท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714348" y="2214555"/>
            <a:ext cx="7820052" cy="857256"/>
          </a:xfrm>
        </p:spPr>
        <p:txBody>
          <a:bodyPr/>
          <a:lstStyle/>
          <a:p>
            <a:r>
              <a:rPr lang="th-TH" dirty="0" smtClean="0"/>
              <a:t>การขายสินค้าโดยทั่วไป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/>
              <a:t/>
            </a:r>
            <a:br>
              <a:rPr lang="th-TH" b="1" dirty="0" smtClean="0"/>
            </a:br>
            <a:r>
              <a:rPr lang="th-TH" dirty="0" smtClean="0"/>
              <a:t>ประเด็นการวางแผนภาษีมูลค่าเพิ่ม</a:t>
            </a:r>
            <a:r>
              <a:rPr lang="th-TH" b="1" dirty="0"/>
              <a:t/>
            </a:r>
            <a:br>
              <a:rPr lang="th-TH" b="1" dirty="0"/>
            </a:br>
            <a:endParaRPr lang="th-TH" dirty="0"/>
          </a:p>
        </p:txBody>
      </p:sp>
      <p:sp>
        <p:nvSpPr>
          <p:cNvPr id="4" name="สี่เหลี่ยมมุมมน 3"/>
          <p:cNvSpPr/>
          <p:nvPr/>
        </p:nvSpPr>
        <p:spPr>
          <a:xfrm>
            <a:off x="571472" y="1643050"/>
            <a:ext cx="1214446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สี่เหลี่ยมมุมมน 4"/>
          <p:cNvSpPr/>
          <p:nvPr/>
        </p:nvSpPr>
        <p:spPr>
          <a:xfrm>
            <a:off x="2500298" y="1643050"/>
            <a:ext cx="1285884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6" name="สี่เหลี่ยมมุมมน 5"/>
          <p:cNvSpPr/>
          <p:nvPr/>
        </p:nvSpPr>
        <p:spPr>
          <a:xfrm>
            <a:off x="4714876" y="1643050"/>
            <a:ext cx="1214446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สี่เหลี่ยมมุมมน 6"/>
          <p:cNvSpPr/>
          <p:nvPr/>
        </p:nvSpPr>
        <p:spPr>
          <a:xfrm>
            <a:off x="6786578" y="1643050"/>
            <a:ext cx="1285884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สี่เหลี่ยมมุมมน 7"/>
          <p:cNvSpPr/>
          <p:nvPr/>
        </p:nvSpPr>
        <p:spPr>
          <a:xfrm>
            <a:off x="642910" y="3357562"/>
            <a:ext cx="1357322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สี่เหลี่ยมมุมมน 8"/>
          <p:cNvSpPr/>
          <p:nvPr/>
        </p:nvSpPr>
        <p:spPr>
          <a:xfrm>
            <a:off x="2643174" y="3357562"/>
            <a:ext cx="1428760" cy="571504"/>
          </a:xfrm>
          <a:prstGeom prst="round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สี่เหลี่ยมมุมมน 9"/>
          <p:cNvSpPr/>
          <p:nvPr/>
        </p:nvSpPr>
        <p:spPr>
          <a:xfrm>
            <a:off x="4857752" y="3286124"/>
            <a:ext cx="1357322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สี่เหลี่ยมมุมมน 10"/>
          <p:cNvSpPr/>
          <p:nvPr/>
        </p:nvSpPr>
        <p:spPr>
          <a:xfrm>
            <a:off x="6858016" y="3357562"/>
            <a:ext cx="1500198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" name="สี่เหลี่ยมมุมมน 11"/>
          <p:cNvSpPr/>
          <p:nvPr/>
        </p:nvSpPr>
        <p:spPr>
          <a:xfrm>
            <a:off x="785786" y="4929198"/>
            <a:ext cx="1357322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สี่เหลี่ยมมุมมน 12"/>
          <p:cNvSpPr/>
          <p:nvPr/>
        </p:nvSpPr>
        <p:spPr>
          <a:xfrm>
            <a:off x="2857488" y="4857760"/>
            <a:ext cx="1357322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TextBox 13"/>
          <p:cNvSpPr txBox="1"/>
          <p:nvPr/>
        </p:nvSpPr>
        <p:spPr>
          <a:xfrm>
            <a:off x="571472" y="1643050"/>
            <a:ext cx="1214446" cy="830997"/>
          </a:xfrm>
          <a:prstGeom prst="rect">
            <a:avLst/>
          </a:prstGeom>
          <a:solidFill>
            <a:srgbClr val="FFFF00"/>
          </a:solidFill>
          <a:ln w="57150"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r>
              <a:rPr lang="th-TH" sz="2400" b="1" dirty="0" smtClean="0"/>
              <a:t>ขายสินค้าโดยทั่วไป</a:t>
            </a:r>
            <a:endParaRPr lang="th-TH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428860" y="1643050"/>
            <a:ext cx="1428760" cy="830997"/>
          </a:xfrm>
          <a:prstGeom prst="rect">
            <a:avLst/>
          </a:prstGeom>
          <a:solidFill>
            <a:srgbClr val="00B0F0"/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 smtClean="0"/>
              <a:t>การส่งเสริมการขาย</a:t>
            </a:r>
            <a:endParaRPr lang="th-TH" sz="2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643438" y="1643050"/>
            <a:ext cx="1357322" cy="830997"/>
          </a:xfrm>
          <a:prstGeom prst="rect">
            <a:avLst/>
          </a:prstGeom>
          <a:solidFill>
            <a:srgbClr val="00B0F0"/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 smtClean="0"/>
              <a:t>การนำสินค้าไปใช้</a:t>
            </a:r>
            <a:endParaRPr lang="th-TH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858016" y="1571612"/>
            <a:ext cx="11430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 smtClean="0"/>
              <a:t>การทำลายสินค้า</a:t>
            </a:r>
            <a:endParaRPr lang="th-TH" sz="2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642910" y="3286125"/>
            <a:ext cx="1357322" cy="830997"/>
          </a:xfrm>
          <a:prstGeom prst="rect">
            <a:avLst/>
          </a:prstGeom>
          <a:solidFill>
            <a:srgbClr val="FF00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 smtClean="0"/>
              <a:t>การเฉลี่ยภาษีซื้อ</a:t>
            </a:r>
            <a:endParaRPr lang="th-TH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2571736" y="3357562"/>
            <a:ext cx="1500198" cy="52322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b="1" dirty="0" smtClean="0"/>
              <a:t>ภาษีซื้อ</a:t>
            </a:r>
            <a:endParaRPr lang="th-TH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4857752" y="3214686"/>
            <a:ext cx="1357322" cy="830997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 smtClean="0"/>
              <a:t>ความรับผิดในการเสียภาษี</a:t>
            </a:r>
            <a:endParaRPr lang="th-TH" sz="2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6929454" y="3429001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 smtClean="0"/>
              <a:t>การให้บริการ</a:t>
            </a:r>
            <a:endParaRPr lang="th-TH" sz="2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785786" y="4929199"/>
            <a:ext cx="1357322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 smtClean="0"/>
              <a:t>รายงานภาษีขาย</a:t>
            </a:r>
            <a:endParaRPr lang="th-TH" sz="24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2857488" y="4857760"/>
            <a:ext cx="1357322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 smtClean="0"/>
              <a:t>รายงานภาษีซื้อ</a:t>
            </a:r>
            <a:endParaRPr lang="th-TH" sz="2400" b="1" dirty="0"/>
          </a:p>
        </p:txBody>
      </p:sp>
      <p:sp>
        <p:nvSpPr>
          <p:cNvPr id="25" name="ลูกศรขวา 24"/>
          <p:cNvSpPr/>
          <p:nvPr/>
        </p:nvSpPr>
        <p:spPr>
          <a:xfrm>
            <a:off x="1928794" y="1928802"/>
            <a:ext cx="357190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6" name="ลูกศรขวา 25"/>
          <p:cNvSpPr/>
          <p:nvPr/>
        </p:nvSpPr>
        <p:spPr>
          <a:xfrm>
            <a:off x="3929058" y="1928802"/>
            <a:ext cx="571504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7" name="ลูกศรขวา 26"/>
          <p:cNvSpPr/>
          <p:nvPr/>
        </p:nvSpPr>
        <p:spPr>
          <a:xfrm>
            <a:off x="6143636" y="1857364"/>
            <a:ext cx="500066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8" name="ลูกศรลง 27"/>
          <p:cNvSpPr/>
          <p:nvPr/>
        </p:nvSpPr>
        <p:spPr>
          <a:xfrm>
            <a:off x="7286644" y="2500306"/>
            <a:ext cx="285752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9" name="ลูกศรซ้าย 28"/>
          <p:cNvSpPr/>
          <p:nvPr/>
        </p:nvSpPr>
        <p:spPr>
          <a:xfrm flipV="1">
            <a:off x="6286512" y="3571875"/>
            <a:ext cx="500066" cy="23431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0" name="ลูกศรซ้าย 29"/>
          <p:cNvSpPr/>
          <p:nvPr/>
        </p:nvSpPr>
        <p:spPr>
          <a:xfrm flipV="1">
            <a:off x="4214810" y="3428999"/>
            <a:ext cx="500066" cy="35718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1" name="ลูกศรซ้าย 30"/>
          <p:cNvSpPr/>
          <p:nvPr/>
        </p:nvSpPr>
        <p:spPr>
          <a:xfrm>
            <a:off x="2071670" y="3571876"/>
            <a:ext cx="357190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2" name="ลูกศรลง 31"/>
          <p:cNvSpPr/>
          <p:nvPr/>
        </p:nvSpPr>
        <p:spPr>
          <a:xfrm>
            <a:off x="1142976" y="4286256"/>
            <a:ext cx="285752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3" name="ลูกศรขวา 32"/>
          <p:cNvSpPr/>
          <p:nvPr/>
        </p:nvSpPr>
        <p:spPr>
          <a:xfrm flipV="1">
            <a:off x="2285984" y="5143512"/>
            <a:ext cx="500066" cy="2857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305800" cy="877870"/>
          </a:xfrm>
        </p:spPr>
        <p:txBody>
          <a:bodyPr>
            <a:normAutofit fontScale="90000"/>
          </a:bodyPr>
          <a:lstStyle/>
          <a:p>
            <a:r>
              <a:rPr lang="th-TH" b="1" dirty="0" smtClean="0"/>
              <a:t/>
            </a:r>
            <a:br>
              <a:rPr lang="th-TH" b="1" dirty="0" smtClean="0"/>
            </a:br>
            <a:r>
              <a:rPr lang="th-TH" b="1" dirty="0" smtClean="0"/>
              <a:t>๑. หลักเกณฑ์ </a:t>
            </a:r>
            <a:r>
              <a:rPr lang="th-TH" b="1" dirty="0"/>
              <a:t>และเงื่อนไขเกี่ยวกับการขาย</a:t>
            </a:r>
            <a:r>
              <a:rPr lang="th-TH" b="1" dirty="0" smtClean="0"/>
              <a:t>สินค้าใน</a:t>
            </a:r>
            <a:r>
              <a:rPr lang="th-TH" b="1" dirty="0"/>
              <a:t>ระบบภาษีมูลค่าเพิ่ม</a:t>
            </a:r>
            <a:br>
              <a:rPr lang="th-TH" b="1" dirty="0"/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h-TH" sz="3200" b="1" dirty="0"/>
              <a:t>๑.๑ การจำหน่าย จ่าย โอนสินค้าโดยได้รับประโยชน์หรือค่าตอบแทน</a:t>
            </a:r>
          </a:p>
          <a:p>
            <a:pPr>
              <a:buNone/>
            </a:pPr>
            <a:r>
              <a:rPr lang="th-TH" sz="3200" b="1" dirty="0"/>
              <a:t>๑.๒ การจำหน่าย จ่าย โอนสินค้า โดยไม่ได้รับประโยชน์หรือค่าตอบแทน</a:t>
            </a:r>
          </a:p>
          <a:p>
            <a:pPr>
              <a:buNone/>
            </a:pPr>
            <a:r>
              <a:rPr lang="th-TH" sz="3200" b="1" dirty="0"/>
              <a:t>ที่อยู่ในข่ายต้องเสียภาษีมูลค่าเพิ่ม</a:t>
            </a:r>
          </a:p>
          <a:p>
            <a:pPr>
              <a:buNone/>
            </a:pPr>
            <a:r>
              <a:rPr lang="th-TH" sz="3200" b="1" dirty="0"/>
              <a:t>๑.๓ การจำหน่าย จ่าย โอนสินค้าโดยไม่ได้รับประโยชน์หรือค่าตอบแทน</a:t>
            </a:r>
          </a:p>
          <a:p>
            <a:pPr>
              <a:buNone/>
            </a:pPr>
            <a:r>
              <a:rPr lang="th-TH" sz="3200" b="1" dirty="0"/>
              <a:t>ที่ไม่อยู่ในข่ายต้องเสียภาษีมูลค่าเพิ่ม</a:t>
            </a:r>
          </a:p>
          <a:p>
            <a:pPr>
              <a:buNone/>
            </a:pPr>
            <a:r>
              <a:rPr lang="th-TH" sz="3200" b="1" dirty="0"/>
              <a:t>๑.๔ สัญญาให้เช่าซื้อสินค้า สัญญาซื้อขายผ่อนชำระที่กรรมสิทธิ์ในสินค้า</a:t>
            </a:r>
          </a:p>
          <a:p>
            <a:pPr>
              <a:buNone/>
            </a:pPr>
            <a:r>
              <a:rPr lang="th-TH" sz="3200" b="1" dirty="0"/>
              <a:t>ยังไม่โอนไป</a:t>
            </a:r>
            <a:r>
              <a:rPr lang="th-TH" sz="3200" b="1" dirty="0" smtClean="0"/>
              <a:t>ยังผู้ซื้อ </a:t>
            </a:r>
            <a:r>
              <a:rPr lang="th-TH" sz="3200" b="1" dirty="0"/>
              <a:t>เมื่อได้ส่งมอบสินค้า</a:t>
            </a:r>
            <a:r>
              <a:rPr lang="th-TH" sz="3200" b="1" dirty="0" smtClean="0"/>
              <a:t>ให้ผู้ซื้อ</a:t>
            </a:r>
            <a:r>
              <a:rPr lang="th-TH" sz="3200" b="1" dirty="0"/>
              <a:t>แล้ว</a:t>
            </a:r>
          </a:p>
          <a:p>
            <a:pPr>
              <a:buNone/>
            </a:pPr>
            <a:r>
              <a:rPr lang="th-TH" sz="3200" b="1" dirty="0"/>
              <a:t>๑.๕ การส่งมอบสินค้า</a:t>
            </a:r>
            <a:r>
              <a:rPr lang="th-TH" sz="3200" b="1" dirty="0" smtClean="0"/>
              <a:t>ให้ตัวแทน</a:t>
            </a:r>
            <a:r>
              <a:rPr lang="th-TH" sz="3200" b="1" dirty="0"/>
              <a:t>เพื่อขายหรือการฝากขาย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/>
              <a:t/>
            </a:r>
            <a:br>
              <a:rPr lang="th-TH" b="1" dirty="0" smtClean="0"/>
            </a:br>
            <a:r>
              <a:rPr lang="th-TH" b="1" dirty="0" smtClean="0"/>
              <a:t>๑. </a:t>
            </a:r>
            <a:r>
              <a:rPr lang="th-TH" b="1" dirty="0"/>
              <a:t>หลักเกณฑ์ และ</a:t>
            </a:r>
            <a:r>
              <a:rPr lang="th-TH" b="1" dirty="0" smtClean="0"/>
              <a:t>เงื่อนไขเกี่ยวกับ</a:t>
            </a:r>
            <a:r>
              <a:rPr lang="th-TH" b="1" dirty="0"/>
              <a:t>การขายสินค้า</a:t>
            </a:r>
            <a:br>
              <a:rPr lang="th-TH" b="1" dirty="0"/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th-TH" sz="3200" b="1" dirty="0"/>
              <a:t>๑.๖ การส่งสินค้าออกนอกราชอาณาจักร หรือการส่งออก</a:t>
            </a:r>
          </a:p>
          <a:p>
            <a:pPr>
              <a:buNone/>
            </a:pPr>
            <a:r>
              <a:rPr lang="th-TH" sz="3200" b="1" dirty="0"/>
              <a:t>๑.๗ การ</a:t>
            </a:r>
            <a:r>
              <a:rPr lang="th-TH" sz="3200" b="1" dirty="0" smtClean="0"/>
              <a:t>นำสินค้า</a:t>
            </a:r>
            <a:r>
              <a:rPr lang="th-TH" sz="3200" b="1" dirty="0"/>
              <a:t>ไปใช้ไม่ว่าประการใดๆ </a:t>
            </a:r>
            <a:r>
              <a:rPr lang="th-TH" sz="3200" b="1" dirty="0" smtClean="0"/>
              <a:t>กรณีที่อยู่</a:t>
            </a:r>
            <a:r>
              <a:rPr lang="th-TH" sz="3200" b="1" dirty="0"/>
              <a:t>ในข่ายต้อง</a:t>
            </a:r>
            <a:r>
              <a:rPr lang="th-TH" sz="3200" b="1" dirty="0" smtClean="0"/>
              <a:t>เสีย</a:t>
            </a:r>
            <a:endParaRPr lang="th-TH" sz="3200" b="1" dirty="0"/>
          </a:p>
          <a:p>
            <a:pPr>
              <a:buNone/>
            </a:pPr>
            <a:r>
              <a:rPr lang="th-TH" sz="3200" b="1" dirty="0"/>
              <a:t>ภาษีมูลค่าเพิ่ม</a:t>
            </a:r>
          </a:p>
          <a:p>
            <a:pPr>
              <a:buNone/>
            </a:pPr>
            <a:r>
              <a:rPr lang="th-TH" sz="3200" b="1" dirty="0"/>
              <a:t>๑.๘ การ</a:t>
            </a:r>
            <a:r>
              <a:rPr lang="th-TH" sz="3200" b="1" dirty="0" smtClean="0"/>
              <a:t>นำสินค้า</a:t>
            </a:r>
            <a:r>
              <a:rPr lang="th-TH" sz="3200" b="1" dirty="0"/>
              <a:t>ไปใช้ไม่ว่าประการใดๆ </a:t>
            </a:r>
            <a:r>
              <a:rPr lang="th-TH" sz="3200" b="1" dirty="0" smtClean="0"/>
              <a:t>กรณีทีไม่</a:t>
            </a:r>
            <a:r>
              <a:rPr lang="th-TH" sz="3200" b="1" dirty="0"/>
              <a:t>อยู่ในข่ายต้องเสีย</a:t>
            </a:r>
          </a:p>
          <a:p>
            <a:pPr>
              <a:buNone/>
            </a:pPr>
            <a:r>
              <a:rPr lang="th-TH" sz="3200" b="1" dirty="0"/>
              <a:t>ภาษีมูลค่าเพิ่ม</a:t>
            </a:r>
          </a:p>
          <a:p>
            <a:pPr>
              <a:buNone/>
            </a:pPr>
            <a:r>
              <a:rPr lang="th-TH" sz="3200" b="1" dirty="0"/>
              <a:t>๑.๙ กรณีมีสินค้าขาดจากรายงานสินค้าและวัตถุดิบ</a:t>
            </a:r>
          </a:p>
          <a:p>
            <a:pPr>
              <a:buNone/>
            </a:pPr>
            <a:r>
              <a:rPr lang="th-TH" sz="3200" b="1" dirty="0"/>
              <a:t>๑.๑๐ กรณีมีสินค้าคงเหลือ และหรือทรัพย์สินที่ผู้ประกอบการมีไว้ในการ</a:t>
            </a:r>
          </a:p>
          <a:p>
            <a:pPr>
              <a:buNone/>
            </a:pPr>
            <a:r>
              <a:rPr lang="th-TH" sz="3200" b="1" dirty="0"/>
              <a:t>ประกอบกิจการ ณ วันเลิกประกอบกิจการ</a:t>
            </a:r>
          </a:p>
          <a:p>
            <a:pPr>
              <a:buNone/>
            </a:pPr>
            <a:r>
              <a:rPr lang="th-TH" sz="3200" b="1" dirty="0"/>
              <a:t>๑.๑๑ กรณีอื่นตามที่กำหนดในกฎกระทรวง ฉบับที่ 188 (พ.ศ.2534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269875"/>
            <a:ext cx="8105804" cy="487363"/>
          </a:xfrm>
        </p:spPr>
        <p:txBody>
          <a:bodyPr/>
          <a:lstStyle/>
          <a:p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>๑.๑ การจำหน่าย จ่าย โอนสินค้าโดยได้รับประโยชน์ หรือตอบแทน</a:t>
            </a:r>
            <a:br>
              <a:rPr lang="th-TH" dirty="0" smtClean="0"/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sz="32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 การขายสินค้าโดยทั่วไป ที่กระทำโดยผู้ประกอบการ</a:t>
            </a:r>
          </a:p>
          <a:p>
            <a:pPr>
              <a:buNone/>
            </a:pPr>
            <a:r>
              <a:rPr lang="th-TH" sz="3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(1) </a:t>
            </a:r>
            <a:r>
              <a:rPr lang="th-TH" sz="32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การขายที่กระทำเป็นปกต</a:t>
            </a:r>
            <a:r>
              <a:rPr lang="th-TH" sz="3200" dirty="0" smtClean="0"/>
              <a:t>ิ</a:t>
            </a:r>
            <a:r>
              <a:rPr lang="th-TH" sz="32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ธุรกิจ คือ</a:t>
            </a:r>
          </a:p>
          <a:p>
            <a:pPr>
              <a:buNone/>
            </a:pPr>
            <a:r>
              <a:rPr lang="th-TH" sz="32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การขายสินค้าของผู้นำเข้า ผู้ส่งออก ผู้ค้าส่ง ผู้ค้าปลีก ใน</a:t>
            </a:r>
          </a:p>
          <a:p>
            <a:pPr>
              <a:buNone/>
            </a:pPr>
            <a:r>
              <a:rPr lang="th-TH" sz="32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ลักษณะซื้อมาขายไป</a:t>
            </a:r>
          </a:p>
          <a:p>
            <a:pPr>
              <a:buNone/>
            </a:pPr>
            <a:r>
              <a:rPr lang="th-TH" sz="32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การผลิตสินค้าขายอยู่เป็นปกติ แม้จะเป็นการผลิตตามคำสั่งหรือ</a:t>
            </a:r>
          </a:p>
          <a:p>
            <a:pPr>
              <a:buNone/>
            </a:pPr>
            <a:r>
              <a:rPr lang="th-TH" sz="32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ตามความต้องการ โดยใส่ชื้อ ตรา ยี่ห้อ และเครื่องหมายการค้าของผู้</a:t>
            </a:r>
          </a:p>
          <a:p>
            <a:pPr>
              <a:buNone/>
            </a:pPr>
            <a:r>
              <a:rPr lang="th-TH" sz="32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ซื้อ ก็ยังคงเป็นการผลิตสินค้าเพื่อขาย มิใช่สัญญาจ้างทำของ</a:t>
            </a:r>
          </a:p>
          <a:p>
            <a:pPr>
              <a:buNone/>
            </a:pPr>
            <a:r>
              <a:rPr lang="th-TH" sz="32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การขายสินค้า และให้บริการ โดยผู้ขายและผู้ให้บริการ เป็นบุคคลแยกต่างหากจากกันโดยเด็ดขาด</a:t>
            </a:r>
          </a:p>
          <a:p>
            <a:pPr>
              <a:buNone/>
            </a:pPr>
            <a:endParaRPr lang="th-TH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285727"/>
            <a:ext cx="6462730" cy="928695"/>
          </a:xfrm>
        </p:spPr>
        <p:txBody>
          <a:bodyPr>
            <a:noAutofit/>
          </a:bodyPr>
          <a:lstStyle/>
          <a:p>
            <a:r>
              <a:rPr lang="th-TH" sz="4800" b="1" dirty="0"/>
              <a:t>ขั้นตอนในการวางแผนภาษมี</a:t>
            </a:r>
            <a:r>
              <a:rPr lang="th-TH" sz="4800" b="1" dirty="0" smtClean="0"/>
              <a:t>มูลค่าเพิ่ม</a:t>
            </a:r>
            <a:r>
              <a:rPr lang="th-TH" sz="4800" b="1" dirty="0"/>
              <a:t/>
            </a:r>
            <a:br>
              <a:rPr lang="th-TH" sz="4800" b="1" dirty="0"/>
            </a:br>
            <a:endParaRPr lang="th-TH" sz="4800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sz="4000" b="1" dirty="0" smtClean="0"/>
              <a:t>๑. กำหนด</a:t>
            </a:r>
            <a:r>
              <a:rPr lang="th-TH" sz="4000" b="1" dirty="0"/>
              <a:t>ประเด็นภาษีมูลค่าเพิ่มที่เกี่ยวข้องกับธุรกิจที่</a:t>
            </a:r>
          </a:p>
          <a:p>
            <a:pPr>
              <a:buNone/>
            </a:pPr>
            <a:r>
              <a:rPr lang="th-TH" sz="4000" b="1" dirty="0" smtClean="0"/>
              <a:t>       จะ</a:t>
            </a:r>
            <a:r>
              <a:rPr lang="th-TH" sz="4000" b="1" dirty="0"/>
              <a:t>วางแผนภาษีอากร</a:t>
            </a:r>
          </a:p>
          <a:p>
            <a:pPr>
              <a:buNone/>
            </a:pPr>
            <a:r>
              <a:rPr lang="th-TH" sz="4000" b="1" dirty="0"/>
              <a:t>๒. ศึกษาสาเหตุปัญหาภาษีอากร</a:t>
            </a:r>
          </a:p>
          <a:p>
            <a:pPr>
              <a:buNone/>
            </a:pPr>
            <a:r>
              <a:rPr lang="th-TH" sz="4000" b="1" dirty="0"/>
              <a:t>๓. กำหนดเป้าหมายของการแก้ปัญหาภาษีมูลค่าเพิ่ม</a:t>
            </a:r>
          </a:p>
          <a:p>
            <a:pPr>
              <a:buNone/>
            </a:pPr>
            <a:r>
              <a:rPr lang="th-TH" sz="4000" b="1" dirty="0"/>
              <a:t>๔. วางแผนและลงมือ</a:t>
            </a:r>
            <a:r>
              <a:rPr lang="th-TH" sz="4000" b="1" dirty="0" err="1"/>
              <a:t>ปฎิบัติ</a:t>
            </a:r>
            <a:endParaRPr lang="th-TH" sz="4000" b="1" dirty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sz="32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(2) การขายสินค้าสวัสดิการแก่พนักงาน ถือเป็นการขายและแม้จะขาย</a:t>
            </a:r>
          </a:p>
          <a:p>
            <a:pPr>
              <a:buNone/>
            </a:pPr>
            <a:r>
              <a:rPr lang="th-TH" sz="32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สินค้าในราคาถูกกว่าราคาปกติก็ยังถือได้ว่ามีเหตุอันสมควร</a:t>
            </a:r>
          </a:p>
          <a:p>
            <a:pPr>
              <a:buNone/>
            </a:pPr>
            <a:r>
              <a:rPr lang="th-TH" sz="32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(3) การขายสินค้าที่มิได้กระทำเป็นปกต</a:t>
            </a:r>
            <a:r>
              <a:rPr lang="th-TH" sz="3200" dirty="0" smtClean="0"/>
              <a:t>ิ</a:t>
            </a:r>
            <a:r>
              <a:rPr lang="th-TH" sz="32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ธุรกิจ เช่น การขายทรัพย์สินเก่า</a:t>
            </a:r>
          </a:p>
          <a:p>
            <a:pPr>
              <a:buNone/>
            </a:pPr>
            <a:r>
              <a:rPr lang="th-TH" sz="32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เศษซากวัสดุ เป็นต้น เช่น บริษัทฯ แบ่งจ่ายไฟฟ้าให้บริษัทอื่นใช้ ให้บริษัทอื่นใช้น้ำประปาร่วมด้วย และบางครั้งได้ขายเศษวัสดุ เช่น เศษเหล็ก กระดาษ ไม้ และอื่นๆ แม้จะเป็นจำนวนน้อยและเกิดขึ้นไม่บ่อยครั้งก็ตาม เงินค่าไฟฟ้า ค่าน้ำประปาที่บริษัทฯ เรียกเก็บจากบริษัทอื่น ค่าขายเศษวัสดุเหลือใช้ ถือเป็นค่าตอบแทนจากการขายสินค้า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/>
              <a:t/>
            </a:r>
            <a:br>
              <a:rPr lang="th-TH" b="1" dirty="0" smtClean="0"/>
            </a:br>
            <a:r>
              <a:rPr lang="th-TH" b="1" dirty="0" smtClean="0"/>
              <a:t>๑.๑ </a:t>
            </a:r>
            <a:r>
              <a:rPr lang="th-TH" b="1" dirty="0"/>
              <a:t>การ</a:t>
            </a:r>
            <a:r>
              <a:rPr lang="th-TH" b="1" dirty="0" smtClean="0"/>
              <a:t>จำหน่าย </a:t>
            </a:r>
            <a:r>
              <a:rPr lang="th-TH" b="1" dirty="0"/>
              <a:t>จ่าย โอนสินค้าโดยได้รับ</a:t>
            </a:r>
            <a:r>
              <a:rPr lang="th-TH" b="1" dirty="0" smtClean="0"/>
              <a:t>ประโยชน์หรือ</a:t>
            </a:r>
            <a:r>
              <a:rPr lang="th-TH" b="1" dirty="0"/>
              <a:t>ค่าตอบแทน</a:t>
            </a:r>
            <a:br>
              <a:rPr lang="th-TH" b="1" dirty="0"/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h-TH" sz="3200" dirty="0"/>
              <a:t>2. </a:t>
            </a:r>
            <a:r>
              <a:rPr lang="th-TH" sz="3200" b="1" dirty="0"/>
              <a:t>การนำสินค้าไปแลกเปลี่ยน (</a:t>
            </a:r>
            <a:r>
              <a:rPr lang="en-US" sz="3200" b="1" dirty="0"/>
              <a:t>Barter) </a:t>
            </a:r>
            <a:r>
              <a:rPr lang="th-TH" sz="3200" b="1" dirty="0"/>
              <a:t>กับสินค้าหรือบริการ</a:t>
            </a:r>
          </a:p>
          <a:p>
            <a:pPr>
              <a:buNone/>
            </a:pPr>
            <a:r>
              <a:rPr lang="th-TH" sz="3200" b="1" dirty="0"/>
              <a:t>เช่น การ</a:t>
            </a:r>
            <a:r>
              <a:rPr lang="th-TH" sz="3200" b="1" dirty="0" smtClean="0"/>
              <a:t>แลกเปลี่ยนเครื่องคอมพิวเตอร์</a:t>
            </a:r>
            <a:r>
              <a:rPr lang="th-TH" sz="3200" b="1" dirty="0"/>
              <a:t>กับ</a:t>
            </a:r>
            <a:r>
              <a:rPr lang="th-TH" sz="3200" b="1" dirty="0" smtClean="0"/>
              <a:t>เครื่องใช้สำนักงาน </a:t>
            </a:r>
            <a:r>
              <a:rPr lang="th-TH" sz="3200" b="1" dirty="0"/>
              <a:t>การ</a:t>
            </a:r>
            <a:r>
              <a:rPr lang="th-TH" sz="3200" b="1" dirty="0" smtClean="0"/>
              <a:t>แลกเปลี่ยนเครื่องจักร</a:t>
            </a:r>
            <a:r>
              <a:rPr lang="th-TH" sz="3200" b="1" dirty="0"/>
              <a:t>กับการโฆษณา ระหว่างผู้ประกอบการกับผู้ประกอบการหรือกับ</a:t>
            </a:r>
            <a:r>
              <a:rPr lang="th-TH" sz="3200" b="1" dirty="0" smtClean="0"/>
              <a:t>บุคคลอื่น </a:t>
            </a:r>
            <a:r>
              <a:rPr lang="th-TH" sz="3200" b="1" dirty="0"/>
              <a:t>ถือว่าต่างฝ่ายต่างขายสินค้าหรือ</a:t>
            </a:r>
            <a:r>
              <a:rPr lang="th-TH" sz="3200" b="1" dirty="0" smtClean="0"/>
              <a:t>ให้บร</a:t>
            </a:r>
            <a:r>
              <a:rPr lang="th-TH" sz="3200" dirty="0" smtClean="0"/>
              <a:t>ิ</a:t>
            </a:r>
            <a:r>
              <a:rPr lang="th-TH" sz="3200" b="1" dirty="0" smtClean="0"/>
              <a:t>การ</a:t>
            </a:r>
            <a:r>
              <a:rPr lang="th-TH" sz="3200" b="1" dirty="0"/>
              <a:t>ในส่วนของตน</a:t>
            </a:r>
          </a:p>
          <a:p>
            <a:pPr>
              <a:buNone/>
            </a:pPr>
            <a:r>
              <a:rPr lang="th-TH" sz="3200" dirty="0"/>
              <a:t>3. </a:t>
            </a:r>
            <a:r>
              <a:rPr lang="th-TH" sz="3200" b="1" dirty="0"/>
              <a:t>การนำทรัพย์สินเก่าไปชำระเป็นส่วน</a:t>
            </a:r>
            <a:r>
              <a:rPr lang="th-TH" sz="3200" b="1" dirty="0" smtClean="0"/>
              <a:t>หนึ่ง ของ</a:t>
            </a:r>
            <a:r>
              <a:rPr lang="th-TH" sz="3200" b="1" dirty="0"/>
              <a:t>ราคา</a:t>
            </a:r>
            <a:r>
              <a:rPr lang="th-TH" sz="3200" b="1" dirty="0" smtClean="0"/>
              <a:t>ทรัพย์สินที่ซื้อใหม่</a:t>
            </a:r>
            <a:endParaRPr lang="th-TH" sz="3200" b="1" dirty="0"/>
          </a:p>
          <a:p>
            <a:pPr>
              <a:buNone/>
            </a:pPr>
            <a:r>
              <a:rPr lang="en-US" sz="3200" b="1" dirty="0"/>
              <a:t>(Trade Out, Trade In) </a:t>
            </a:r>
            <a:r>
              <a:rPr lang="th-TH" sz="3200" b="1" dirty="0"/>
              <a:t>เช่น การนำรถยนต์เก่าไปชำระเป็นส่วนหนึ่งของ</a:t>
            </a:r>
            <a:r>
              <a:rPr lang="th-TH" sz="3200" b="1" dirty="0" smtClean="0"/>
              <a:t>ราคารถยนต์</a:t>
            </a:r>
            <a:r>
              <a:rPr lang="th-TH" sz="3200" b="1" dirty="0"/>
              <a:t>ที่ซื้อใหม่ ถือว่าผู้ประกอบการที่เป็นเจ้าของรถยนต์เก่าได้ "ขาย" รถยนต์</a:t>
            </a:r>
            <a:r>
              <a:rPr lang="th-TH" sz="3200" b="1" dirty="0" smtClean="0"/>
              <a:t>เก่าของตน</a:t>
            </a:r>
            <a:endParaRPr lang="th-TH" sz="3200" b="1" dirty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/>
              <a:t/>
            </a:r>
            <a:br>
              <a:rPr lang="th-TH" b="1" dirty="0" smtClean="0"/>
            </a:br>
            <a:r>
              <a:rPr lang="th-TH" b="1" dirty="0" smtClean="0"/>
              <a:t>๑.๑ </a:t>
            </a:r>
            <a:r>
              <a:rPr lang="th-TH" b="1" dirty="0"/>
              <a:t>การ</a:t>
            </a:r>
            <a:r>
              <a:rPr lang="th-TH" b="1" dirty="0" smtClean="0"/>
              <a:t>จำหน่าย </a:t>
            </a:r>
            <a:r>
              <a:rPr lang="th-TH" b="1" dirty="0"/>
              <a:t>จ่าย โอนสินค้าโดยได้รับ</a:t>
            </a:r>
            <a:r>
              <a:rPr lang="th-TH" b="1" dirty="0" smtClean="0"/>
              <a:t>ประโยชน์หรือ</a:t>
            </a:r>
            <a:r>
              <a:rPr lang="th-TH" b="1" dirty="0"/>
              <a:t>ค่าตอบแทน</a:t>
            </a:r>
            <a:br>
              <a:rPr lang="th-TH" b="1" dirty="0"/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h-TH" sz="3200" b="1" dirty="0"/>
              <a:t>4. การขายสินค้าโดยรวมค่าบริการไว้ในราคาสินค้า ถือเป็นการ</a:t>
            </a:r>
          </a:p>
          <a:p>
            <a:pPr>
              <a:buNone/>
            </a:pPr>
            <a:r>
              <a:rPr lang="th-TH" sz="3200" b="1" dirty="0"/>
              <a:t>ขายสินค้าทั้ง</a:t>
            </a:r>
            <a:r>
              <a:rPr lang="th-TH" sz="3200" b="1" dirty="0" smtClean="0"/>
              <a:t>จำนวน ทั้งนี้ </a:t>
            </a:r>
            <a:r>
              <a:rPr lang="th-TH" sz="3200" b="1" dirty="0"/>
              <a:t>เพราะคู่สัญญามุ่งหมายที่จะโอนกรรมสิทธิ์ในสินค้าที่ซื้อขาย มิได้มุ่ง</a:t>
            </a:r>
            <a:r>
              <a:rPr lang="th-TH" sz="3200" b="1" dirty="0" smtClean="0"/>
              <a:t>ให้บริการจึง </a:t>
            </a:r>
            <a:r>
              <a:rPr lang="th-TH" sz="3200" b="1" dirty="0"/>
              <a:t>ไม่</a:t>
            </a:r>
            <a:r>
              <a:rPr lang="th-TH" sz="3200" b="1" dirty="0" smtClean="0"/>
              <a:t>คำนึง ถึง </a:t>
            </a:r>
            <a:r>
              <a:rPr lang="th-TH" sz="3200" b="1" dirty="0"/>
              <a:t>ผลสำเร็จของงาน ความ</a:t>
            </a:r>
            <a:r>
              <a:rPr lang="th-TH" sz="3200" b="1" dirty="0" smtClean="0"/>
              <a:t>รับผิด </a:t>
            </a:r>
            <a:r>
              <a:rPr lang="th-TH" sz="3200" b="1" dirty="0"/>
              <a:t>ในการเสียภาษีมูลค่าเพิ่มเกิดขึ้น ณ </a:t>
            </a:r>
            <a:r>
              <a:rPr lang="th-TH" sz="3200" b="1" dirty="0" smtClean="0"/>
              <a:t>จุดที่</a:t>
            </a:r>
            <a:r>
              <a:rPr lang="th-TH" sz="3200" b="1" dirty="0"/>
              <a:t>มีการส่งมอบสินค้า แม้บริการที่ประกอบเข้าการขายสินค้านั้นจะยังไม่เกิดมีก็</a:t>
            </a:r>
            <a:r>
              <a:rPr lang="th-TH" sz="3200" b="1" dirty="0" smtClean="0"/>
              <a:t>ตามเช่น </a:t>
            </a:r>
            <a:r>
              <a:rPr lang="th-TH" sz="3200" b="1" dirty="0"/>
              <a:t>ขายเสาเข็มพร้อมบริการตอก ขาย</a:t>
            </a:r>
            <a:r>
              <a:rPr lang="th-TH" sz="3200" b="1" dirty="0" smtClean="0"/>
              <a:t>เครื่องจักร </a:t>
            </a:r>
            <a:r>
              <a:rPr lang="th-TH" sz="3200" b="1" dirty="0"/>
              <a:t>อุปกรณ์</a:t>
            </a:r>
            <a:r>
              <a:rPr lang="th-TH" sz="3200" b="1" dirty="0" smtClean="0"/>
              <a:t>พร้อมบริการประกอบติดตั้ง </a:t>
            </a:r>
            <a:r>
              <a:rPr lang="th-TH" sz="3200" b="1" dirty="0"/>
              <a:t>ขายสินค้าพร้อมบริการขนส่ง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>๑.๒ การจำหน่าย จ่าย โอนสินค้า โดยไม่ได้รับประโยชน์หรือ</a:t>
            </a:r>
            <a:br>
              <a:rPr lang="th-TH" dirty="0" smtClean="0"/>
            </a:br>
            <a:r>
              <a:rPr lang="th-TH" dirty="0" smtClean="0"/>
              <a:t>ค่าตอบแทนที่อยู่ในข่ายต้องเสียภาษีมูลค่าเพิ่ม</a:t>
            </a:r>
            <a:br>
              <a:rPr lang="th-TH" dirty="0" smtClean="0"/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sz="32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 การแจกสินค้าหรือสิ่งของไม่ว่าเพื่อการใดๆ</a:t>
            </a:r>
          </a:p>
          <a:p>
            <a:pPr>
              <a:buNone/>
            </a:pPr>
            <a:r>
              <a:rPr lang="th-TH" sz="32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 การแจกสินค้าเป็นตัวอย่างในกรณีอื่นใด ที่มิใช่เป็นการแจกสินค้า</a:t>
            </a:r>
          </a:p>
          <a:p>
            <a:pPr>
              <a:buNone/>
            </a:pPr>
            <a:r>
              <a:rPr lang="th-TH" sz="32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ตัวอย่างเพื่อการส่งเสริมการขาย</a:t>
            </a:r>
          </a:p>
          <a:p>
            <a:pPr>
              <a:buNone/>
            </a:pPr>
            <a:r>
              <a:rPr lang="th-TH" sz="32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 การส่งสินค้าไปให้ลูกค้าทดลองใช้งานก่อนซื้อ</a:t>
            </a:r>
          </a:p>
          <a:p>
            <a:pPr>
              <a:buNone/>
            </a:pPr>
            <a:r>
              <a:rPr lang="th-TH" sz="32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4. การให้ยืมใช้สิ้นเปลือง และการใช้คืนสินค้าที่ได้ยืมใช้สิ้นเปลืองไปนั้น</a:t>
            </a:r>
          </a:p>
          <a:p>
            <a:pPr>
              <a:buNone/>
            </a:pPr>
            <a:r>
              <a:rPr lang="th-TH" sz="32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5. การแถมสินค้า ที่ไม่ได้แถมไปพร้อมกับการขายสินค้าหรือการให้บริการ</a:t>
            </a:r>
          </a:p>
          <a:p>
            <a:pPr>
              <a:buNone/>
            </a:pPr>
            <a:r>
              <a:rPr lang="th-TH" sz="32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หรือมูลค่าของสินค้าที่แถมมากกว่ามูลค่าของสินค้าที่ขายหรือบริการที่ให้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>๑.๓ การจำหน่าย จ่าย โอนสินค้าโดยไม่ได้รับประโยชน์หรือค่าตอบแทน ที่ไม่อยู่ในข่ายต้องเสียภาษีมูลค่าเพิ่ม</a:t>
            </a:r>
            <a:br>
              <a:rPr lang="th-TH" dirty="0" smtClean="0"/>
            </a:br>
            <a:r>
              <a:rPr lang="th-TH" dirty="0" smtClean="0"/>
              <a:t/>
            </a:r>
            <a:br>
              <a:rPr lang="th-TH" dirty="0" smtClean="0"/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214423"/>
            <a:ext cx="8267700" cy="5643578"/>
          </a:xfrm>
        </p:spPr>
        <p:txBody>
          <a:bodyPr/>
          <a:lstStyle/>
          <a:p>
            <a:pPr>
              <a:buNone/>
            </a:pPr>
            <a:r>
              <a:rPr lang="th-TH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 การแถมสินค้าที่ได้แถมไปพร้อมกับการขายสินค้าหรือการให้บริการ โดยมูลค่าของสินค้าที่แถมจะต้องไม่เกินมูลค่าของสินค้าที่ขายหรือมูลค่าของบริการที่ให้ ตามมาตรา 79(4)</a:t>
            </a:r>
          </a:p>
          <a:p>
            <a:pPr>
              <a:buNone/>
            </a:pPr>
            <a:r>
              <a:rPr lang="th-TH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 การแจกสินค้าหรือให้สินค้าเป็นรางวัลแก่ผู้ซื้อสินค้าหรือผู้รับบริการ เพื่อตอบแทนการซื้อสินค้าหรือรับบริการ ตามมาตรา 79(4)</a:t>
            </a:r>
          </a:p>
          <a:p>
            <a:pPr>
              <a:buNone/>
            </a:pPr>
            <a:r>
              <a:rPr lang="th-TH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 การแจกสินค้าหรือของขวัญ ที่เป็นไปตามเงื่อนไขดังต่อไปนี้</a:t>
            </a:r>
          </a:p>
          <a:p>
            <a:pPr>
              <a:buNone/>
            </a:pPr>
            <a:r>
              <a:rPr lang="th-TH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(1) ต้องเป็นการแจกสินค้าหรือของขวัญ เนื</a:t>
            </a:r>
            <a:r>
              <a:rPr lang="th-TH" dirty="0" smtClean="0"/>
              <a:t>่</a:t>
            </a:r>
            <a:r>
              <a:rPr lang="th-TH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องในพิธ</a:t>
            </a:r>
            <a:r>
              <a:rPr lang="th-TH" dirty="0" smtClean="0"/>
              <a:t>ี</a:t>
            </a:r>
            <a:r>
              <a:rPr lang="th-TH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หรือตามโอกาสแห่งขนบธรรมเนียม</a:t>
            </a:r>
          </a:p>
          <a:p>
            <a:pPr>
              <a:buNone/>
            </a:pPr>
            <a:r>
              <a:rPr lang="th-TH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(2) สินค้าที่แจกหรือให้เป็นของขวัญต้องเป็นสินค้าที่เป็นปฏิทิน สมุดบันทึก</a:t>
            </a:r>
          </a:p>
          <a:p>
            <a:pPr>
              <a:buNone/>
            </a:pPr>
            <a:r>
              <a:rPr lang="th-TH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ประจำวัน (</a:t>
            </a: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Diary) </a:t>
            </a:r>
            <a:r>
              <a:rPr lang="th-TH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หรือสินค้าที่มีลักษณะทำนองเดียวกัน</a:t>
            </a:r>
          </a:p>
          <a:p>
            <a:pPr>
              <a:buNone/>
            </a:pPr>
            <a:r>
              <a:rPr lang="th-TH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(3) ในกรณีสินค้าที่แจกหรือให้เป็นของขวัญ ของชำร่วย ต้องมีชื่อผู้ประกอบการ ชื่อการค้า หรือเครื่องหมายการค้าของผู้ประกอบการปรากฏอยู่</a:t>
            </a:r>
          </a:p>
          <a:p>
            <a:pPr>
              <a:buNone/>
            </a:pPr>
            <a:endParaRPr lang="th-TH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/>
              <a:t/>
            </a:r>
            <a:br>
              <a:rPr lang="th-TH" b="1" dirty="0" smtClean="0"/>
            </a:br>
            <a:r>
              <a:rPr lang="th-TH" b="1" dirty="0" smtClean="0"/>
              <a:t>๑.๓ </a:t>
            </a:r>
            <a:r>
              <a:rPr lang="th-TH" b="1" dirty="0"/>
              <a:t>การจำหน่าย จ่าย โอนสินค้าโดยไม่ได้รับประโยชน์หรือ</a:t>
            </a:r>
            <a:br>
              <a:rPr lang="th-TH" b="1" dirty="0"/>
            </a:br>
            <a:r>
              <a:rPr lang="th-TH" b="1" dirty="0"/>
              <a:t>ค่าตอบแทน ที่ไม่อยู่ในข่ายต้องเสียภาษีมูลค่าเพิ่ม</a:t>
            </a:r>
            <a:br>
              <a:rPr lang="th-TH" b="1" dirty="0"/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th-TH" sz="3000" b="1" dirty="0"/>
              <a:t>4. การแจกสินค้าตัวอย่างเนื่องจากการจัดกิจกรรมส่งเสริมการขาย</a:t>
            </a:r>
          </a:p>
          <a:p>
            <a:pPr>
              <a:buNone/>
            </a:pPr>
            <a:r>
              <a:rPr lang="th-TH" sz="3000" b="1" dirty="0"/>
              <a:t>5. การบริจาคสินค้าให้แก่องค์การสาธารณกุศล ตามพระราชกฤษฎีกาฯ (ฉบับที่ 239)</a:t>
            </a:r>
          </a:p>
          <a:p>
            <a:pPr>
              <a:buNone/>
            </a:pPr>
            <a:r>
              <a:rPr lang="th-TH" sz="3000" b="1" dirty="0"/>
              <a:t>6. การบริจาคสินค้าให้แก่ส่วนราชการตามโครงการของทางราชการ</a:t>
            </a:r>
          </a:p>
          <a:p>
            <a:pPr>
              <a:buNone/>
            </a:pPr>
            <a:r>
              <a:rPr lang="th-TH" sz="3000" b="1" dirty="0"/>
              <a:t>7. การทำลายสินค้าและวัตถุดิบ ตามหลักเกณฑ์ และเงื่อนไขตามคำสั่งกรมสรรพากรที่</a:t>
            </a:r>
          </a:p>
          <a:p>
            <a:pPr>
              <a:buNone/>
            </a:pPr>
            <a:r>
              <a:rPr lang="th-TH" sz="3000" b="1" dirty="0"/>
              <a:t>ป.79/2541 เรื่อง แนวทางปฏิบัติกรณีการทำลายของเสีย สินค้าที่เสื่อมคุณภาพ</a:t>
            </a:r>
          </a:p>
          <a:p>
            <a:pPr>
              <a:buNone/>
            </a:pPr>
            <a:r>
              <a:rPr lang="th-TH" sz="3000" b="1" dirty="0"/>
              <a:t>สินค้าทีมีตำหนิ สินค้าที่หมดสมัยนิยม สินค้าที่หมดอายุ และเศษซาก ลงวันที่ 3</a:t>
            </a:r>
          </a:p>
          <a:p>
            <a:pPr>
              <a:buNone/>
            </a:pPr>
            <a:r>
              <a:rPr lang="th-TH" sz="3000" b="1" dirty="0"/>
              <a:t>พฤศจิกายน 2541</a:t>
            </a:r>
          </a:p>
          <a:p>
            <a:pPr>
              <a:buNone/>
            </a:pPr>
            <a:r>
              <a:rPr lang="th-TH" sz="3000" b="1" dirty="0"/>
              <a:t>8. กรณีสินค้าถูกทำลายหรือสูญหายเนื่องจากอุบัติเหตุ หรือเหตุสุดวิสัย ได้แก่ อัคคีภัย</a:t>
            </a:r>
          </a:p>
          <a:p>
            <a:pPr>
              <a:buNone/>
            </a:pPr>
            <a:r>
              <a:rPr lang="th-TH" sz="3000" b="1" dirty="0"/>
              <a:t>อุทกภัย </a:t>
            </a:r>
            <a:r>
              <a:rPr lang="th-TH" sz="3000" b="1" dirty="0" err="1" smtClean="0"/>
              <a:t>วาต</a:t>
            </a:r>
            <a:r>
              <a:rPr lang="th-TH" sz="3000" b="1" dirty="0" smtClean="0"/>
              <a:t>ภัย </a:t>
            </a:r>
            <a:r>
              <a:rPr lang="th-TH" sz="3000" b="1" dirty="0"/>
              <a:t>หรือภัย</a:t>
            </a:r>
            <a:r>
              <a:rPr lang="th-TH" sz="3000" b="1" dirty="0" smtClean="0"/>
              <a:t>ธรรมชาติอื่น</a:t>
            </a:r>
            <a:r>
              <a:rPr lang="th-TH" sz="3000" b="1" dirty="0"/>
              <a:t>ใด รวมทั้งกรณีสินค้าถูกขโมยหรือยักยอก </a:t>
            </a:r>
            <a:r>
              <a:rPr lang="th-TH" sz="3000" b="1" dirty="0" smtClean="0"/>
              <a:t>ซึ่ง</a:t>
            </a:r>
            <a:endParaRPr lang="th-TH" sz="3000" b="1" dirty="0"/>
          </a:p>
          <a:p>
            <a:pPr>
              <a:buNone/>
            </a:pPr>
            <a:r>
              <a:rPr lang="th-TH" sz="3000" b="1" dirty="0"/>
              <a:t>ผู้ประกอบการต้องมีหลักฐานทางราชการ หรือหลักฐานอื่นที่เชื่อถือได้ว่าเกิด</a:t>
            </a:r>
          </a:p>
          <a:p>
            <a:pPr>
              <a:buNone/>
            </a:pPr>
            <a:r>
              <a:rPr lang="th-TH" sz="3000" b="1" dirty="0"/>
              <a:t>เหตุการณ์ดังกล่าว</a:t>
            </a:r>
            <a:r>
              <a:rPr lang="th-TH" sz="3000" b="1" dirty="0" smtClean="0"/>
              <a:t>จริงโดย</a:t>
            </a:r>
            <a:r>
              <a:rPr lang="th-TH" sz="3000" b="1" dirty="0"/>
              <a:t>ชัดแจ้ง ไว้พิสูจน์ต่อเจ้าพนักงาน</a:t>
            </a:r>
            <a:r>
              <a:rPr lang="th-TH" sz="3000" b="1" dirty="0" smtClean="0"/>
              <a:t>ประเมิน</a:t>
            </a:r>
            <a:endParaRPr lang="th-TH" sz="3000" b="1" dirty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/>
              <a:t/>
            </a:r>
            <a:br>
              <a:rPr lang="th-TH" b="1" dirty="0" smtClean="0"/>
            </a:br>
            <a:r>
              <a:rPr lang="th-TH" b="1" dirty="0" smtClean="0"/>
              <a:t>๑.๗ </a:t>
            </a:r>
            <a:r>
              <a:rPr lang="th-TH" b="1" dirty="0"/>
              <a:t>การนำสินค้าไปใช้ไม่ว่าประการใดๆ กรณี</a:t>
            </a:r>
            <a:r>
              <a:rPr lang="th-TH" b="1" dirty="0" smtClean="0"/>
              <a:t>ที่อยู่ใน</a:t>
            </a:r>
            <a:r>
              <a:rPr lang="th-TH" b="1" dirty="0"/>
              <a:t>ข่ายต้อง</a:t>
            </a:r>
            <a:r>
              <a:rPr lang="th-TH" b="1" dirty="0" smtClean="0"/>
              <a:t>เสียภาษีมูลค่าเพิ่ม</a:t>
            </a:r>
            <a:r>
              <a:rPr lang="th-TH" b="1" dirty="0"/>
              <a:t/>
            </a:r>
            <a:br>
              <a:rPr lang="th-TH" b="1" dirty="0"/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h-TH" b="1" dirty="0"/>
              <a:t>1.การนำสินค้าไปใช้ เพื่อประโยชน์ส่วนตัวของผู้ประกอบการจดทะเบียนที่</a:t>
            </a:r>
          </a:p>
          <a:p>
            <a:pPr>
              <a:buNone/>
            </a:pPr>
            <a:r>
              <a:rPr lang="th-TH" b="1" dirty="0"/>
              <a:t>เป็นบุคคลธรรมดา หรือผู้เป็นหุ้นส่วน ในห้างหุ้นส่วนสามัญ</a:t>
            </a:r>
            <a:r>
              <a:rPr lang="th-TH" b="1" dirty="0" smtClean="0"/>
              <a:t>หรือ</a:t>
            </a:r>
            <a:r>
              <a:rPr lang="th-TH" b="1" dirty="0"/>
              <a:t>บุคคลใน</a:t>
            </a:r>
          </a:p>
          <a:p>
            <a:pPr>
              <a:buNone/>
            </a:pPr>
            <a:r>
              <a:rPr lang="th-TH" b="1" dirty="0"/>
              <a:t>คณะบุคคลที่มิใช่นิติบุคคล หรือเพื่อประโยชน์ส่วนตัวของกรรมการหรือ</a:t>
            </a:r>
          </a:p>
          <a:p>
            <a:pPr>
              <a:buNone/>
            </a:pPr>
            <a:r>
              <a:rPr lang="th-TH" b="1" dirty="0"/>
              <a:t>หุ้นส่วนผู้จัดการหรอือผู้จัดการ</a:t>
            </a:r>
            <a:r>
              <a:rPr lang="th-TH" b="1" dirty="0" smtClean="0"/>
              <a:t>ในบริษัท</a:t>
            </a:r>
            <a:r>
              <a:rPr lang="th-TH" b="1" dirty="0"/>
              <a:t>หรอือห้างหุ้นส่วน</a:t>
            </a:r>
            <a:r>
              <a:rPr lang="th-TH" b="1" dirty="0" smtClean="0"/>
              <a:t>นิติบุคคล</a:t>
            </a:r>
            <a:endParaRPr lang="th-TH" b="1" dirty="0"/>
          </a:p>
          <a:p>
            <a:pPr>
              <a:buNone/>
            </a:pPr>
            <a:r>
              <a:rPr lang="th-TH" b="1" dirty="0"/>
              <a:t>2. การนำสินค้าไปใช้ในการผลิตสินค้า การให้บริการ การบริหารงานของ</a:t>
            </a:r>
          </a:p>
          <a:p>
            <a:pPr>
              <a:buNone/>
            </a:pPr>
            <a:r>
              <a:rPr lang="th-TH" b="1" dirty="0" smtClean="0"/>
              <a:t>กิจการ </a:t>
            </a:r>
            <a:r>
              <a:rPr lang="th-TH" b="1" dirty="0"/>
              <a:t>หรือเพื่อประโยชน์ของ</a:t>
            </a:r>
            <a:r>
              <a:rPr lang="th-TH" b="1" dirty="0" smtClean="0"/>
              <a:t>ทรัพย์สินที่มีไว้</a:t>
            </a:r>
            <a:r>
              <a:rPr lang="th-TH" b="1" dirty="0"/>
              <a:t>ในการ</a:t>
            </a:r>
            <a:r>
              <a:rPr lang="th-TH" b="1" dirty="0" smtClean="0"/>
              <a:t>ประกอบกิจการ</a:t>
            </a:r>
            <a:r>
              <a:rPr lang="th-TH" b="1" dirty="0"/>
              <a:t>ของ</a:t>
            </a:r>
          </a:p>
          <a:p>
            <a:pPr>
              <a:buNone/>
            </a:pPr>
            <a:r>
              <a:rPr lang="th-TH" b="1" dirty="0"/>
              <a:t>ตนเอง ทั้งนี้ เฉพาะสำหรับการใช้ในกิจการ ที่ไม่อยู่ในบังคับที่ต้องเสีย</a:t>
            </a:r>
          </a:p>
          <a:p>
            <a:pPr>
              <a:buNone/>
            </a:pPr>
            <a:r>
              <a:rPr lang="th-TH" b="1" dirty="0" smtClean="0"/>
              <a:t>ภาษีมูลค่าเพิ่ม</a:t>
            </a:r>
            <a:endParaRPr lang="th-TH" b="1" dirty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>๑.๘ การนำสินค้าไปใช้ไม่ว่าประการใดๆ กรณีทีไม่อยู่ในข่ายต้องเสียภาษีมูลค่าเพิ่ม</a:t>
            </a:r>
            <a:br>
              <a:rPr lang="th-TH" dirty="0" smtClean="0"/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 การนำสินค้าไปใช้ในการผลิตสินค้า การให้บริการ การบริหารงานของกิจการ</a:t>
            </a:r>
          </a:p>
          <a:p>
            <a:pPr>
              <a:buNone/>
            </a:pPr>
            <a:r>
              <a:rPr lang="th-TH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หรือเพื่อประโยชน์ของทรัพย์สินที่มีไว้ในการประกอบกิจการของตนเอง ทั้งนี้</a:t>
            </a:r>
          </a:p>
          <a:p>
            <a:pPr>
              <a:buNone/>
            </a:pPr>
            <a:r>
              <a:rPr lang="th-TH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ต้องเป็นการใช้ในกิจการที่อยู่ในบังคับที่ต้องเสียภาษมีมูลค่าเพิ่ม</a:t>
            </a:r>
          </a:p>
          <a:p>
            <a:pPr>
              <a:buNone/>
            </a:pPr>
            <a:r>
              <a:rPr lang="th-TH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 การนำสินค้าประเภทเครื่องแบบของพนักงานไปใช้ในการบริหารงานของ</a:t>
            </a:r>
          </a:p>
          <a:p>
            <a:pPr>
              <a:buNone/>
            </a:pPr>
            <a:r>
              <a:rPr lang="th-TH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ผู้ประกอบการจดทะเบียน ที่เป็นไปตามหลักเกณฑ์ วิธีการและเงื่อนไขตามคำสั่ง</a:t>
            </a:r>
          </a:p>
          <a:p>
            <a:pPr>
              <a:buNone/>
            </a:pPr>
            <a:r>
              <a:rPr lang="th-TH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กรมสรรพากรที่ ป.47/2537</a:t>
            </a:r>
          </a:p>
          <a:p>
            <a:pPr>
              <a:buNone/>
            </a:pPr>
            <a:r>
              <a:rPr lang="th-TH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 การโอนสินค้า วัตถุดิบ รวมทั้งทรัพย์สินภายในกิจการที่อยู่ในข่ายต้องเสีย</a:t>
            </a:r>
          </a:p>
          <a:p>
            <a:pPr>
              <a:buNone/>
            </a:pPr>
            <a:r>
              <a:rPr lang="th-TH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ภาษีมูลค่าเพิ่ม เช่น โอนสินค้าหรือวัตถุดิบจากสำนักงานใหญ่ไปยังสาขา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>๑.๙ กรณีมีสินค้าขาดจากรายงานสินค้าและวัตถุดิบ</a:t>
            </a:r>
            <a:br>
              <a:rPr lang="th-TH" dirty="0" smtClean="0"/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สำหรับผู้ประกอบการจดทะเบียนที่ประกอบการขายสินค้า ถูกกำหนดให้มีหน้าที่ต้องจัดทำรายงานสินค้าและวัตถุดิบ และรายละเอียดสินค้าคง เหลือ ณ วันที่ 31 ธันวาคมของปีภาษี ตามแบบที่อธิบดีกรมสรรพากรกำหนด ตามนัยมาตรา</a:t>
            </a:r>
          </a:p>
          <a:p>
            <a:r>
              <a:rPr lang="th-TH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87(3) แห่งประมวลรัษฎากร และประกาศอธิบดีฯ เกี่ยวกับภาษีมูลค่าเพิ่ม (ฉบับที่ 22และฉบับที่ 23) ในกรณีที่ผู้ประกอบการจดทะเบียนมีสินค้าและวัตถุดิบ ขาดจากรายงานสินค้าและวัตถุดิบ หรือรายละเอียดสินค้าคงเหลือ ณ วันที่ 31 ธันวาคมของปีภาษี ให้ถือว่าจำนวนสินค้าและวัตถุดิบที่ขาดจากรายงาน และรายละเอียดดังกล่าวเป็นการขายที่ต้องเสียภาษีมูลค่าเพิ่ม ทั้งนี้ ไม่ว่าการที่สินค้าขาดจากรายงานนั้น จะเป็นการตรวจพบโดยผู้ประกอบการจดทะเบียน หรือเจ้าพนักงานประเมินก็ตาม</a:t>
            </a:r>
          </a:p>
          <a:p>
            <a:endParaRPr lang="th-TH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h-TH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/>
              <a:t/>
            </a:r>
            <a:br>
              <a:rPr lang="th-TH" b="1" dirty="0" smtClean="0"/>
            </a:br>
            <a:r>
              <a:rPr lang="th-TH" b="1" dirty="0" smtClean="0"/>
              <a:t>การ</a:t>
            </a:r>
            <a:r>
              <a:rPr lang="th-TH" b="1" dirty="0"/>
              <a:t>วางแผนภาษี</a:t>
            </a:r>
            <a:r>
              <a:rPr lang="th-TH" b="1" dirty="0" smtClean="0"/>
              <a:t>เกี่ยวกับ</a:t>
            </a:r>
            <a:r>
              <a:rPr lang="th-TH" b="1" dirty="0"/>
              <a:t>การขายสินค้าทั่วไป</a:t>
            </a:r>
            <a:br>
              <a:rPr lang="th-TH" b="1" dirty="0"/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h-TH" b="1" dirty="0"/>
              <a:t>1. ทำความเข้าใจ</a:t>
            </a:r>
            <a:r>
              <a:rPr lang="th-TH" b="1" dirty="0" smtClean="0"/>
              <a:t>เงื่อนไขเกี่ยวกับ</a:t>
            </a:r>
            <a:r>
              <a:rPr lang="th-TH" b="1" dirty="0"/>
              <a:t>คำว่า "ขาย" และคำว่า “สินค้า” ใน</a:t>
            </a:r>
          </a:p>
          <a:p>
            <a:pPr>
              <a:buNone/>
            </a:pPr>
            <a:r>
              <a:rPr lang="th-TH" b="1" dirty="0"/>
              <a:t>ระบบภาษีมูลค่าเพิ่มให้ถ่องแท้ว่ามีนัยหรือความหมายอย่างไร</a:t>
            </a:r>
          </a:p>
          <a:p>
            <a:pPr>
              <a:buNone/>
            </a:pPr>
            <a:r>
              <a:rPr lang="th-TH" b="1" dirty="0"/>
              <a:t>แตกต่างจากการขายในทางธุรกิจ</a:t>
            </a:r>
            <a:r>
              <a:rPr lang="th-TH" b="1" dirty="0" smtClean="0"/>
              <a:t>ทั่วไป</a:t>
            </a:r>
            <a:r>
              <a:rPr lang="th-TH" b="1" dirty="0"/>
              <a:t>อย่างไร นอกจากการ "ขาย"</a:t>
            </a:r>
          </a:p>
          <a:p>
            <a:pPr>
              <a:buNone/>
            </a:pPr>
            <a:r>
              <a:rPr lang="th-TH" b="1" dirty="0"/>
              <a:t>โดยทั่วไป</a:t>
            </a:r>
          </a:p>
          <a:p>
            <a:pPr>
              <a:buNone/>
            </a:pPr>
            <a:r>
              <a:rPr lang="th-TH" b="1" dirty="0"/>
              <a:t>2. ทำความเข้าใจเงื่อนไขเกี่ยวกับความรับผิดในการเสียภาษีมูลค่าเพิ่ม</a:t>
            </a:r>
          </a:p>
          <a:p>
            <a:pPr>
              <a:buNone/>
            </a:pPr>
            <a:r>
              <a:rPr lang="th-TH" b="1" dirty="0"/>
              <a:t>จากการขายสินค้า</a:t>
            </a:r>
          </a:p>
          <a:p>
            <a:pPr>
              <a:buNone/>
            </a:pPr>
            <a:r>
              <a:rPr lang="th-TH" b="1" dirty="0"/>
              <a:t>3. ต้องเข้าใจหน้าที่ของผู้ประกอบการ และปฏิบัติหน้าที่ดังกล่าวโดย</a:t>
            </a:r>
          </a:p>
          <a:p>
            <a:pPr>
              <a:buNone/>
            </a:pPr>
            <a:r>
              <a:rPr lang="th-TH" b="1" dirty="0"/>
              <a:t>ครบถ้วน และภายในกำหนดเวลาที่กฎหมายบัญญัติ อาทิ การออก</a:t>
            </a:r>
          </a:p>
          <a:p>
            <a:pPr>
              <a:buNone/>
            </a:pPr>
            <a:r>
              <a:rPr lang="th-TH" b="1" dirty="0"/>
              <a:t>และการส่งมอบใบกำกับภาษี การจัดทำรายงานภาษีขายและรายงาน</a:t>
            </a:r>
          </a:p>
          <a:p>
            <a:pPr>
              <a:buNone/>
            </a:pPr>
            <a:r>
              <a:rPr lang="th-TH" b="1" dirty="0"/>
              <a:t>สินค้าและวัตถุดิบ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334404" cy="1000132"/>
          </a:xfrm>
        </p:spPr>
        <p:txBody>
          <a:bodyPr>
            <a:normAutofit fontScale="90000"/>
          </a:bodyPr>
          <a:lstStyle/>
          <a:p>
            <a:r>
              <a:rPr lang="th-TH" b="1" dirty="0" smtClean="0"/>
              <a:t/>
            </a:r>
            <a:br>
              <a:rPr lang="th-TH" b="1" dirty="0" smtClean="0"/>
            </a:br>
            <a:r>
              <a:rPr lang="th-TH" sz="4900" b="1" dirty="0" smtClean="0"/>
              <a:t>ขั้นตอน </a:t>
            </a:r>
            <a:r>
              <a:rPr lang="th-TH" sz="4900" b="1" dirty="0"/>
              <a:t>๑ </a:t>
            </a:r>
            <a:r>
              <a:rPr lang="th-TH" sz="4900" b="1" dirty="0" smtClean="0"/>
              <a:t>กำหนด</a:t>
            </a:r>
            <a:r>
              <a:rPr lang="th-TH" sz="4900" b="1" dirty="0"/>
              <a:t>ประเด็นภาษมี</a:t>
            </a:r>
            <a:r>
              <a:rPr lang="th-TH" sz="4900" b="1" dirty="0" smtClean="0"/>
              <a:t>มูลค่าเพิ่ม</a:t>
            </a:r>
            <a:r>
              <a:rPr lang="th-TH" sz="4900" b="1" dirty="0"/>
              <a:t/>
            </a:r>
            <a:br>
              <a:rPr lang="th-TH" sz="4900" b="1" dirty="0"/>
            </a:br>
            <a:endParaRPr lang="th-TH" sz="4900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sz="4000" b="1" dirty="0"/>
              <a:t>๑. ประเด็นทางด้านรายได้</a:t>
            </a:r>
          </a:p>
          <a:p>
            <a:pPr>
              <a:buNone/>
            </a:pPr>
            <a:r>
              <a:rPr lang="th-TH" sz="4000" b="1" dirty="0"/>
              <a:t>๒. ประเด็นทางด้านรายจ่าย</a:t>
            </a:r>
          </a:p>
          <a:p>
            <a:pPr>
              <a:buNone/>
            </a:pPr>
            <a:r>
              <a:rPr lang="th-TH" sz="4000" b="1" dirty="0"/>
              <a:t>๓. ประเด็นทางด้าน</a:t>
            </a:r>
            <a:r>
              <a:rPr lang="th-TH" sz="4000" b="1" dirty="0" smtClean="0"/>
              <a:t>ทรัพย์สิน</a:t>
            </a:r>
            <a:r>
              <a:rPr lang="th-TH" sz="4000" b="1" dirty="0"/>
              <a:t>และ</a:t>
            </a:r>
            <a:r>
              <a:rPr lang="th-TH" sz="4000" b="1" dirty="0" smtClean="0"/>
              <a:t>หนี้สิน</a:t>
            </a:r>
            <a:endParaRPr lang="th-TH" sz="4000" b="1" dirty="0"/>
          </a:p>
          <a:p>
            <a:pPr>
              <a:buNone/>
            </a:pPr>
            <a:r>
              <a:rPr lang="th-TH" sz="4000" b="1" dirty="0"/>
              <a:t>๔. ประเด็นหน้าที่ทางภาษีมูลค่าเพิ่ม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305800" cy="949308"/>
          </a:xfrm>
        </p:spPr>
        <p:txBody>
          <a:bodyPr>
            <a:normAutofit fontScale="90000"/>
          </a:bodyPr>
          <a:lstStyle/>
          <a:p>
            <a:r>
              <a:rPr lang="th-TH" b="1" dirty="0" smtClean="0"/>
              <a:t/>
            </a:r>
            <a:br>
              <a:rPr lang="th-TH" b="1" dirty="0" smtClean="0"/>
            </a:br>
            <a:r>
              <a:rPr lang="th-TH" sz="4400" b="1" dirty="0" smtClean="0">
                <a:solidFill>
                  <a:schemeClr val="tx1"/>
                </a:solidFill>
              </a:rPr>
              <a:t>ตัวอย่าง</a:t>
            </a:r>
            <a:r>
              <a:rPr lang="th-TH" sz="4400" b="1" dirty="0">
                <a:solidFill>
                  <a:schemeClr val="tx1"/>
                </a:solidFill>
              </a:rPr>
              <a:t>ประเด็น</a:t>
            </a:r>
            <a:r>
              <a:rPr lang="th-TH" sz="4400" b="1" dirty="0" smtClean="0">
                <a:solidFill>
                  <a:schemeClr val="tx1"/>
                </a:solidFill>
              </a:rPr>
              <a:t>ภาษีมูลค่าเพิ่ม-</a:t>
            </a:r>
            <a:r>
              <a:rPr lang="th-TH" sz="4400" b="1" dirty="0">
                <a:solidFill>
                  <a:schemeClr val="tx1"/>
                </a:solidFill>
              </a:rPr>
              <a:t>ประเด็นทางด้านรายได้ (๑)</a:t>
            </a:r>
            <a:br>
              <a:rPr lang="th-TH" sz="4400" b="1" dirty="0">
                <a:solidFill>
                  <a:schemeClr val="tx1"/>
                </a:solidFill>
              </a:rPr>
            </a:br>
            <a:endParaRPr lang="th-TH" sz="4400" dirty="0">
              <a:solidFill>
                <a:schemeClr val="tx1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274763"/>
            <a:ext cx="8229600" cy="536894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b="1" dirty="0"/>
              <a:t>ให้พิจารณาว่า รายได้ที่ได้รับต้องเสียภาษีมูลค่าเพิ่มหรือไม่ และภาษีมูลค่าเพิ่มที่ต้อง</a:t>
            </a:r>
          </a:p>
          <a:p>
            <a:pPr>
              <a:buNone/>
            </a:pPr>
            <a:r>
              <a:rPr lang="th-TH" b="1" dirty="0"/>
              <a:t>เสียมีประเด็นปัญหาที่ต้องพิจารณาอย่างไร</a:t>
            </a:r>
          </a:p>
          <a:p>
            <a:pPr>
              <a:buNone/>
            </a:pPr>
            <a:r>
              <a:rPr lang="th-TH" b="1" dirty="0"/>
              <a:t>(1) รายได้หลักจากการประกอบกิจการ และการเลือกจุดที่เกิดภาระหรือความรับผิด</a:t>
            </a:r>
          </a:p>
          <a:p>
            <a:pPr>
              <a:buNone/>
            </a:pPr>
            <a:r>
              <a:rPr lang="th-TH" b="1" dirty="0"/>
              <a:t>ในการ</a:t>
            </a:r>
            <a:r>
              <a:rPr lang="th-TH" b="1" dirty="0" smtClean="0"/>
              <a:t>เสีย</a:t>
            </a:r>
            <a:r>
              <a:rPr lang="th-TH" b="1" dirty="0"/>
              <a:t>ภาษมี</a:t>
            </a:r>
            <a:r>
              <a:rPr lang="th-TH" b="1" dirty="0" smtClean="0"/>
              <a:t>มูลค่าเพิ่มหรือภาษีขาย </a:t>
            </a:r>
            <a:r>
              <a:rPr lang="th-TH" b="1" dirty="0"/>
              <a:t>เช่น</a:t>
            </a:r>
          </a:p>
          <a:p>
            <a:pPr>
              <a:buNone/>
            </a:pPr>
            <a:r>
              <a:rPr lang="th-TH" b="1" dirty="0"/>
              <a:t>(ก) การขายสินค้าโดยรวมค่าบริการไว้ในราคาสินค้า หรือแยกค่าบริการ</a:t>
            </a:r>
          </a:p>
          <a:p>
            <a:pPr>
              <a:buNone/>
            </a:pPr>
            <a:r>
              <a:rPr lang="th-TH" b="1" dirty="0"/>
              <a:t>ต่างหากจากราคา</a:t>
            </a:r>
            <a:r>
              <a:rPr lang="th-TH" b="1" dirty="0" smtClean="0"/>
              <a:t>สินค้า</a:t>
            </a:r>
            <a:endParaRPr lang="th-TH" b="1" dirty="0"/>
          </a:p>
          <a:p>
            <a:pPr>
              <a:buNone/>
            </a:pPr>
            <a:r>
              <a:rPr lang="th-TH" b="1" dirty="0"/>
              <a:t>(ข) การรับทำสินค้าที่ผลิตเป็นปกติธุระ ซึ่งในทางปฏิบัติถือเป็นการขาย</a:t>
            </a:r>
          </a:p>
          <a:p>
            <a:pPr>
              <a:buNone/>
            </a:pPr>
            <a:r>
              <a:rPr lang="th-TH" b="1" dirty="0"/>
              <a:t>สินค้า มิใช่การให้บริการ</a:t>
            </a:r>
          </a:p>
          <a:p>
            <a:pPr>
              <a:buNone/>
            </a:pPr>
            <a:r>
              <a:rPr lang="th-TH" b="1" dirty="0"/>
              <a:t>(ค) การเลื่อนกระบวนการผลิตที่แล้วเสร็จออกไป</a:t>
            </a:r>
          </a:p>
          <a:p>
            <a:pPr>
              <a:buNone/>
            </a:pPr>
            <a:r>
              <a:rPr lang="th-TH" b="1" dirty="0"/>
              <a:t>(ง) เลื่อน</a:t>
            </a:r>
            <a:r>
              <a:rPr lang="th-TH" b="1" dirty="0" smtClean="0"/>
              <a:t>กำหนดเวลา</a:t>
            </a:r>
            <a:r>
              <a:rPr lang="th-TH" b="1" dirty="0"/>
              <a:t>ในการส่งมอบ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305800" cy="949308"/>
          </a:xfrm>
        </p:spPr>
        <p:txBody>
          <a:bodyPr/>
          <a:lstStyle/>
          <a:p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>
                <a:solidFill>
                  <a:schemeClr val="tx1"/>
                </a:solidFill>
              </a:rPr>
              <a:t>ตัวอย่างประเด็นภาษีมูลค่าเพิ่ม-ประเด็นทางด้านรายได้ (๒)</a:t>
            </a:r>
            <a:br>
              <a:rPr lang="th-TH" dirty="0" smtClean="0">
                <a:solidFill>
                  <a:schemeClr val="tx1"/>
                </a:solidFill>
              </a:rPr>
            </a:b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(2) ระบบการขายสินค้าหรือการให้บริการ เช่น</a:t>
            </a:r>
          </a:p>
          <a:p>
            <a:pPr>
              <a:buNone/>
            </a:pPr>
            <a:r>
              <a:rPr lang="th-TH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ระบบขายเงินสด (</a:t>
            </a: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Cash Sales)</a:t>
            </a:r>
          </a:p>
          <a:p>
            <a:pPr>
              <a:buNone/>
            </a:pPr>
            <a:r>
              <a:rPr lang="th-TH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ระบบเงินเชื่อ (</a:t>
            </a: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Credit Sales)</a:t>
            </a:r>
          </a:p>
          <a:p>
            <a:pPr>
              <a:buNone/>
            </a:pPr>
            <a:r>
              <a:rPr lang="th-TH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ระบบเช่าซื้อ (</a:t>
            </a: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Hire Purchase)</a:t>
            </a:r>
          </a:p>
          <a:p>
            <a:pPr>
              <a:buNone/>
            </a:pPr>
            <a:r>
              <a:rPr lang="th-TH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ระบบลี</a:t>
            </a:r>
            <a:r>
              <a:rPr lang="th-TH" b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สซิ่ง</a:t>
            </a:r>
            <a:r>
              <a:rPr lang="th-TH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Leasing)</a:t>
            </a:r>
          </a:p>
          <a:p>
            <a:pPr>
              <a:buNone/>
            </a:pPr>
            <a:r>
              <a:rPr lang="th-TH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ระบบแลกเปลี่ยน (</a:t>
            </a: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Barter)</a:t>
            </a:r>
          </a:p>
          <a:p>
            <a:pPr>
              <a:buNone/>
            </a:pPr>
            <a:r>
              <a:rPr lang="th-TH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การฝากขาย (</a:t>
            </a: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Consignment Sales) </a:t>
            </a:r>
            <a:r>
              <a:rPr lang="th-TH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เป็นต้น</a:t>
            </a:r>
          </a:p>
          <a:p>
            <a:pPr>
              <a:buNone/>
            </a:pPr>
            <a:r>
              <a:rPr lang="th-TH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(3) การรับชำระราคาค่าบริการเป็นเงินสด หรือรับชำระราคาด้วยเช็ค หรือ</a:t>
            </a:r>
          </a:p>
          <a:p>
            <a:pPr>
              <a:buNone/>
            </a:pPr>
            <a:r>
              <a:rPr lang="th-TH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รับชำระราคาโดยการโอนเงินผ่านธนาคาร การรับเงินล่วงหน้าหรือ</a:t>
            </a:r>
          </a:p>
          <a:p>
            <a:pPr>
              <a:buNone/>
            </a:pPr>
            <a:r>
              <a:rPr lang="th-TH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เงินมัดจำ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305800" cy="877870"/>
          </a:xfrm>
        </p:spPr>
        <p:txBody>
          <a:bodyPr/>
          <a:lstStyle/>
          <a:p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>ตัวอย่างประเด็นภาษีมูลค่าเพิ่ม-ประเด็นทางด้านรายได้ (๓)</a:t>
            </a:r>
            <a:br>
              <a:rPr lang="th-TH" dirty="0" smtClean="0"/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428737"/>
            <a:ext cx="8267700" cy="5715040"/>
          </a:xfrm>
        </p:spPr>
        <p:txBody>
          <a:bodyPr/>
          <a:lstStyle/>
          <a:p>
            <a:pPr>
              <a:buNone/>
            </a:pPr>
            <a:r>
              <a:rPr lang="th-TH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(4) การจัดกิจกรรมส่งเสริมการขาย (</a:t>
            </a: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Sale Promotion) </a:t>
            </a:r>
            <a:r>
              <a:rPr lang="th-TH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อาจกระทำได้ในหลายๆ วิธี ซึ่งในแต่ละวิธีมีเงื่อนไข และประเด็นทางภาษีมูลค่าเพิ่มแตกต่างกัน เช่น</a:t>
            </a:r>
          </a:p>
          <a:p>
            <a:pPr>
              <a:buNone/>
            </a:pPr>
            <a:r>
              <a:rPr lang="th-TH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-การแถมสินค้า (</a:t>
            </a: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Premium)</a:t>
            </a:r>
          </a:p>
          <a:p>
            <a:pPr>
              <a:buNone/>
            </a:pPr>
            <a:r>
              <a:rPr lang="th-TH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การแจกสินค้าตัวอย่าง (</a:t>
            </a: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Sample)</a:t>
            </a:r>
          </a:p>
          <a:p>
            <a:pPr>
              <a:buNone/>
            </a:pPr>
            <a:r>
              <a:rPr lang="th-TH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การให้รางวัลตามเป้า (</a:t>
            </a: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Target Promotion)</a:t>
            </a:r>
          </a:p>
          <a:p>
            <a:pPr>
              <a:buNone/>
            </a:pPr>
            <a:r>
              <a:rPr lang="th-TH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การแจกของขวัญของชำร่วย การให้ส่วนลดหรือ ลดราคา</a:t>
            </a:r>
          </a:p>
          <a:p>
            <a:pPr>
              <a:buNone/>
            </a:pPr>
            <a:r>
              <a:rPr lang="th-TH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การจับสลากชิงโชค การแจกคูปอง (</a:t>
            </a: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Coupon)</a:t>
            </a:r>
          </a:p>
          <a:p>
            <a:pPr>
              <a:buNone/>
            </a:pPr>
            <a:r>
              <a:rPr lang="th-TH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การสาธิต (</a:t>
            </a: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Demonstration)</a:t>
            </a:r>
          </a:p>
          <a:p>
            <a:pPr>
              <a:buNone/>
            </a:pPr>
            <a:r>
              <a:rPr lang="th-TH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การแข่งขัน (</a:t>
            </a: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Contest)</a:t>
            </a:r>
          </a:p>
          <a:p>
            <a:pPr>
              <a:buNone/>
            </a:pPr>
            <a:r>
              <a:rPr lang="th-TH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การประชุมสัมมนาลูกค้า ฯลฯ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/>
              <a:t/>
            </a:r>
            <a:br>
              <a:rPr lang="th-TH" b="1" dirty="0" smtClean="0"/>
            </a:br>
            <a:r>
              <a:rPr lang="th-TH" b="1" dirty="0" smtClean="0"/>
              <a:t>ตัวอย่าง</a:t>
            </a:r>
            <a:r>
              <a:rPr lang="th-TH" b="1" dirty="0"/>
              <a:t>ประเด็น</a:t>
            </a:r>
            <a:r>
              <a:rPr lang="th-TH" b="1" dirty="0" smtClean="0"/>
              <a:t>ภาษีมูลค่าเพิ่ม</a:t>
            </a:r>
            <a:r>
              <a:rPr lang="th-TH" b="1" dirty="0"/>
              <a:t>-ประเด็นทางด้านจ่าย (๑)</a:t>
            </a:r>
            <a:br>
              <a:rPr lang="th-TH" b="1" dirty="0"/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h-TH" b="1" dirty="0"/>
              <a:t>ให้พิจารณาว่า ราย</a:t>
            </a:r>
            <a:r>
              <a:rPr lang="th-TH" b="1" dirty="0" smtClean="0"/>
              <a:t>จ่ายที่ได้</a:t>
            </a:r>
            <a:r>
              <a:rPr lang="th-TH" b="1" dirty="0"/>
              <a:t>จ่ายไป</a:t>
            </a:r>
            <a:r>
              <a:rPr lang="th-TH" b="1" dirty="0" smtClean="0"/>
              <a:t>เกี่ยวข้อง</a:t>
            </a:r>
            <a:r>
              <a:rPr lang="th-TH" b="1" dirty="0"/>
              <a:t>กับ</a:t>
            </a:r>
            <a:r>
              <a:rPr lang="th-TH" b="1" dirty="0" smtClean="0"/>
              <a:t>ภาษีมูลค่าเพิ่ม</a:t>
            </a:r>
            <a:r>
              <a:rPr lang="th-TH" b="1" dirty="0"/>
              <a:t>หรือไม่ และ</a:t>
            </a:r>
            <a:r>
              <a:rPr lang="th-TH" b="1" dirty="0" smtClean="0"/>
              <a:t>ภาษีมูลค่าเพิ่มที</a:t>
            </a:r>
            <a:endParaRPr lang="th-TH" b="1" dirty="0"/>
          </a:p>
          <a:p>
            <a:pPr>
              <a:buNone/>
            </a:pPr>
            <a:r>
              <a:rPr lang="th-TH" b="1" dirty="0"/>
              <a:t>ต้องเสียมีประเด็นปัญหาที่ต้องพิจารณาอย่างไร</a:t>
            </a:r>
          </a:p>
          <a:p>
            <a:pPr>
              <a:buNone/>
            </a:pPr>
            <a:r>
              <a:rPr lang="th-TH" b="1" dirty="0"/>
              <a:t>(1) การใช้ภาษีซื้อและภาษีซื้อข้ามเดือน</a:t>
            </a:r>
          </a:p>
          <a:p>
            <a:pPr>
              <a:buNone/>
            </a:pPr>
            <a:r>
              <a:rPr lang="th-TH" b="1" dirty="0"/>
              <a:t>(2) การนำสินค้าหรือบริการมาใช้ในการประกอบกิจการ</a:t>
            </a:r>
          </a:p>
          <a:p>
            <a:pPr>
              <a:buNone/>
            </a:pPr>
            <a:r>
              <a:rPr lang="th-TH" b="1" dirty="0"/>
              <a:t>(3) การ</a:t>
            </a:r>
            <a:r>
              <a:rPr lang="th-TH" b="1" dirty="0" smtClean="0"/>
              <a:t>เฉลี่ยภาษีซื้อ กรณีมีรายได้ทั้งที่ต้องเสีย</a:t>
            </a:r>
            <a:r>
              <a:rPr lang="th-TH" b="1" dirty="0"/>
              <a:t>ภาษมีมูลค่าเพิ่มและไม่ต้อง</a:t>
            </a:r>
            <a:r>
              <a:rPr lang="th-TH" b="1" dirty="0" smtClean="0"/>
              <a:t>เสียภาษีมูลค่าเพิ่ม</a:t>
            </a:r>
            <a:endParaRPr lang="th-TH" b="1" dirty="0"/>
          </a:p>
          <a:p>
            <a:pPr>
              <a:buNone/>
            </a:pPr>
            <a:r>
              <a:rPr lang="th-TH" b="1" dirty="0"/>
              <a:t>(4) การระวังป้องกันใบกำกับภาษีปลอมสำหรับบางกิจการ เช่น กิจการรับเหมาก่อสร้างหรือ</a:t>
            </a:r>
          </a:p>
          <a:p>
            <a:pPr>
              <a:buNone/>
            </a:pPr>
            <a:r>
              <a:rPr lang="th-TH" b="1" dirty="0"/>
              <a:t>กิจการค้าวัสดุก่อสร้าง</a:t>
            </a:r>
          </a:p>
          <a:p>
            <a:pPr>
              <a:buNone/>
            </a:pPr>
            <a:r>
              <a:rPr lang="th-TH" b="1" dirty="0"/>
              <a:t>(5) การจัดสวัสดิการให้แก่พนักงาน กรณีใดต้องเสียภาษีมูลค่าเพิ่ม และกรณีใดไม่ต้องเสีย</a:t>
            </a:r>
          </a:p>
          <a:p>
            <a:pPr>
              <a:buNone/>
            </a:pPr>
            <a:r>
              <a:rPr lang="th-TH" b="1" dirty="0"/>
              <a:t>ภาษีมูลค่าเพิ่ม เช่น การจัดหาเครื่องแบบ การแจกรางวัลแก่พนักงาน</a:t>
            </a:r>
          </a:p>
          <a:p>
            <a:pPr>
              <a:buNone/>
            </a:pPr>
            <a:r>
              <a:rPr lang="th-TH" b="1" dirty="0"/>
              <a:t>(6) </a:t>
            </a:r>
            <a:r>
              <a:rPr lang="th-TH" b="1" dirty="0" smtClean="0"/>
              <a:t>การซื้อสิน</a:t>
            </a:r>
            <a:r>
              <a:rPr lang="th-TH" b="1" dirty="0"/>
              <a:t>ค้า ทรัพย์สิน หรือการรับบริการ ใช้ระบบเงินสด หรือเงิน</a:t>
            </a:r>
            <a:r>
              <a:rPr lang="th-TH" b="1" dirty="0" smtClean="0"/>
              <a:t>เชื่อ </a:t>
            </a:r>
            <a:r>
              <a:rPr lang="th-TH" b="1" dirty="0"/>
              <a:t>การผ่อนชำระ</a:t>
            </a:r>
          </a:p>
          <a:p>
            <a:pPr>
              <a:buNone/>
            </a:pPr>
            <a:r>
              <a:rPr lang="th-TH" b="1" dirty="0"/>
              <a:t>หรือเช่าซื้อ</a:t>
            </a:r>
          </a:p>
          <a:p>
            <a:pPr>
              <a:buNone/>
            </a:pPr>
            <a:r>
              <a:rPr lang="th-TH" b="1" dirty="0"/>
              <a:t>(7) </a:t>
            </a:r>
            <a:r>
              <a:rPr lang="th-TH" b="1" dirty="0" smtClean="0"/>
              <a:t>กำหนดเวลา</a:t>
            </a:r>
            <a:r>
              <a:rPr lang="th-TH" b="1" dirty="0"/>
              <a:t>รับ</a:t>
            </a:r>
            <a:r>
              <a:rPr lang="th-TH" b="1" dirty="0" smtClean="0"/>
              <a:t>วางบิล </a:t>
            </a:r>
            <a:r>
              <a:rPr lang="th-TH" b="1" dirty="0"/>
              <a:t>เพื่อให้งานภาษีมูลค่าเพิ่มลดลง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/>
              <a:t/>
            </a:r>
            <a:br>
              <a:rPr lang="th-TH" b="1" dirty="0" smtClean="0"/>
            </a:br>
            <a:r>
              <a:rPr lang="th-TH" b="1" dirty="0" smtClean="0"/>
              <a:t>ตัวอย่าง</a:t>
            </a:r>
            <a:r>
              <a:rPr lang="th-TH" b="1" dirty="0"/>
              <a:t>ประเด็น</a:t>
            </a:r>
            <a:r>
              <a:rPr lang="th-TH" b="1" dirty="0" smtClean="0"/>
              <a:t>ภาษีมูลค่าเพิ่ม</a:t>
            </a:r>
            <a:r>
              <a:rPr lang="th-TH" b="1" dirty="0"/>
              <a:t>-ประเด็นทรัพย์สิน</a:t>
            </a:r>
            <a:r>
              <a:rPr lang="th-TH" b="1" dirty="0" smtClean="0"/>
              <a:t>หนี้สิน </a:t>
            </a:r>
            <a:r>
              <a:rPr lang="th-TH" b="1" dirty="0"/>
              <a:t>(๑)</a:t>
            </a:r>
            <a:br>
              <a:rPr lang="th-TH" b="1" dirty="0"/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274763"/>
            <a:ext cx="8472518" cy="520223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b="1" dirty="0"/>
              <a:t>ให้พิจารณาว่า ทรัพย์สินและหนี้สินเกี่ยวข้องกับภาษีมูลค่าเพิ่มหรือไม่ และภาษีมูลค่าเพิ่ม</a:t>
            </a:r>
            <a:r>
              <a:rPr lang="th-TH" b="1" dirty="0" smtClean="0"/>
              <a:t>ที่ ต้อง</a:t>
            </a:r>
            <a:r>
              <a:rPr lang="th-TH" b="1" dirty="0"/>
              <a:t>เสีย มีประเด็นปัญหาที่ต้องพิจารณาอย่างไร</a:t>
            </a:r>
          </a:p>
          <a:p>
            <a:pPr>
              <a:buNone/>
            </a:pPr>
            <a:r>
              <a:rPr lang="th-TH" b="1" dirty="0"/>
              <a:t>(1) การเลือกใช้ทรัพย์สินประเภท</a:t>
            </a:r>
            <a:r>
              <a:rPr lang="th-TH" b="1" dirty="0" smtClean="0"/>
              <a:t>รถยนต์นั่ง</a:t>
            </a:r>
            <a:r>
              <a:rPr lang="th-TH" b="1" dirty="0"/>
              <a:t>และรถยนต์โดยสารที่มี</a:t>
            </a:r>
            <a:r>
              <a:rPr lang="th-TH" b="1" dirty="0" smtClean="0"/>
              <a:t>ที่นั่ง</a:t>
            </a:r>
            <a:r>
              <a:rPr lang="th-TH" b="1" dirty="0"/>
              <a:t>ไม่เกิน 10 คน</a:t>
            </a:r>
          </a:p>
          <a:p>
            <a:pPr>
              <a:buNone/>
            </a:pPr>
            <a:r>
              <a:rPr lang="th-TH" b="1" dirty="0"/>
              <a:t>(2) การทำลายสินค้าและวัตถุดิบ รวมทั้งทรัพย์สิน</a:t>
            </a:r>
          </a:p>
          <a:p>
            <a:pPr>
              <a:buNone/>
            </a:pPr>
            <a:r>
              <a:rPr lang="th-TH" b="1" dirty="0"/>
              <a:t>(3) ระบบการจัดเก็บสินค้า และระบบการตีราคาสินค้าคงเหลือ</a:t>
            </a:r>
          </a:p>
          <a:p>
            <a:pPr>
              <a:buNone/>
            </a:pPr>
            <a:r>
              <a:rPr lang="th-TH" b="1" dirty="0"/>
              <a:t>(4) ระบบการควบคุมสินค้าคงเหลือ</a:t>
            </a:r>
          </a:p>
          <a:p>
            <a:pPr>
              <a:buNone/>
            </a:pPr>
            <a:r>
              <a:rPr lang="th-TH" b="1" dirty="0"/>
              <a:t>(5) ประสิทธิภาพของระบบการควบคุมภายใน และการตรวจนับสินค้าคงเหลือ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/>
              <a:t/>
            </a:r>
            <a:br>
              <a:rPr lang="th-TH" b="1" dirty="0" smtClean="0"/>
            </a:br>
            <a:r>
              <a:rPr lang="th-TH" b="1" dirty="0" smtClean="0"/>
              <a:t>ตัวอย่างประเด็น</a:t>
            </a:r>
            <a:r>
              <a:rPr lang="th-TH" b="1" dirty="0"/>
              <a:t>ภาษีมูลคา</a:t>
            </a:r>
            <a:r>
              <a:rPr lang="th-TH" b="1" dirty="0" smtClean="0"/>
              <a:t>เพิ่ม-ประเด็น</a:t>
            </a:r>
            <a:r>
              <a:rPr lang="th-TH" b="1" dirty="0"/>
              <a:t>ด้านหน้าที (๑)</a:t>
            </a:r>
            <a:br>
              <a:rPr lang="th-TH" b="1" dirty="0"/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h-TH" b="1" dirty="0"/>
              <a:t>ให้พิจารณาว่า ในการประกอบกิจการนั้น มีหน้าที่ต้องปฏิบัติเกี่ยวกับภาษีมูลค่าเพิ่ม </a:t>
            </a:r>
            <a:r>
              <a:rPr lang="th-TH" b="1" dirty="0" smtClean="0"/>
              <a:t>และภาษีมูลค่าเพิ่ม</a:t>
            </a:r>
            <a:r>
              <a:rPr lang="th-TH" b="1" dirty="0"/>
              <a:t>ที่ต้องเสียมีประเด็นปัญหาที่ต้องพิจารณาอย่างไร</a:t>
            </a:r>
          </a:p>
          <a:p>
            <a:pPr>
              <a:buNone/>
            </a:pPr>
            <a:r>
              <a:rPr lang="th-TH" b="1" dirty="0"/>
              <a:t>(1) วิธีการออกใบกำกับภาษีด้วยบุคคล หรือด้วยเครื่องคอมพิวเตอร์ หรือการออก</a:t>
            </a:r>
          </a:p>
          <a:p>
            <a:pPr>
              <a:buNone/>
            </a:pPr>
            <a:r>
              <a:rPr lang="th-TH" b="1" dirty="0"/>
              <a:t>ใบกำกับภาษีอย่างย่อ</a:t>
            </a:r>
          </a:p>
          <a:p>
            <a:pPr>
              <a:buNone/>
            </a:pPr>
            <a:r>
              <a:rPr lang="th-TH" b="1" dirty="0"/>
              <a:t>(2) วิธีการจัดทำรายงานภาษีขาย รายงานภาษี</a:t>
            </a:r>
            <a:r>
              <a:rPr lang="th-TH" b="1" dirty="0" smtClean="0"/>
              <a:t>ซื้อ </a:t>
            </a:r>
            <a:r>
              <a:rPr lang="th-TH" b="1" dirty="0"/>
              <a:t>รายการสินค้าและวัตถุดิบ และ</a:t>
            </a:r>
          </a:p>
          <a:p>
            <a:pPr>
              <a:buNone/>
            </a:pPr>
            <a:r>
              <a:rPr lang="th-TH" b="1" dirty="0"/>
              <a:t>การจัดเก็บรักษารายงานและหลักฐานเอกสาร</a:t>
            </a:r>
          </a:p>
          <a:p>
            <a:pPr>
              <a:buNone/>
            </a:pPr>
            <a:r>
              <a:rPr lang="th-TH" b="1" dirty="0"/>
              <a:t>(3) การจัดทำปฏิทินกำหนดเวลาในการชำระภาษีและการนำส่งภาษี</a:t>
            </a:r>
          </a:p>
          <a:p>
            <a:pPr>
              <a:buNone/>
            </a:pPr>
            <a:r>
              <a:rPr lang="th-TH" b="1" dirty="0"/>
              <a:t>(4) การเลือกวิธีการขอคืนภาษีมูลค่าเพิ่ม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werpoint-templates-13">
  <a:themeElements>
    <a:clrScheme name="Default Design 1">
      <a:dk1>
        <a:srgbClr val="000000"/>
      </a:dk1>
      <a:lt1>
        <a:srgbClr val="FFFFFF"/>
      </a:lt1>
      <a:dk2>
        <a:srgbClr val="4A2A28"/>
      </a:dk2>
      <a:lt2>
        <a:srgbClr val="BAB7AA"/>
      </a:lt2>
      <a:accent1>
        <a:srgbClr val="CBB61D"/>
      </a:accent1>
      <a:accent2>
        <a:srgbClr val="6CA5D8"/>
      </a:accent2>
      <a:accent3>
        <a:srgbClr val="FFFFFF"/>
      </a:accent3>
      <a:accent4>
        <a:srgbClr val="000000"/>
      </a:accent4>
      <a:accent5>
        <a:srgbClr val="E2D7AB"/>
      </a:accent5>
      <a:accent6>
        <a:srgbClr val="6195C4"/>
      </a:accent6>
      <a:hlink>
        <a:srgbClr val="587E50"/>
      </a:hlink>
      <a:folHlink>
        <a:srgbClr val="A45134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4A2A28"/>
        </a:dk2>
        <a:lt2>
          <a:srgbClr val="BAB7AA"/>
        </a:lt2>
        <a:accent1>
          <a:srgbClr val="CBB61D"/>
        </a:accent1>
        <a:accent2>
          <a:srgbClr val="6CA5D8"/>
        </a:accent2>
        <a:accent3>
          <a:srgbClr val="FFFFFF"/>
        </a:accent3>
        <a:accent4>
          <a:srgbClr val="000000"/>
        </a:accent4>
        <a:accent5>
          <a:srgbClr val="E2D7AB"/>
        </a:accent5>
        <a:accent6>
          <a:srgbClr val="6195C4"/>
        </a:accent6>
        <a:hlink>
          <a:srgbClr val="587E50"/>
        </a:hlink>
        <a:folHlink>
          <a:srgbClr val="A4513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603634"/>
        </a:dk2>
        <a:lt2>
          <a:srgbClr val="DDDDDD"/>
        </a:lt2>
        <a:accent1>
          <a:srgbClr val="A4A49C"/>
        </a:accent1>
        <a:accent2>
          <a:srgbClr val="7A95CA"/>
        </a:accent2>
        <a:accent3>
          <a:srgbClr val="FFFFFF"/>
        </a:accent3>
        <a:accent4>
          <a:srgbClr val="000000"/>
        </a:accent4>
        <a:accent5>
          <a:srgbClr val="CFCFCB"/>
        </a:accent5>
        <a:accent6>
          <a:srgbClr val="6E87B7"/>
        </a:accent6>
        <a:hlink>
          <a:srgbClr val="467288"/>
        </a:hlink>
        <a:folHlink>
          <a:srgbClr val="7050A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16307A"/>
        </a:dk2>
        <a:lt2>
          <a:srgbClr val="DDDDDD"/>
        </a:lt2>
        <a:accent1>
          <a:srgbClr val="407BD2"/>
        </a:accent1>
        <a:accent2>
          <a:srgbClr val="876ED6"/>
        </a:accent2>
        <a:accent3>
          <a:srgbClr val="FFFFFF"/>
        </a:accent3>
        <a:accent4>
          <a:srgbClr val="000000"/>
        </a:accent4>
        <a:accent5>
          <a:srgbClr val="AFBFE5"/>
        </a:accent5>
        <a:accent6>
          <a:srgbClr val="7A63C2"/>
        </a:accent6>
        <a:hlink>
          <a:srgbClr val="A82626"/>
        </a:hlink>
        <a:folHlink>
          <a:srgbClr val="106B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บัญชีสินทรัพย์ไม่หมุนเวียนของธนาคารพาณิชย์</Template>
  <TotalTime>179</TotalTime>
  <Words>2980</Words>
  <Application>Microsoft Office PowerPoint</Application>
  <PresentationFormat>On-screen Show (4:3)</PresentationFormat>
  <Paragraphs>236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powerpoint-templates-13</vt:lpstr>
      <vt:lpstr>การวางแผนภาษีมูลค่าเพิ่ม </vt:lpstr>
      <vt:lpstr>ขั้นตอนในการวางแผนภาษมีมูลค่าเพิ่ม </vt:lpstr>
      <vt:lpstr> ขั้นตอน ๑ กำหนดประเด็นภาษมีมูลค่าเพิ่ม </vt:lpstr>
      <vt:lpstr> ตัวอย่างประเด็นภาษีมูลค่าเพิ่ม-ประเด็นทางด้านรายได้ (๑) </vt:lpstr>
      <vt:lpstr> ตัวอย่างประเด็นภาษีมูลค่าเพิ่ม-ประเด็นทางด้านรายได้ (๒) </vt:lpstr>
      <vt:lpstr> ตัวอย่างประเด็นภาษีมูลค่าเพิ่ม-ประเด็นทางด้านรายได้ (๓) </vt:lpstr>
      <vt:lpstr> ตัวอย่างประเด็นภาษีมูลค่าเพิ่ม-ประเด็นทางด้านจ่าย (๑) </vt:lpstr>
      <vt:lpstr> ตัวอย่างประเด็นภาษีมูลค่าเพิ่ม-ประเด็นทรัพย์สินหนี้สิน (๑) </vt:lpstr>
      <vt:lpstr> ตัวอย่างประเด็นภาษีมูลคาเพิ่ม-ประเด็นด้านหน้าที (๑) </vt:lpstr>
      <vt:lpstr>   สาเหตุของปัญหาภาษีมูลค่าเพิ่ม </vt:lpstr>
      <vt:lpstr>    สาเหตุของปัญหาภาษีมูลค่าเพิ่ม </vt:lpstr>
      <vt:lpstr>    ค่าใช้จ่ายที่เกิดขึ้นเกี่ยวกับปัญหาภาษีมูลค่าเพิ่ม </vt:lpstr>
      <vt:lpstr>PowerPoint Presentation</vt:lpstr>
      <vt:lpstr> ค่าใช้จ่ายที่เกิดขึ้นเกี่ยวกับปัญหาภาษีมูลค่าเพิ่ม </vt:lpstr>
      <vt:lpstr>การขายสินค้าโดยทั่วไป</vt:lpstr>
      <vt:lpstr> ประเด็นการวางแผนภาษีมูลค่าเพิ่ม </vt:lpstr>
      <vt:lpstr> ๑. หลักเกณฑ์ และเงื่อนไขเกี่ยวกับการขายสินค้าในระบบภาษีมูลค่าเพิ่ม </vt:lpstr>
      <vt:lpstr> ๑. หลักเกณฑ์ และเงื่อนไขเกี่ยวกับการขายสินค้า </vt:lpstr>
      <vt:lpstr> ๑.๑ การจำหน่าย จ่าย โอนสินค้าโดยได้รับประโยชน์ หรือตอบแทน </vt:lpstr>
      <vt:lpstr>PowerPoint Presentation</vt:lpstr>
      <vt:lpstr> ๑.๑ การจำหน่าย จ่าย โอนสินค้าโดยได้รับประโยชน์หรือค่าตอบแทน </vt:lpstr>
      <vt:lpstr> ๑.๑ การจำหน่าย จ่าย โอนสินค้าโดยได้รับประโยชน์หรือค่าตอบแทน </vt:lpstr>
      <vt:lpstr>  ๑.๒ การจำหน่าย จ่าย โอนสินค้า โดยไม่ได้รับประโยชน์หรือ ค่าตอบแทนที่อยู่ในข่ายต้องเสียภาษีมูลค่าเพิ่ม </vt:lpstr>
      <vt:lpstr>   ๑.๓ การจำหน่าย จ่าย โอนสินค้าโดยไม่ได้รับประโยชน์หรือค่าตอบแทน ที่ไม่อยู่ในข่ายต้องเสียภาษีมูลค่าเพิ่ม  </vt:lpstr>
      <vt:lpstr> ๑.๓ การจำหน่าย จ่าย โอนสินค้าโดยไม่ได้รับประโยชน์หรือ ค่าตอบแทน ที่ไม่อยู่ในข่ายต้องเสียภาษีมูลค่าเพิ่ม </vt:lpstr>
      <vt:lpstr> ๑.๗ การนำสินค้าไปใช้ไม่ว่าประการใดๆ กรณีที่อยู่ในข่ายต้องเสียภาษีมูลค่าเพิ่ม </vt:lpstr>
      <vt:lpstr>  ๑.๘ การนำสินค้าไปใช้ไม่ว่าประการใดๆ กรณีทีไม่อยู่ในข่ายต้องเสียภาษีมูลค่าเพิ่ม </vt:lpstr>
      <vt:lpstr> ๑.๙ กรณีมีสินค้าขาดจากรายงานสินค้าและวัตถุดิบ </vt:lpstr>
      <vt:lpstr> การวางแผนภาษีเกี่ยวกับการขายสินค้าทั่วไป </vt:lpstr>
    </vt:vector>
  </TitlesOfParts>
  <Company>TBU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การวางแผนภาษีมูลค่าเพิ่ม</dc:title>
  <dc:creator>TANAWAN</dc:creator>
  <cp:lastModifiedBy>TANAWAN</cp:lastModifiedBy>
  <cp:revision>47</cp:revision>
  <dcterms:created xsi:type="dcterms:W3CDTF">2011-04-11T19:14:48Z</dcterms:created>
  <dcterms:modified xsi:type="dcterms:W3CDTF">2016-11-18T09:31:26Z</dcterms:modified>
</cp:coreProperties>
</file>