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7AD4E0-84AB-478C-B044-C391BC43A18C}" v="25" dt="2021-05-23T03:28:51.7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ไม่มีสไตล์, เส้นตาราง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Saturday, June 26, 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4233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Saturday, June 26,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09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Saturday, June 26,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45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Saturday, June 26,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43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Saturday, June 26,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069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Saturday, June 26,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592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Saturday, June 26, 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363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Saturday, June 26, 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10657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Saturday, June 26, 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399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Saturday, June 26,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78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Saturday, June 26,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790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Saturday, June 26, 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0430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8A37624-79A9-462C-931E-1D69EBD25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2088" y="1515098"/>
            <a:ext cx="3565524" cy="3258105"/>
          </a:xfrm>
          <a:ln w="76200">
            <a:solidFill>
              <a:srgbClr val="FFFF00"/>
            </a:solidFill>
          </a:ln>
        </p:spPr>
        <p:txBody>
          <a:bodyPr anchor="b">
            <a:noAutofit/>
          </a:bodyPr>
          <a:lstStyle/>
          <a:p>
            <a:pPr algn="ctr"/>
            <a:br>
              <a:rPr lang="th-TH" sz="5500" b="1" dirty="0">
                <a:latin typeface="Pahnto" panose="02000506000000020004" pitchFamily="2" charset="-34"/>
                <a:cs typeface="Pahnto" panose="02000506000000020004" pitchFamily="2" charset="-34"/>
              </a:rPr>
            </a:br>
            <a:br>
              <a:rPr lang="th-TH" sz="5500" b="1" dirty="0">
                <a:latin typeface="Pahnto" panose="02000506000000020004" pitchFamily="2" charset="-34"/>
                <a:cs typeface="Pahnto" panose="02000506000000020004" pitchFamily="2" charset="-34"/>
              </a:rPr>
            </a:br>
            <a:r>
              <a:rPr lang="th-TH" sz="5500" b="1" dirty="0">
                <a:latin typeface="Pahnto" panose="02000506000000020004" pitchFamily="2" charset="-34"/>
                <a:cs typeface="Pahnto" panose="02000506000000020004" pitchFamily="2" charset="-34"/>
              </a:rPr>
              <a:t>บทที่ 6</a:t>
            </a:r>
            <a:br>
              <a:rPr lang="th-TH" sz="5500" b="1" dirty="0">
                <a:latin typeface="Pahnto" panose="02000506000000020004" pitchFamily="2" charset="-34"/>
                <a:cs typeface="Pahnto" panose="02000506000000020004" pitchFamily="2" charset="-34"/>
              </a:rPr>
            </a:br>
            <a:r>
              <a:rPr lang="th-TH" sz="5500" b="1" dirty="0">
                <a:latin typeface="Pahnto" panose="02000506000000020004" pitchFamily="2" charset="-34"/>
                <a:cs typeface="Pahnto" panose="02000506000000020004" pitchFamily="2" charset="-34"/>
              </a:rPr>
              <a:t>ระบบต้นทุนรวม</a:t>
            </a:r>
            <a:br>
              <a:rPr lang="th-TH" sz="5500" b="1" dirty="0">
                <a:latin typeface="Pahnto" panose="02000506000000020004" pitchFamily="2" charset="-34"/>
                <a:cs typeface="Pahnto" panose="02000506000000020004" pitchFamily="2" charset="-34"/>
              </a:rPr>
            </a:br>
            <a:r>
              <a:rPr lang="th-TH" sz="5500" b="1" dirty="0">
                <a:latin typeface="Pahnto" panose="02000506000000020004" pitchFamily="2" charset="-34"/>
                <a:cs typeface="Pahnto" panose="02000506000000020004" pitchFamily="2" charset="-34"/>
              </a:rPr>
              <a:t> และ</a:t>
            </a:r>
            <a:br>
              <a:rPr lang="th-TH" sz="5500" b="1" dirty="0">
                <a:latin typeface="Pahnto" panose="02000506000000020004" pitchFamily="2" charset="-34"/>
                <a:cs typeface="Pahnto" panose="02000506000000020004" pitchFamily="2" charset="-34"/>
              </a:rPr>
            </a:br>
            <a:r>
              <a:rPr lang="th-TH" sz="5500" b="1" dirty="0">
                <a:latin typeface="Pahnto" panose="02000506000000020004" pitchFamily="2" charset="-34"/>
                <a:cs typeface="Pahnto" panose="02000506000000020004" pitchFamily="2" charset="-34"/>
              </a:rPr>
              <a:t>ระบบต้นทุนผันแปร</a:t>
            </a:r>
            <a:endParaRPr lang="en-US" sz="5500" b="1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92A8CB-0B0A-43A5-86F4-712B0C469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1850" y="444676"/>
            <a:ext cx="667802" cy="631474"/>
            <a:chOff x="10478914" y="1506691"/>
            <a:chExt cx="667802" cy="63147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C63B2AC-3D19-416D-A37F-2DDA8A365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A474391-1271-45F9-A39C-8641371ABC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Origami swan ที่มี crumpled ที่ด้านหลัง">
            <a:extLst>
              <a:ext uri="{FF2B5EF4-FFF2-40B4-BE49-F238E27FC236}">
                <a16:creationId xmlns:a16="http://schemas.microsoft.com/office/drawing/2014/main" id="{F590F4FE-FD3B-482A-94CA-9CE5B14BF5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02" r="-1" b="-1"/>
          <a:stretch/>
        </p:blipFill>
        <p:spPr>
          <a:xfrm>
            <a:off x="4743450" y="10"/>
            <a:ext cx="7448551" cy="6857990"/>
          </a:xfrm>
          <a:custGeom>
            <a:avLst/>
            <a:gdLst/>
            <a:ahLst/>
            <a:cxnLst/>
            <a:rect l="l" t="t" r="r" b="b"/>
            <a:pathLst>
              <a:path w="7448551" h="6858000">
                <a:moveTo>
                  <a:pt x="0" y="0"/>
                </a:moveTo>
                <a:lnTo>
                  <a:pt x="7448551" y="0"/>
                </a:lnTo>
                <a:lnTo>
                  <a:pt x="7448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1AC6C06-99FE-4BA1-BC82-8406A424C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AEC842D-C905-4DEA-B1C3-CA51995C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21219" y="5433223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76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4">
            <a:extLst>
              <a:ext uri="{FF2B5EF4-FFF2-40B4-BE49-F238E27FC236}">
                <a16:creationId xmlns:a16="http://schemas.microsoft.com/office/drawing/2014/main" id="{D878AFC9-B100-440C-BCBC-96065DB5B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314527"/>
              </p:ext>
            </p:extLst>
          </p:nvPr>
        </p:nvGraphicFramePr>
        <p:xfrm>
          <a:off x="390617" y="137160"/>
          <a:ext cx="8109258" cy="658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05165">
                  <a:extLst>
                    <a:ext uri="{9D8B030D-6E8A-4147-A177-3AD203B41FA5}">
                      <a16:colId xmlns:a16="http://schemas.microsoft.com/office/drawing/2014/main" val="4116490443"/>
                    </a:ext>
                  </a:extLst>
                </a:gridCol>
                <a:gridCol w="1811044">
                  <a:extLst>
                    <a:ext uri="{9D8B030D-6E8A-4147-A177-3AD203B41FA5}">
                      <a16:colId xmlns:a16="http://schemas.microsoft.com/office/drawing/2014/main" val="4265239660"/>
                    </a:ext>
                  </a:extLst>
                </a:gridCol>
                <a:gridCol w="1593049">
                  <a:extLst>
                    <a:ext uri="{9D8B030D-6E8A-4147-A177-3AD203B41FA5}">
                      <a16:colId xmlns:a16="http://schemas.microsoft.com/office/drawing/2014/main" val="933025933"/>
                    </a:ext>
                  </a:extLst>
                </a:gridCol>
              </a:tblGrid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ยอดขาย (10,000 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x140)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b="1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1,400,000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97231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ต้นทุนขาย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842278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สินค้างคงเหลือต้นงวด ( 2,000 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x 60 )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5352745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บวก ต้นทุนการผลิต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( 8,000 x 60)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480,000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108740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หัก สินค้าคงเหลือปลายงวด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60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0,000)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473883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หัก ค่าใช้จ่ายการขายผันแปร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(10,000 x 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(80,000)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191941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กำไรส่วนเกิน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720,000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522937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950070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ค่าใช้จ่ายการผลิตคงที่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120,000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01007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 ค่าใช้จ่ายการขายคงที่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12576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 ค่าใช้จ่ายการบริหารคงที่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200,000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(570,000)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655716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กำไรจากการดำเนินงาน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322401"/>
                  </a:ext>
                </a:extLst>
              </a:tr>
            </a:tbl>
          </a:graphicData>
        </a:graphic>
      </p:graphicFrame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75091C23-43DB-4669-B368-3756E71D9730}"/>
              </a:ext>
            </a:extLst>
          </p:cNvPr>
          <p:cNvSpPr txBox="1"/>
          <p:nvPr/>
        </p:nvSpPr>
        <p:spPr>
          <a:xfrm>
            <a:off x="8637973" y="1526959"/>
            <a:ext cx="355402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ค่าใช้จ่ายผันแปร หน่วยละ 8</a:t>
            </a:r>
            <a:r>
              <a:rPr lang="en-US" sz="3000" dirty="0">
                <a:latin typeface="Pahnto" panose="02000506000000020004" pitchFamily="2" charset="-34"/>
                <a:cs typeface="Pahnto" panose="02000506000000020004" pitchFamily="2" charset="-34"/>
              </a:rPr>
              <a:t> </a:t>
            </a:r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บาท</a:t>
            </a:r>
          </a:p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ค่าใช้จ่ายการขายคงที่งวดละ 250,000  บาท</a:t>
            </a:r>
          </a:p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ค่าใช้จ่ายในการบริหารคงที่ งวดละ 200,000  บาท</a:t>
            </a:r>
            <a:endParaRPr lang="en-US" sz="3000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35B213C9-F4FA-4AF2-B571-C4431F7BEE05}"/>
              </a:ext>
            </a:extLst>
          </p:cNvPr>
          <p:cNvSpPr txBox="1"/>
          <p:nvPr/>
        </p:nvSpPr>
        <p:spPr>
          <a:xfrm>
            <a:off x="8818485" y="239697"/>
            <a:ext cx="2920754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งบกำไรขาดทุนปี 25</a:t>
            </a:r>
            <a:r>
              <a:rPr lang="en-US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x</a:t>
            </a:r>
            <a:r>
              <a:rPr lang="th-TH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2</a:t>
            </a:r>
          </a:p>
          <a:p>
            <a:r>
              <a:rPr lang="th-TH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ตามระบบต้นทุนผันแปร</a:t>
            </a:r>
            <a:endParaRPr lang="en-US" sz="3000" b="1" dirty="0">
              <a:solidFill>
                <a:schemeClr val="bg1"/>
              </a:solidFill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75550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4">
            <a:extLst>
              <a:ext uri="{FF2B5EF4-FFF2-40B4-BE49-F238E27FC236}">
                <a16:creationId xmlns:a16="http://schemas.microsoft.com/office/drawing/2014/main" id="{D878AFC9-B100-440C-BCBC-96065DB5B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440170"/>
              </p:ext>
            </p:extLst>
          </p:nvPr>
        </p:nvGraphicFramePr>
        <p:xfrm>
          <a:off x="390617" y="137160"/>
          <a:ext cx="8109258" cy="658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05165">
                  <a:extLst>
                    <a:ext uri="{9D8B030D-6E8A-4147-A177-3AD203B41FA5}">
                      <a16:colId xmlns:a16="http://schemas.microsoft.com/office/drawing/2014/main" val="4116490443"/>
                    </a:ext>
                  </a:extLst>
                </a:gridCol>
                <a:gridCol w="1811044">
                  <a:extLst>
                    <a:ext uri="{9D8B030D-6E8A-4147-A177-3AD203B41FA5}">
                      <a16:colId xmlns:a16="http://schemas.microsoft.com/office/drawing/2014/main" val="4265239660"/>
                    </a:ext>
                  </a:extLst>
                </a:gridCol>
                <a:gridCol w="1593049">
                  <a:extLst>
                    <a:ext uri="{9D8B030D-6E8A-4147-A177-3AD203B41FA5}">
                      <a16:colId xmlns:a16="http://schemas.microsoft.com/office/drawing/2014/main" val="933025933"/>
                    </a:ext>
                  </a:extLst>
                </a:gridCol>
              </a:tblGrid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ยอดขาย (10,000 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x140)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b="1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1,400,000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97231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ต้นทุนขาย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842278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สินค้างคงเหลือต้นงวด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5352745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บวก ต้นทุนการผลิต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( 10,000 x 60)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108740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หัก สินค้าคงเหลือปลายงวด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60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0,000)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473883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หัก ค่าใช้จ่ายการขายผันแปร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(10,000 x 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(80,000)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191941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กำไรส่วนเกิน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720,000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522937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950070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ค่าใช้จ่ายการผลิตคงที่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120,000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01007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 ค่าใช้จ่ายการขายคงที่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12576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 ค่าใช้จ่ายการบริหารคงที่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200,000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(570,000)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655716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กำไรจากการดำเนินงาน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322401"/>
                  </a:ext>
                </a:extLst>
              </a:tr>
            </a:tbl>
          </a:graphicData>
        </a:graphic>
      </p:graphicFrame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75091C23-43DB-4669-B368-3756E71D9730}"/>
              </a:ext>
            </a:extLst>
          </p:cNvPr>
          <p:cNvSpPr txBox="1"/>
          <p:nvPr/>
        </p:nvSpPr>
        <p:spPr>
          <a:xfrm>
            <a:off x="8637973" y="1526959"/>
            <a:ext cx="355402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ค่าใช้จ่ายผันแปร หน่วยละ 8</a:t>
            </a:r>
            <a:r>
              <a:rPr lang="en-US" sz="3000" dirty="0">
                <a:latin typeface="Pahnto" panose="02000506000000020004" pitchFamily="2" charset="-34"/>
                <a:cs typeface="Pahnto" panose="02000506000000020004" pitchFamily="2" charset="-34"/>
              </a:rPr>
              <a:t> </a:t>
            </a:r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บาท</a:t>
            </a:r>
          </a:p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ค่าใช้จ่ายการขายคงที่งวดละ 250,000  บาท</a:t>
            </a:r>
          </a:p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ค่าใช้จ่ายในการบริหารคงที่ งวดละ 200,000  บาท</a:t>
            </a:r>
            <a:endParaRPr lang="en-US" sz="3000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35B213C9-F4FA-4AF2-B571-C4431F7BEE05}"/>
              </a:ext>
            </a:extLst>
          </p:cNvPr>
          <p:cNvSpPr txBox="1"/>
          <p:nvPr/>
        </p:nvSpPr>
        <p:spPr>
          <a:xfrm>
            <a:off x="8818485" y="239697"/>
            <a:ext cx="2920754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งบกำไรขาดทุนปี 25</a:t>
            </a:r>
            <a:r>
              <a:rPr lang="en-US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x3</a:t>
            </a:r>
            <a:endParaRPr lang="th-TH" sz="3000" b="1" dirty="0">
              <a:solidFill>
                <a:schemeClr val="bg1"/>
              </a:solidFill>
              <a:latin typeface="Pahnto" panose="02000506000000020004" pitchFamily="2" charset="-34"/>
              <a:cs typeface="Pahnto" panose="02000506000000020004" pitchFamily="2" charset="-34"/>
            </a:endParaRPr>
          </a:p>
          <a:p>
            <a:r>
              <a:rPr lang="th-TH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ตามระบบต้นทุนผันแปร</a:t>
            </a:r>
            <a:endParaRPr lang="en-US" sz="3000" b="1" dirty="0">
              <a:solidFill>
                <a:schemeClr val="bg1"/>
              </a:solidFill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61643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77B8BD60-74B9-410C-B624-853BF9882B3F}"/>
              </a:ext>
            </a:extLst>
          </p:cNvPr>
          <p:cNvSpPr txBox="1"/>
          <p:nvPr/>
        </p:nvSpPr>
        <p:spPr>
          <a:xfrm>
            <a:off x="2074909" y="133598"/>
            <a:ext cx="7377344" cy="78483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th-TH" sz="4500" b="1" dirty="0">
                <a:latin typeface="Pahnto" panose="02000506000000020004" pitchFamily="2" charset="-34"/>
                <a:cs typeface="Pahnto" panose="02000506000000020004" pitchFamily="2" charset="-34"/>
              </a:rPr>
              <a:t>สรุปผลการดำเนินงาน ตามระบบต้นทุนผันแปร</a:t>
            </a:r>
            <a:endParaRPr lang="en-US" sz="4500" b="1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  <p:graphicFrame>
        <p:nvGraphicFramePr>
          <p:cNvPr id="5" name="ตาราง 5">
            <a:extLst>
              <a:ext uri="{FF2B5EF4-FFF2-40B4-BE49-F238E27FC236}">
                <a16:creationId xmlns:a16="http://schemas.microsoft.com/office/drawing/2014/main" id="{05AE5F7D-8428-4285-8257-590118BBC6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433753"/>
              </p:ext>
            </p:extLst>
          </p:nvPr>
        </p:nvGraphicFramePr>
        <p:xfrm>
          <a:off x="1136341" y="1158752"/>
          <a:ext cx="9254480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8117">
                  <a:extLst>
                    <a:ext uri="{9D8B030D-6E8A-4147-A177-3AD203B41FA5}">
                      <a16:colId xmlns:a16="http://schemas.microsoft.com/office/drawing/2014/main" val="2297046972"/>
                    </a:ext>
                  </a:extLst>
                </a:gridCol>
                <a:gridCol w="1740023">
                  <a:extLst>
                    <a:ext uri="{9D8B030D-6E8A-4147-A177-3AD203B41FA5}">
                      <a16:colId xmlns:a16="http://schemas.microsoft.com/office/drawing/2014/main" val="2342348615"/>
                    </a:ext>
                  </a:extLst>
                </a:gridCol>
                <a:gridCol w="1775534">
                  <a:extLst>
                    <a:ext uri="{9D8B030D-6E8A-4147-A177-3AD203B41FA5}">
                      <a16:colId xmlns:a16="http://schemas.microsoft.com/office/drawing/2014/main" val="1027653194"/>
                    </a:ext>
                  </a:extLst>
                </a:gridCol>
                <a:gridCol w="1610806">
                  <a:extLst>
                    <a:ext uri="{9D8B030D-6E8A-4147-A177-3AD203B41FA5}">
                      <a16:colId xmlns:a16="http://schemas.microsoft.com/office/drawing/2014/main" val="5640897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3500" b="1" dirty="0">
                        <a:solidFill>
                          <a:schemeClr val="bg1"/>
                        </a:solidFill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677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กำไรจากการดำเนินงาน</a:t>
                      </a:r>
                      <a:endParaRPr lang="en-US" sz="3500" b="1" dirty="0">
                        <a:solidFill>
                          <a:schemeClr val="bg1"/>
                        </a:solidFill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728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ต้นทุนขาย</a:t>
                      </a:r>
                      <a:endParaRPr lang="en-US" sz="3500" b="1" dirty="0">
                        <a:solidFill>
                          <a:schemeClr val="bg1"/>
                        </a:solidFill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342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สินค้าคงเหลือต้นงวด</a:t>
                      </a:r>
                      <a:endParaRPr lang="en-US" sz="3500" b="1" dirty="0">
                        <a:solidFill>
                          <a:schemeClr val="bg1"/>
                        </a:solidFill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84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สินค้าคงเหลือปลายงวด</a:t>
                      </a:r>
                      <a:endParaRPr lang="en-US" sz="3500" b="1" dirty="0">
                        <a:solidFill>
                          <a:schemeClr val="bg1"/>
                        </a:solidFill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solidFill>
                            <a:schemeClr val="bg1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587594"/>
                  </a:ext>
                </a:extLst>
              </a:tr>
            </a:tbl>
          </a:graphicData>
        </a:graphic>
      </p:graphicFrame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7D2B63D8-4D28-441C-B236-607883547BF9}"/>
              </a:ext>
            </a:extLst>
          </p:cNvPr>
          <p:cNvSpPr txBox="1"/>
          <p:nvPr/>
        </p:nvSpPr>
        <p:spPr>
          <a:xfrm>
            <a:off x="550415" y="4491166"/>
            <a:ext cx="10937290" cy="2246769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th-TH" sz="3500" dirty="0">
                <a:latin typeface="Pahnto" panose="02000506000000020004" pitchFamily="2" charset="-34"/>
                <a:cs typeface="Pahnto" panose="02000506000000020004" pitchFamily="2" charset="-34"/>
              </a:rPr>
              <a:t>ระบบต้นทุนผันแปรจะแสดงกำไรเท่ากัน เนื่องจากต้นทุนจะรวมเฉพาะต้นทุนผันแปรเท่านั้น ต้นทุนสินค้าที่ขายจึงเท่ากัน ต้นทุนคงที่จะถูกหักเป็นค่าใช้จ่ายของงวดทั้งจำนวน ซึ่งสอดคล้องกับหลักการที่ว่า  “ต้นทุนคงที่” ได้ถูกจ่ายไปแล้ว ไม่ว่าสินค้าจะถูกจำหน่ายไปหรือไปม่  </a:t>
            </a:r>
          </a:p>
          <a:p>
            <a:r>
              <a:rPr lang="th-TH" sz="3500" dirty="0">
                <a:latin typeface="Pahnto" panose="02000506000000020004" pitchFamily="2" charset="-34"/>
                <a:cs typeface="Pahnto" panose="02000506000000020004" pitchFamily="2" charset="-34"/>
              </a:rPr>
              <a:t>    “</a:t>
            </a:r>
            <a:r>
              <a:rPr lang="th-TH" sz="3500" b="1" dirty="0">
                <a:latin typeface="Pahnto" panose="02000506000000020004" pitchFamily="2" charset="-34"/>
                <a:cs typeface="Pahnto" panose="02000506000000020004" pitchFamily="2" charset="-34"/>
              </a:rPr>
              <a:t>ระบบต้นทุนผันแปร” จึงเหมาะนำมาใช้ประเมินผลงานของผู้บริหาร หรือหน่วยงาน</a:t>
            </a:r>
            <a:endParaRPr lang="en-US" sz="3500" b="1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68702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FBE4B8AE-BC47-4C6A-B8B0-C4C1B5AFC17D}"/>
              </a:ext>
            </a:extLst>
          </p:cNvPr>
          <p:cNvSpPr txBox="1"/>
          <p:nvPr/>
        </p:nvSpPr>
        <p:spPr>
          <a:xfrm>
            <a:off x="887766" y="461639"/>
            <a:ext cx="10191565" cy="78483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th-TH" sz="4500" b="1" dirty="0">
                <a:latin typeface="Pahnto" panose="02000506000000020004" pitchFamily="2" charset="-34"/>
                <a:cs typeface="Pahnto" panose="02000506000000020004" pitchFamily="2" charset="-34"/>
              </a:rPr>
              <a:t>แนวคิดความแตกต่างของระบบต้นทุนรวม และ ระบบต้นทุนผันแปร</a:t>
            </a:r>
            <a:endParaRPr lang="en-US" sz="4500" b="1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  <p:graphicFrame>
        <p:nvGraphicFramePr>
          <p:cNvPr id="3" name="ตาราง 3">
            <a:extLst>
              <a:ext uri="{FF2B5EF4-FFF2-40B4-BE49-F238E27FC236}">
                <a16:creationId xmlns:a16="http://schemas.microsoft.com/office/drawing/2014/main" id="{0FDC777B-8F9F-43C3-812B-1372FC4161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187234"/>
              </p:ext>
            </p:extLst>
          </p:nvPr>
        </p:nvGraphicFramePr>
        <p:xfrm>
          <a:off x="1919548" y="3000060"/>
          <a:ext cx="8127999" cy="3023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208155191"/>
                    </a:ext>
                  </a:extLst>
                </a:gridCol>
                <a:gridCol w="2952649">
                  <a:extLst>
                    <a:ext uri="{9D8B030D-6E8A-4147-A177-3AD203B41FA5}">
                      <a16:colId xmlns:a16="http://schemas.microsoft.com/office/drawing/2014/main" val="2815049883"/>
                    </a:ext>
                  </a:extLst>
                </a:gridCol>
                <a:gridCol w="2466017">
                  <a:extLst>
                    <a:ext uri="{9D8B030D-6E8A-4147-A177-3AD203B41FA5}">
                      <a16:colId xmlns:a16="http://schemas.microsoft.com/office/drawing/2014/main" val="677833557"/>
                    </a:ext>
                  </a:extLst>
                </a:gridCol>
              </a:tblGrid>
              <a:tr h="1691640">
                <a:tc rowSpan="2">
                  <a:txBody>
                    <a:bodyPr/>
                    <a:lstStyle/>
                    <a:p>
                      <a:pPr algn="ctr"/>
                      <a:endParaRPr lang="th-TH" sz="3500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  <a:p>
                      <a:pPr algn="ctr"/>
                      <a:r>
                        <a:rPr lang="th-TH" sz="35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ต้นทุนผลิตภัณฑ์</a:t>
                      </a:r>
                      <a:endParaRPr lang="en-US" sz="3500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5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วัตถุทางตรง</a:t>
                      </a:r>
                    </a:p>
                    <a:p>
                      <a:pPr algn="ctr"/>
                      <a:r>
                        <a:rPr lang="th-TH" sz="35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แรงงานทางตรง</a:t>
                      </a:r>
                    </a:p>
                    <a:p>
                      <a:pPr algn="ctr"/>
                      <a:r>
                        <a:rPr lang="th-TH" sz="35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ค่าใช้จ่ายการผลิตผันแปร</a:t>
                      </a:r>
                      <a:endParaRPr lang="en-US" sz="3500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3500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  <a:p>
                      <a:pPr algn="ctr"/>
                      <a:r>
                        <a:rPr lang="th-TH" sz="35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ต้นทุนผลิตภัณฑ์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672596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3500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ค่าใช้จ่ายการผลิตคงที่</a:t>
                      </a:r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ต้นทุนตามงวดเวลา</a:t>
                      </a:r>
                      <a:endParaRPr lang="en-US" sz="3500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9250048"/>
                  </a:ext>
                </a:extLst>
              </a:tr>
              <a:tr h="707452">
                <a:tc>
                  <a:txBody>
                    <a:bodyPr/>
                    <a:lstStyle/>
                    <a:p>
                      <a:pPr algn="ctr"/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ต้นทุนตามงวดเวลา</a:t>
                      </a:r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ค่าใช้จ่ายการดำเนินงาน</a:t>
                      </a:r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ต้นทุนตามงวดเวลา</a:t>
                      </a:r>
                      <a:endParaRPr lang="en-US" sz="3500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2047987"/>
                  </a:ext>
                </a:extLst>
              </a:tr>
            </a:tbl>
          </a:graphicData>
        </a:graphic>
      </p:graphicFrame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7E36EF2A-D9F9-4125-B812-E98BD2C4D2E1}"/>
              </a:ext>
            </a:extLst>
          </p:cNvPr>
          <p:cNvSpPr txBox="1"/>
          <p:nvPr/>
        </p:nvSpPr>
        <p:spPr>
          <a:xfrm>
            <a:off x="2024109" y="1807793"/>
            <a:ext cx="2379215" cy="63094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500" dirty="0">
                <a:latin typeface="Pahnto" panose="02000506000000020004" pitchFamily="2" charset="-34"/>
                <a:cs typeface="Pahnto" panose="02000506000000020004" pitchFamily="2" charset="-34"/>
              </a:rPr>
              <a:t>ระบบต้นทุนรวม</a:t>
            </a:r>
            <a:endParaRPr lang="en-US" sz="3500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F10B2DD8-FF46-4F00-9269-04A17183286C}"/>
              </a:ext>
            </a:extLst>
          </p:cNvPr>
          <p:cNvSpPr txBox="1"/>
          <p:nvPr/>
        </p:nvSpPr>
        <p:spPr>
          <a:xfrm>
            <a:off x="7306323" y="1807793"/>
            <a:ext cx="2655904" cy="63094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th-TH" sz="3500" dirty="0">
                <a:latin typeface="Pahnto" panose="02000506000000020004" pitchFamily="2" charset="-34"/>
                <a:cs typeface="Pahnto" panose="02000506000000020004" pitchFamily="2" charset="-34"/>
              </a:rPr>
              <a:t>ระบบต้นทุนผันแปร</a:t>
            </a:r>
            <a:endParaRPr lang="en-US" sz="3500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72599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4A54F537-CAC9-4BDD-8EFC-0E85AB6C62FD}"/>
              </a:ext>
            </a:extLst>
          </p:cNvPr>
          <p:cNvSpPr txBox="1"/>
          <p:nvPr/>
        </p:nvSpPr>
        <p:spPr>
          <a:xfrm>
            <a:off x="887766" y="461639"/>
            <a:ext cx="10191565" cy="78483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th-TH" sz="4500" b="1" dirty="0">
                <a:latin typeface="Pahnto" panose="02000506000000020004" pitchFamily="2" charset="-34"/>
                <a:cs typeface="Pahnto" panose="02000506000000020004" pitchFamily="2" charset="-34"/>
              </a:rPr>
              <a:t>ความแตกต่างของกำไรในระบบต้นทุนรวม และ ระบบต้นทุนผันแปร</a:t>
            </a:r>
            <a:endParaRPr lang="en-US" sz="4500" b="1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  <p:graphicFrame>
        <p:nvGraphicFramePr>
          <p:cNvPr id="3" name="ตาราง 3">
            <a:extLst>
              <a:ext uri="{FF2B5EF4-FFF2-40B4-BE49-F238E27FC236}">
                <a16:creationId xmlns:a16="http://schemas.microsoft.com/office/drawing/2014/main" id="{DC967E0A-5DF7-48E3-81B3-3DDEBDB65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334209"/>
              </p:ext>
            </p:extLst>
          </p:nvPr>
        </p:nvGraphicFramePr>
        <p:xfrm>
          <a:off x="887766" y="1511645"/>
          <a:ext cx="102981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7916">
                  <a:extLst>
                    <a:ext uri="{9D8B030D-6E8A-4147-A177-3AD203B41FA5}">
                      <a16:colId xmlns:a16="http://schemas.microsoft.com/office/drawing/2014/main" val="4133351679"/>
                    </a:ext>
                  </a:extLst>
                </a:gridCol>
                <a:gridCol w="1455937">
                  <a:extLst>
                    <a:ext uri="{9D8B030D-6E8A-4147-A177-3AD203B41FA5}">
                      <a16:colId xmlns:a16="http://schemas.microsoft.com/office/drawing/2014/main" val="982264320"/>
                    </a:ext>
                  </a:extLst>
                </a:gridCol>
                <a:gridCol w="1491449">
                  <a:extLst>
                    <a:ext uri="{9D8B030D-6E8A-4147-A177-3AD203B41FA5}">
                      <a16:colId xmlns:a16="http://schemas.microsoft.com/office/drawing/2014/main" val="783643105"/>
                    </a:ext>
                  </a:extLst>
                </a:gridCol>
                <a:gridCol w="1438182">
                  <a:extLst>
                    <a:ext uri="{9D8B030D-6E8A-4147-A177-3AD203B41FA5}">
                      <a16:colId xmlns:a16="http://schemas.microsoft.com/office/drawing/2014/main" val="4110623594"/>
                    </a:ext>
                  </a:extLst>
                </a:gridCol>
                <a:gridCol w="1624616">
                  <a:extLst>
                    <a:ext uri="{9D8B030D-6E8A-4147-A177-3AD203B41FA5}">
                      <a16:colId xmlns:a16="http://schemas.microsoft.com/office/drawing/2014/main" val="4648618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รวม</a:t>
                      </a:r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32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กำไรตามระบบต้นทุนรวม</a:t>
                      </a:r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170</a:t>
                      </a:r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130,000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450,000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139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กำไรตามระบบต้นทุนผันแปร</a:t>
                      </a:r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450,000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1648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ส่วนต่าง</a:t>
                      </a:r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(20,000)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502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ต้นทุนสินค้าต่อหน่วย</a:t>
                      </a:r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b="1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b="1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939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 ระบบต้นทุนรวม</a:t>
                      </a:r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351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  ระบบต้นทุนผันแปร</a:t>
                      </a:r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862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สินค้าคงเหลือต้นงวด (หน่วย)</a:t>
                      </a:r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244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สินค้าคงเหลือปลายงวด (หน่วย)</a:t>
                      </a:r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2548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021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ตาราง 3">
            <a:extLst>
              <a:ext uri="{FF2B5EF4-FFF2-40B4-BE49-F238E27FC236}">
                <a16:creationId xmlns:a16="http://schemas.microsoft.com/office/drawing/2014/main" id="{D39E9D7E-8BB2-4791-8F41-50E792F647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1435803"/>
              </p:ext>
            </p:extLst>
          </p:nvPr>
        </p:nvGraphicFramePr>
        <p:xfrm>
          <a:off x="816745" y="240272"/>
          <a:ext cx="10142244" cy="620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7499">
                  <a:extLst>
                    <a:ext uri="{9D8B030D-6E8A-4147-A177-3AD203B41FA5}">
                      <a16:colId xmlns:a16="http://schemas.microsoft.com/office/drawing/2014/main" val="3070043341"/>
                    </a:ext>
                  </a:extLst>
                </a:gridCol>
                <a:gridCol w="2334827">
                  <a:extLst>
                    <a:ext uri="{9D8B030D-6E8A-4147-A177-3AD203B41FA5}">
                      <a16:colId xmlns:a16="http://schemas.microsoft.com/office/drawing/2014/main" val="34297890"/>
                    </a:ext>
                  </a:extLst>
                </a:gridCol>
                <a:gridCol w="2095130">
                  <a:extLst>
                    <a:ext uri="{9D8B030D-6E8A-4147-A177-3AD203B41FA5}">
                      <a16:colId xmlns:a16="http://schemas.microsoft.com/office/drawing/2014/main" val="3476690180"/>
                    </a:ext>
                  </a:extLst>
                </a:gridCol>
                <a:gridCol w="1974788">
                  <a:extLst>
                    <a:ext uri="{9D8B030D-6E8A-4147-A177-3AD203B41FA5}">
                      <a16:colId xmlns:a16="http://schemas.microsoft.com/office/drawing/2014/main" val="25307506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3500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984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สินค้าต้นงวด</a:t>
                      </a:r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0</a:t>
                      </a:r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</a:t>
                      </a:r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677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ผลิต</a:t>
                      </a:r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12</a:t>
                      </a:r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8,000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10</a:t>
                      </a:r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2672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ขาย</a:t>
                      </a:r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622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สินค้าปลายงวด</a:t>
                      </a:r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550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ข้อสังเกตุ</a:t>
                      </a:r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กำไรตามระบบต้นทุนรวม มี ค่าใช้จ่ายคงที่รวมด้วย 10 บาทต่อหน่วยกำไรตามระบบต้นทุนรวมจึงมากกว่ากำไรตามระบบต้นทุนผันแปร ถึงแม้ว่าจะขายของไม่หมด</a:t>
                      </a:r>
                      <a:endParaRPr lang="en-US" sz="2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กำไรตามระบบต้นทุนรวมน้อยกว่าระบบต้นทุนผันแปร เพราะสินค้าต้นงวดในระบบต้นทุนรวม มีต้นทุนสูงกว่า (รวมต้นทุนคงที่ 10 บาท)</a:t>
                      </a:r>
                      <a:endParaRPr lang="en-US" sz="28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กำไรในระบบต้นทุนรวม  และระบบต้นทุนผันแปรเท่ากันทั้งสองระบบ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680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6277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9AF91388-FB4F-4ED3-ABE6-3F88610C1B4C}"/>
              </a:ext>
            </a:extLst>
          </p:cNvPr>
          <p:cNvSpPr txBox="1"/>
          <p:nvPr/>
        </p:nvSpPr>
        <p:spPr>
          <a:xfrm>
            <a:off x="887767" y="479395"/>
            <a:ext cx="9960746" cy="78483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th-TH" sz="4500" b="1" dirty="0">
                <a:latin typeface="Pahnto" panose="02000506000000020004" pitchFamily="2" charset="-34"/>
                <a:cs typeface="Pahnto" panose="02000506000000020004" pitchFamily="2" charset="-34"/>
              </a:rPr>
              <a:t>การปรับกำไรจากระบบต้นทุนผันแปร เป็น กำไรในระบบต้นทุนรวม</a:t>
            </a:r>
            <a:endParaRPr lang="en-US" sz="4500" b="1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  <p:graphicFrame>
        <p:nvGraphicFramePr>
          <p:cNvPr id="3" name="ตาราง 3">
            <a:extLst>
              <a:ext uri="{FF2B5EF4-FFF2-40B4-BE49-F238E27FC236}">
                <a16:creationId xmlns:a16="http://schemas.microsoft.com/office/drawing/2014/main" id="{CBB97F4F-9C32-40B4-92FC-3C87EFD201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467894"/>
              </p:ext>
            </p:extLst>
          </p:nvPr>
        </p:nvGraphicFramePr>
        <p:xfrm>
          <a:off x="807868" y="1616310"/>
          <a:ext cx="10138299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8948">
                  <a:extLst>
                    <a:ext uri="{9D8B030D-6E8A-4147-A177-3AD203B41FA5}">
                      <a16:colId xmlns:a16="http://schemas.microsoft.com/office/drawing/2014/main" val="3139887222"/>
                    </a:ext>
                  </a:extLst>
                </a:gridCol>
                <a:gridCol w="2192785">
                  <a:extLst>
                    <a:ext uri="{9D8B030D-6E8A-4147-A177-3AD203B41FA5}">
                      <a16:colId xmlns:a16="http://schemas.microsoft.com/office/drawing/2014/main" val="2611335503"/>
                    </a:ext>
                  </a:extLst>
                </a:gridCol>
                <a:gridCol w="2716566">
                  <a:extLst>
                    <a:ext uri="{9D8B030D-6E8A-4147-A177-3AD203B41FA5}">
                      <a16:colId xmlns:a16="http://schemas.microsoft.com/office/drawing/2014/main" val="17396415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3050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กำไรตามระบบต้นทุนผันแปร</a:t>
                      </a:r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150</a:t>
                      </a:r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526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บวกค่าใช้จ่ายการผลิตคงที่ในสินค้าปลายงวด</a:t>
                      </a:r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064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หัก ค่าใช้จ่ายการผลิตคงที่ในสินค้าต้นงวด</a:t>
                      </a:r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(20,000)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741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กำไรตามระบบต้นทุนรวม</a:t>
                      </a:r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170,000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130,000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931039"/>
                  </a:ext>
                </a:extLst>
              </a:tr>
            </a:tbl>
          </a:graphicData>
        </a:graphic>
      </p:graphicFrame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B7AD58E4-103C-499B-9D91-61B9EF0048D7}"/>
              </a:ext>
            </a:extLst>
          </p:cNvPr>
          <p:cNvSpPr txBox="1"/>
          <p:nvPr/>
        </p:nvSpPr>
        <p:spPr>
          <a:xfrm>
            <a:off x="870012" y="4927107"/>
            <a:ext cx="10386874" cy="1743671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latin typeface="Pahnto" panose="02000506000000020004" pitchFamily="2" charset="-34"/>
                <a:cs typeface="Pahnto" panose="02000506000000020004" pitchFamily="2" charset="-34"/>
              </a:rPr>
              <a:t>หากกิจการจัดทำงบกำไรขาดทุนตามระบบต้นทุนผันแปร เพื่อใช้ข้อมูลในการประเมินผล ก็จะสามารถปรับกำไรจากระบบต้นทุนผันแปรมาสู่ระบบต้นทุนรวมเพื่อให้สอดคล้องกับ บัญชีการเงิน เพื่อนำเสนอข้อมูลต่อบุคคลภายนอก</a:t>
            </a:r>
            <a:endParaRPr lang="en-US" sz="3500" b="1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78999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E9E9D06-8FF1-46AF-A1B1-FA2E9629F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92441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th-TH" sz="5000" b="1" dirty="0">
                <a:latin typeface="Pahnto" panose="02000506000000020004" pitchFamily="2" charset="-34"/>
                <a:cs typeface="Pahnto" panose="02000506000000020004" pitchFamily="2" charset="-34"/>
              </a:rPr>
              <a:t>ระบบต้นทุนรวม  </a:t>
            </a:r>
            <a:r>
              <a:rPr lang="en-US" sz="5000" b="1" dirty="0">
                <a:latin typeface="Pahnto" panose="02000506000000020004" pitchFamily="2" charset="-34"/>
                <a:cs typeface="Pahnto" panose="02000506000000020004" pitchFamily="2" charset="-34"/>
              </a:rPr>
              <a:t>(Absorption Costing)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8112AD04-A7EC-4736-9690-B9BB5EF6E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49" y="1762125"/>
            <a:ext cx="11088687" cy="4330699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</a:t>
            </a:r>
            <a:r>
              <a:rPr lang="th-TH" sz="4000" b="1" dirty="0">
                <a:solidFill>
                  <a:schemeClr val="bg1">
                    <a:alpha val="60000"/>
                  </a:schemeClr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หรือ ระบบต้นทุน คิดเต็ม  </a:t>
            </a:r>
            <a:r>
              <a:rPr lang="en-US" sz="4000" b="1" dirty="0">
                <a:solidFill>
                  <a:schemeClr val="bg1">
                    <a:alpha val="60000"/>
                  </a:schemeClr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Full Absorption Costing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bg1">
                    <a:alpha val="60000"/>
                  </a:schemeClr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       </a:t>
            </a:r>
            <a:r>
              <a:rPr lang="th-TH" sz="4000" b="1" dirty="0">
                <a:solidFill>
                  <a:schemeClr val="bg1">
                    <a:alpha val="60000"/>
                  </a:schemeClr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เป็นระบบที่รวมต้นทุนที่เกี่ยวข้องทั้งหมด เข้าเป็น ต้นทุนผลิตภัณฑ์ ได้แก่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000" b="1" dirty="0">
                <a:solidFill>
                  <a:schemeClr val="bg1">
                    <a:alpha val="60000"/>
                  </a:schemeClr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		วัตถุทางตรง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000" b="1" dirty="0">
                <a:solidFill>
                  <a:schemeClr val="bg1">
                    <a:alpha val="60000"/>
                  </a:schemeClr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		แรงงานทางตรง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000" b="1" dirty="0">
                <a:solidFill>
                  <a:schemeClr val="bg1">
                    <a:alpha val="60000"/>
                  </a:schemeClr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		ค่าใช้จ่ายการผลิตผันแปร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000" b="1" dirty="0">
                <a:solidFill>
                  <a:schemeClr val="bg1">
                    <a:alpha val="60000"/>
                  </a:schemeClr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		ค่าใช้จ่ายการผลิตคงที่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000" b="1" dirty="0">
                <a:solidFill>
                  <a:schemeClr val="bg1">
                    <a:alpha val="60000"/>
                  </a:schemeClr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    สอดคล้องกับหลักบัญชีการเงิน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0" b="1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21215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4B3646B-3B3C-4229-B77F-67E71CAD6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200" y="203045"/>
            <a:ext cx="11091600" cy="862275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th-TH" sz="5500" b="1" dirty="0">
                <a:latin typeface="Pahnto" panose="02000506000000020004" pitchFamily="2" charset="-34"/>
                <a:cs typeface="Pahnto" panose="02000506000000020004" pitchFamily="2" charset="-34"/>
              </a:rPr>
              <a:t>การคำนวณต้นทุนต่อหน่วยระบบต้นทุนรวม</a:t>
            </a:r>
            <a:endParaRPr lang="en-US" sz="5500" b="1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  <p:graphicFrame>
        <p:nvGraphicFramePr>
          <p:cNvPr id="4" name="ตาราง 4">
            <a:extLst>
              <a:ext uri="{FF2B5EF4-FFF2-40B4-BE49-F238E27FC236}">
                <a16:creationId xmlns:a16="http://schemas.microsoft.com/office/drawing/2014/main" id="{B5FC099F-9BD4-425B-A391-34E9AAE342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464960"/>
              </p:ext>
            </p:extLst>
          </p:nvPr>
        </p:nvGraphicFramePr>
        <p:xfrm>
          <a:off x="452760" y="1314471"/>
          <a:ext cx="10839636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909">
                  <a:extLst>
                    <a:ext uri="{9D8B030D-6E8A-4147-A177-3AD203B41FA5}">
                      <a16:colId xmlns:a16="http://schemas.microsoft.com/office/drawing/2014/main" val="532734756"/>
                    </a:ext>
                  </a:extLst>
                </a:gridCol>
                <a:gridCol w="2709909">
                  <a:extLst>
                    <a:ext uri="{9D8B030D-6E8A-4147-A177-3AD203B41FA5}">
                      <a16:colId xmlns:a16="http://schemas.microsoft.com/office/drawing/2014/main" val="478021019"/>
                    </a:ext>
                  </a:extLst>
                </a:gridCol>
                <a:gridCol w="2709909">
                  <a:extLst>
                    <a:ext uri="{9D8B030D-6E8A-4147-A177-3AD203B41FA5}">
                      <a16:colId xmlns:a16="http://schemas.microsoft.com/office/drawing/2014/main" val="233763940"/>
                    </a:ext>
                  </a:extLst>
                </a:gridCol>
                <a:gridCol w="2709909">
                  <a:extLst>
                    <a:ext uri="{9D8B030D-6E8A-4147-A177-3AD203B41FA5}">
                      <a16:colId xmlns:a16="http://schemas.microsoft.com/office/drawing/2014/main" val="7179721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</a:t>
                      </a:r>
                      <a:r>
                        <a:rPr lang="en-US" sz="30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x1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523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ปริมาณการผลิต (หน่วย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12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8,000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181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ปริมาณขาย (หน่วย)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152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ราคาขายต่อหน่วย (บาท)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808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ต้นทุนการผลิต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240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 วัตถุทางตรง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480,000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320,000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400,000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7271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แรงงานทางตรง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180,000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ค่าใช้จ่ายการผลิตผันแปร 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@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5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1303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ค่าใช้จ่ายการผลิตคงที่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120,000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94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2068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ตาราง 4">
            <a:extLst>
              <a:ext uri="{FF2B5EF4-FFF2-40B4-BE49-F238E27FC236}">
                <a16:creationId xmlns:a16="http://schemas.microsoft.com/office/drawing/2014/main" id="{C9C0E2B9-CD42-40D3-9DF8-0E0751BE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133278"/>
              </p:ext>
            </p:extLst>
          </p:nvPr>
        </p:nvGraphicFramePr>
        <p:xfrm>
          <a:off x="568170" y="1057018"/>
          <a:ext cx="10839636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909">
                  <a:extLst>
                    <a:ext uri="{9D8B030D-6E8A-4147-A177-3AD203B41FA5}">
                      <a16:colId xmlns:a16="http://schemas.microsoft.com/office/drawing/2014/main" val="532734756"/>
                    </a:ext>
                  </a:extLst>
                </a:gridCol>
                <a:gridCol w="2709909">
                  <a:extLst>
                    <a:ext uri="{9D8B030D-6E8A-4147-A177-3AD203B41FA5}">
                      <a16:colId xmlns:a16="http://schemas.microsoft.com/office/drawing/2014/main" val="478021019"/>
                    </a:ext>
                  </a:extLst>
                </a:gridCol>
                <a:gridCol w="2709909">
                  <a:extLst>
                    <a:ext uri="{9D8B030D-6E8A-4147-A177-3AD203B41FA5}">
                      <a16:colId xmlns:a16="http://schemas.microsoft.com/office/drawing/2014/main" val="233763940"/>
                    </a:ext>
                  </a:extLst>
                </a:gridCol>
                <a:gridCol w="2709909">
                  <a:extLst>
                    <a:ext uri="{9D8B030D-6E8A-4147-A177-3AD203B41FA5}">
                      <a16:colId xmlns:a16="http://schemas.microsoft.com/office/drawing/2014/main" val="7179721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</a:t>
                      </a:r>
                      <a:r>
                        <a:rPr lang="en-US" sz="30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x1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523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181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152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MOH VC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808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MOH FC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240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120,000/12,000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7271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120,000/8,000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120,000/10,000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1303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รวม</a:t>
                      </a:r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94764"/>
                  </a:ext>
                </a:extLst>
              </a:tr>
            </a:tbl>
          </a:graphicData>
        </a:graphic>
      </p:graphicFrame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A9575D75-917D-48AC-A068-3E267CD4B0F0}"/>
              </a:ext>
            </a:extLst>
          </p:cNvPr>
          <p:cNvSpPr txBox="1"/>
          <p:nvPr/>
        </p:nvSpPr>
        <p:spPr>
          <a:xfrm>
            <a:off x="3746376" y="200356"/>
            <a:ext cx="3897297" cy="63094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latin typeface="Pahnto" panose="02000506000000020004" pitchFamily="2" charset="-34"/>
                <a:cs typeface="Pahnto" panose="02000506000000020004" pitchFamily="2" charset="-34"/>
              </a:rPr>
              <a:t>ต้นทุนการผลิตต่อหน่วย</a:t>
            </a:r>
            <a:endParaRPr lang="en-US" sz="3500" b="1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36315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4">
            <a:extLst>
              <a:ext uri="{FF2B5EF4-FFF2-40B4-BE49-F238E27FC236}">
                <a16:creationId xmlns:a16="http://schemas.microsoft.com/office/drawing/2014/main" id="{D878AFC9-B100-440C-BCBC-96065DB5B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94386"/>
              </p:ext>
            </p:extLst>
          </p:nvPr>
        </p:nvGraphicFramePr>
        <p:xfrm>
          <a:off x="497150" y="665825"/>
          <a:ext cx="8109258" cy="658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09298">
                  <a:extLst>
                    <a:ext uri="{9D8B030D-6E8A-4147-A177-3AD203B41FA5}">
                      <a16:colId xmlns:a16="http://schemas.microsoft.com/office/drawing/2014/main" val="4116490443"/>
                    </a:ext>
                  </a:extLst>
                </a:gridCol>
                <a:gridCol w="1638582">
                  <a:extLst>
                    <a:ext uri="{9D8B030D-6E8A-4147-A177-3AD203B41FA5}">
                      <a16:colId xmlns:a16="http://schemas.microsoft.com/office/drawing/2014/main" val="4265239660"/>
                    </a:ext>
                  </a:extLst>
                </a:gridCol>
                <a:gridCol w="1961378">
                  <a:extLst>
                    <a:ext uri="{9D8B030D-6E8A-4147-A177-3AD203B41FA5}">
                      <a16:colId xmlns:a16="http://schemas.microsoft.com/office/drawing/2014/main" val="933025933"/>
                    </a:ext>
                  </a:extLst>
                </a:gridCol>
              </a:tblGrid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ยอดขาย (10,000 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x140)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b="1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1,400,000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97231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ต้นทุนขาย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842278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สินค้างคงเหลือต้นงวด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5352745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บวก ต้นทุนการผลิต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(12,000 x 70)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840,000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108740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หัก สินค้าคงเหลือปลายงวด (2,000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x70)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(140,000)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(700,000)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473883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กำไรขั้นต้น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700,000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191941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หัก ค่าใช้จ่ายดำเนินงาน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522937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ค่าใช้จ่ายในการขายผันแปร (10,000 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x8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80,000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950070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ค่าใช้จ่ายในการขายคงที่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01007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ค่าใช้จ่ายการบริหาร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200,000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(530,000)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12576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กำไรจากการดำเนินงาน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170,000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655716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endParaRPr lang="en-US" sz="3000" b="1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322401"/>
                  </a:ext>
                </a:extLst>
              </a:tr>
            </a:tbl>
          </a:graphicData>
        </a:graphic>
      </p:graphicFrame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75091C23-43DB-4669-B368-3756E71D9730}"/>
              </a:ext>
            </a:extLst>
          </p:cNvPr>
          <p:cNvSpPr txBox="1"/>
          <p:nvPr/>
        </p:nvSpPr>
        <p:spPr>
          <a:xfrm>
            <a:off x="8993080" y="665825"/>
            <a:ext cx="31989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sz="3000" dirty="0">
              <a:latin typeface="Pahnto" panose="02000506000000020004" pitchFamily="2" charset="-34"/>
              <a:cs typeface="Pahnto" panose="02000506000000020004" pitchFamily="2" charset="-34"/>
            </a:endParaRPr>
          </a:p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ค่าใช้จ่ายผันแปร หน่วยละ 8</a:t>
            </a:r>
            <a:r>
              <a:rPr lang="en-US" sz="3000" dirty="0">
                <a:latin typeface="Pahnto" panose="02000506000000020004" pitchFamily="2" charset="-34"/>
                <a:cs typeface="Pahnto" panose="02000506000000020004" pitchFamily="2" charset="-34"/>
              </a:rPr>
              <a:t> </a:t>
            </a:r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บาท</a:t>
            </a:r>
          </a:p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ค่าใช้จ่ายการขายคงที่งวดละ 250,000  บาท</a:t>
            </a:r>
          </a:p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ค่าใช้จ่ายในการบริหารคงที่ งวดละ 200,000  บาท</a:t>
            </a:r>
            <a:endParaRPr lang="en-US" sz="3000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35B213C9-F4FA-4AF2-B571-C4431F7BEE05}"/>
              </a:ext>
            </a:extLst>
          </p:cNvPr>
          <p:cNvSpPr txBox="1"/>
          <p:nvPr/>
        </p:nvSpPr>
        <p:spPr>
          <a:xfrm>
            <a:off x="479394" y="71021"/>
            <a:ext cx="4474346" cy="5539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งบกำไรขาดทุนปี 25</a:t>
            </a:r>
            <a:r>
              <a:rPr lang="en-US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x1 </a:t>
            </a:r>
            <a:r>
              <a:rPr lang="th-TH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ตามระบบต้นทุนรวม</a:t>
            </a:r>
            <a:endParaRPr lang="en-US" sz="3000" b="1" dirty="0">
              <a:solidFill>
                <a:schemeClr val="bg1"/>
              </a:solidFill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72119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4">
            <a:extLst>
              <a:ext uri="{FF2B5EF4-FFF2-40B4-BE49-F238E27FC236}">
                <a16:creationId xmlns:a16="http://schemas.microsoft.com/office/drawing/2014/main" id="{D878AFC9-B100-440C-BCBC-96065DB5B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293018"/>
              </p:ext>
            </p:extLst>
          </p:nvPr>
        </p:nvGraphicFramePr>
        <p:xfrm>
          <a:off x="497150" y="665825"/>
          <a:ext cx="8109258" cy="658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09298">
                  <a:extLst>
                    <a:ext uri="{9D8B030D-6E8A-4147-A177-3AD203B41FA5}">
                      <a16:colId xmlns:a16="http://schemas.microsoft.com/office/drawing/2014/main" val="4116490443"/>
                    </a:ext>
                  </a:extLst>
                </a:gridCol>
                <a:gridCol w="1638582">
                  <a:extLst>
                    <a:ext uri="{9D8B030D-6E8A-4147-A177-3AD203B41FA5}">
                      <a16:colId xmlns:a16="http://schemas.microsoft.com/office/drawing/2014/main" val="4265239660"/>
                    </a:ext>
                  </a:extLst>
                </a:gridCol>
                <a:gridCol w="1961378">
                  <a:extLst>
                    <a:ext uri="{9D8B030D-6E8A-4147-A177-3AD203B41FA5}">
                      <a16:colId xmlns:a16="http://schemas.microsoft.com/office/drawing/2014/main" val="933025933"/>
                    </a:ext>
                  </a:extLst>
                </a:gridCol>
              </a:tblGrid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ยอดขาย (10,000 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x140)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b="1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1,400,000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97231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ต้นทุนขาย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842278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สินค้างคงเหลือต้นงวด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(2,000 x70)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5352745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บวก ต้นทุนการผลิต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(8,000 x75)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108740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หัก สินค้าคงเหลือปลายงวด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(7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4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0,000)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473883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กำไรขั้นต้น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66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191941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หัก ค่าใช้จ่ายดำเนินงาน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522937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ค่าใช้จ่ายในการขายผันแปร (10,000 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x8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80,000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950070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ค่าใช้จ่ายในการขายคงที่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01007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ค่าใช้จ่ายการบริหาร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200,000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(530,000)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12576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กำไรจากการดำเนินงาน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3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655716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endParaRPr lang="en-US" sz="3000" b="1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322401"/>
                  </a:ext>
                </a:extLst>
              </a:tr>
            </a:tbl>
          </a:graphicData>
        </a:graphic>
      </p:graphicFrame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75091C23-43DB-4669-B368-3756E71D9730}"/>
              </a:ext>
            </a:extLst>
          </p:cNvPr>
          <p:cNvSpPr txBox="1"/>
          <p:nvPr/>
        </p:nvSpPr>
        <p:spPr>
          <a:xfrm>
            <a:off x="8993080" y="665825"/>
            <a:ext cx="31989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sz="3000" dirty="0">
              <a:latin typeface="Pahnto" panose="02000506000000020004" pitchFamily="2" charset="-34"/>
              <a:cs typeface="Pahnto" panose="02000506000000020004" pitchFamily="2" charset="-34"/>
            </a:endParaRPr>
          </a:p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ค่าใช้จ่ายผันแปร หน่วยละ 8</a:t>
            </a:r>
            <a:r>
              <a:rPr lang="en-US" sz="3000" dirty="0">
                <a:latin typeface="Pahnto" panose="02000506000000020004" pitchFamily="2" charset="-34"/>
                <a:cs typeface="Pahnto" panose="02000506000000020004" pitchFamily="2" charset="-34"/>
              </a:rPr>
              <a:t> </a:t>
            </a:r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บาท</a:t>
            </a:r>
          </a:p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ค่าใช้จ่ายการขายคงที่งวดละ 250,000  บาท</a:t>
            </a:r>
          </a:p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ค่าใช้จ่ายในการบริหารคงที่ งวดละ 200,000  บาท</a:t>
            </a:r>
            <a:endParaRPr lang="en-US" sz="3000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35B213C9-F4FA-4AF2-B571-C4431F7BEE05}"/>
              </a:ext>
            </a:extLst>
          </p:cNvPr>
          <p:cNvSpPr txBox="1"/>
          <p:nvPr/>
        </p:nvSpPr>
        <p:spPr>
          <a:xfrm>
            <a:off x="479394" y="71021"/>
            <a:ext cx="4785064" cy="5539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งบกำไรขาดทุนปี 25</a:t>
            </a:r>
            <a:r>
              <a:rPr lang="en-US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x2</a:t>
            </a:r>
            <a:r>
              <a:rPr lang="th-TH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 ตามระบบต้นทุนรวม</a:t>
            </a:r>
            <a:endParaRPr lang="en-US" sz="3000" b="1" dirty="0">
              <a:solidFill>
                <a:schemeClr val="bg1"/>
              </a:solidFill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21485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4">
            <a:extLst>
              <a:ext uri="{FF2B5EF4-FFF2-40B4-BE49-F238E27FC236}">
                <a16:creationId xmlns:a16="http://schemas.microsoft.com/office/drawing/2014/main" id="{D878AFC9-B100-440C-BCBC-96065DB5B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982015"/>
              </p:ext>
            </p:extLst>
          </p:nvPr>
        </p:nvGraphicFramePr>
        <p:xfrm>
          <a:off x="497150" y="665825"/>
          <a:ext cx="8109258" cy="658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09298">
                  <a:extLst>
                    <a:ext uri="{9D8B030D-6E8A-4147-A177-3AD203B41FA5}">
                      <a16:colId xmlns:a16="http://schemas.microsoft.com/office/drawing/2014/main" val="4116490443"/>
                    </a:ext>
                  </a:extLst>
                </a:gridCol>
                <a:gridCol w="1638582">
                  <a:extLst>
                    <a:ext uri="{9D8B030D-6E8A-4147-A177-3AD203B41FA5}">
                      <a16:colId xmlns:a16="http://schemas.microsoft.com/office/drawing/2014/main" val="4265239660"/>
                    </a:ext>
                  </a:extLst>
                </a:gridCol>
                <a:gridCol w="1961378">
                  <a:extLst>
                    <a:ext uri="{9D8B030D-6E8A-4147-A177-3AD203B41FA5}">
                      <a16:colId xmlns:a16="http://schemas.microsoft.com/office/drawing/2014/main" val="933025933"/>
                    </a:ext>
                  </a:extLst>
                </a:gridCol>
              </a:tblGrid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ยอดขาย (10,000 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x140)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b="1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1,400,000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97231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ต้นทุนขาย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842278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สินค้างคงเหลือต้นงวด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5352745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บวก ต้นทุนการผลิต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(10,000 x 72)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720,000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108740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หัก สินค้าคงเหลือปลายงวด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(7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0,000)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473883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กำไรขั้นต้น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68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191941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หัก ค่าใช้จ่ายดำเนินงาน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522937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ค่าใช้จ่ายในการขายผันแปร (10,000 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x8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80,000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950070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ค่าใช้จ่ายในการขายคงที่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01007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ค่าใช้จ่ายการบริหาร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200,000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(530,000)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12576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กำไรจากการดำเนินงาน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5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655716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endParaRPr lang="en-US" sz="3000" b="1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322401"/>
                  </a:ext>
                </a:extLst>
              </a:tr>
            </a:tbl>
          </a:graphicData>
        </a:graphic>
      </p:graphicFrame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75091C23-43DB-4669-B368-3756E71D9730}"/>
              </a:ext>
            </a:extLst>
          </p:cNvPr>
          <p:cNvSpPr txBox="1"/>
          <p:nvPr/>
        </p:nvSpPr>
        <p:spPr>
          <a:xfrm>
            <a:off x="8993080" y="665825"/>
            <a:ext cx="31989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sz="3000" dirty="0">
              <a:latin typeface="Pahnto" panose="02000506000000020004" pitchFamily="2" charset="-34"/>
              <a:cs typeface="Pahnto" panose="02000506000000020004" pitchFamily="2" charset="-34"/>
            </a:endParaRPr>
          </a:p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ค่าใช้จ่ายผันแปร หน่วยละ 8</a:t>
            </a:r>
            <a:r>
              <a:rPr lang="en-US" sz="3000" dirty="0">
                <a:latin typeface="Pahnto" panose="02000506000000020004" pitchFamily="2" charset="-34"/>
                <a:cs typeface="Pahnto" panose="02000506000000020004" pitchFamily="2" charset="-34"/>
              </a:rPr>
              <a:t> </a:t>
            </a:r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บาท</a:t>
            </a:r>
          </a:p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ค่าใช้จ่ายการขายคงที่งวดละ 250,000  บาท</a:t>
            </a:r>
          </a:p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ค่าใช้จ่ายในการบริหารคงที่ งวดละ 200,000  บาท</a:t>
            </a:r>
            <a:endParaRPr lang="en-US" sz="3000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35B213C9-F4FA-4AF2-B571-C4431F7BEE05}"/>
              </a:ext>
            </a:extLst>
          </p:cNvPr>
          <p:cNvSpPr txBox="1"/>
          <p:nvPr/>
        </p:nvSpPr>
        <p:spPr>
          <a:xfrm>
            <a:off x="479394" y="71021"/>
            <a:ext cx="5042518" cy="5539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งบกำไรขาดทุนปี 25</a:t>
            </a:r>
            <a:r>
              <a:rPr lang="en-US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x3</a:t>
            </a:r>
            <a:r>
              <a:rPr lang="th-TH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 ตามระบบต้นทุนรวม</a:t>
            </a:r>
            <a:endParaRPr lang="en-US" sz="3000" b="1" dirty="0">
              <a:solidFill>
                <a:schemeClr val="bg1"/>
              </a:solidFill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16580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ตาราง 4">
            <a:extLst>
              <a:ext uri="{FF2B5EF4-FFF2-40B4-BE49-F238E27FC236}">
                <a16:creationId xmlns:a16="http://schemas.microsoft.com/office/drawing/2014/main" id="{956A448A-E573-4E01-9310-C5D64A8539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13842"/>
              </p:ext>
            </p:extLst>
          </p:nvPr>
        </p:nvGraphicFramePr>
        <p:xfrm>
          <a:off x="550863" y="2114550"/>
          <a:ext cx="10839636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909">
                  <a:extLst>
                    <a:ext uri="{9D8B030D-6E8A-4147-A177-3AD203B41FA5}">
                      <a16:colId xmlns:a16="http://schemas.microsoft.com/office/drawing/2014/main" val="3075643985"/>
                    </a:ext>
                  </a:extLst>
                </a:gridCol>
                <a:gridCol w="2709909">
                  <a:extLst>
                    <a:ext uri="{9D8B030D-6E8A-4147-A177-3AD203B41FA5}">
                      <a16:colId xmlns:a16="http://schemas.microsoft.com/office/drawing/2014/main" val="1600550630"/>
                    </a:ext>
                  </a:extLst>
                </a:gridCol>
                <a:gridCol w="2709909">
                  <a:extLst>
                    <a:ext uri="{9D8B030D-6E8A-4147-A177-3AD203B41FA5}">
                      <a16:colId xmlns:a16="http://schemas.microsoft.com/office/drawing/2014/main" val="3833220117"/>
                    </a:ext>
                  </a:extLst>
                </a:gridCol>
                <a:gridCol w="2709909">
                  <a:extLst>
                    <a:ext uri="{9D8B030D-6E8A-4147-A177-3AD203B41FA5}">
                      <a16:colId xmlns:a16="http://schemas.microsoft.com/office/drawing/2014/main" val="26670990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</a:t>
                      </a:r>
                      <a:r>
                        <a:rPr lang="en-US" sz="30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x1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25x3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881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539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124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MOH VC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579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35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971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4394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4">
            <a:extLst>
              <a:ext uri="{FF2B5EF4-FFF2-40B4-BE49-F238E27FC236}">
                <a16:creationId xmlns:a16="http://schemas.microsoft.com/office/drawing/2014/main" id="{D878AFC9-B100-440C-BCBC-96065DB5B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410642"/>
              </p:ext>
            </p:extLst>
          </p:nvPr>
        </p:nvGraphicFramePr>
        <p:xfrm>
          <a:off x="390617" y="137160"/>
          <a:ext cx="8109258" cy="658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05165">
                  <a:extLst>
                    <a:ext uri="{9D8B030D-6E8A-4147-A177-3AD203B41FA5}">
                      <a16:colId xmlns:a16="http://schemas.microsoft.com/office/drawing/2014/main" val="4116490443"/>
                    </a:ext>
                  </a:extLst>
                </a:gridCol>
                <a:gridCol w="1811044">
                  <a:extLst>
                    <a:ext uri="{9D8B030D-6E8A-4147-A177-3AD203B41FA5}">
                      <a16:colId xmlns:a16="http://schemas.microsoft.com/office/drawing/2014/main" val="4265239660"/>
                    </a:ext>
                  </a:extLst>
                </a:gridCol>
                <a:gridCol w="1593049">
                  <a:extLst>
                    <a:ext uri="{9D8B030D-6E8A-4147-A177-3AD203B41FA5}">
                      <a16:colId xmlns:a16="http://schemas.microsoft.com/office/drawing/2014/main" val="933025933"/>
                    </a:ext>
                  </a:extLst>
                </a:gridCol>
              </a:tblGrid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ยอดขาย (10,000 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x140)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b="1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1,400,000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97231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ต้นทุนขาย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842278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สินค้างคงเหลือต้นงวด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5352745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บวก ต้นทุนการผลิต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(12,000 x 60)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720,000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108740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หัก สินค้าคงเหลือปลายงวด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(2,000 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x 60)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(120,000)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60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0,000)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473883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</a:t>
                      </a:r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หัก ค่าใช้จ่ายการขายผันแปร</a:t>
                      </a:r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(10,000 x 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(80,000)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191941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solidFill>
                            <a:srgbClr val="FF0000"/>
                          </a:solidFill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กำไรส่วนเกิน</a:t>
                      </a:r>
                      <a:endParaRPr lang="en-US" sz="3000" b="1" dirty="0">
                        <a:solidFill>
                          <a:srgbClr val="FF0000"/>
                        </a:solidFill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720,000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522937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ต้นทุนคงที่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950070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ค่าใช้จ่ายการผลิตคงที่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120,000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01007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 ค่าใช้จ่ายการขายคงที่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250,000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125769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 ค่าใช้จ่ายการบริหารคงที่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200,000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(570,000)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655716"/>
                  </a:ext>
                </a:extLst>
              </a:tr>
              <a:tr h="504585">
                <a:tc>
                  <a:txBody>
                    <a:bodyPr/>
                    <a:lstStyle/>
                    <a:p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  กำไรจากการดำเนินงาน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3000" b="1" dirty="0">
                          <a:latin typeface="Pahnto" panose="02000506000000020004" pitchFamily="2" charset="-34"/>
                          <a:cs typeface="Pahnto" panose="02000506000000020004" pitchFamily="2" charset="-34"/>
                        </a:rPr>
                        <a:t>150,000</a:t>
                      </a:r>
                      <a:endParaRPr lang="en-US" sz="3000" b="1" dirty="0">
                        <a:latin typeface="Pahnto" panose="02000506000000020004" pitchFamily="2" charset="-34"/>
                        <a:cs typeface="Pahnto" panose="02000506000000020004" pitchFamily="2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322401"/>
                  </a:ext>
                </a:extLst>
              </a:tr>
            </a:tbl>
          </a:graphicData>
        </a:graphic>
      </p:graphicFrame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75091C23-43DB-4669-B368-3756E71D9730}"/>
              </a:ext>
            </a:extLst>
          </p:cNvPr>
          <p:cNvSpPr txBox="1"/>
          <p:nvPr/>
        </p:nvSpPr>
        <p:spPr>
          <a:xfrm>
            <a:off x="8637973" y="1526959"/>
            <a:ext cx="355402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ค่าใช้จ่ายผันแปร หน่วยละ 8</a:t>
            </a:r>
            <a:r>
              <a:rPr lang="en-US" sz="3000" dirty="0">
                <a:latin typeface="Pahnto" panose="02000506000000020004" pitchFamily="2" charset="-34"/>
                <a:cs typeface="Pahnto" panose="02000506000000020004" pitchFamily="2" charset="-34"/>
              </a:rPr>
              <a:t> </a:t>
            </a:r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บาท</a:t>
            </a:r>
          </a:p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ค่าใช้จ่ายการขายคงที่งวดละ 250,000  บาท</a:t>
            </a:r>
          </a:p>
          <a:p>
            <a:r>
              <a:rPr lang="th-TH" sz="3000" dirty="0">
                <a:latin typeface="Pahnto" panose="02000506000000020004" pitchFamily="2" charset="-34"/>
                <a:cs typeface="Pahnto" panose="02000506000000020004" pitchFamily="2" charset="-34"/>
              </a:rPr>
              <a:t>ค่าใช้จ่ายในการบริหารคงที่ งวดละ 200,000  บาท</a:t>
            </a:r>
            <a:endParaRPr lang="en-US" sz="3000" dirty="0"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35B213C9-F4FA-4AF2-B571-C4431F7BEE05}"/>
              </a:ext>
            </a:extLst>
          </p:cNvPr>
          <p:cNvSpPr txBox="1"/>
          <p:nvPr/>
        </p:nvSpPr>
        <p:spPr>
          <a:xfrm>
            <a:off x="8818485" y="239697"/>
            <a:ext cx="2920754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งบกำไรขาดทุนปี 25</a:t>
            </a:r>
            <a:r>
              <a:rPr lang="en-US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x1</a:t>
            </a:r>
            <a:endParaRPr lang="th-TH" sz="3000" b="1" dirty="0">
              <a:solidFill>
                <a:schemeClr val="bg1"/>
              </a:solidFill>
              <a:latin typeface="Pahnto" panose="02000506000000020004" pitchFamily="2" charset="-34"/>
              <a:cs typeface="Pahnto" panose="02000506000000020004" pitchFamily="2" charset="-34"/>
            </a:endParaRPr>
          </a:p>
          <a:p>
            <a:r>
              <a:rPr lang="th-TH" sz="3000" b="1" dirty="0">
                <a:solidFill>
                  <a:schemeClr val="bg1"/>
                </a:solidFill>
                <a:latin typeface="Pahnto" panose="02000506000000020004" pitchFamily="2" charset="-34"/>
                <a:cs typeface="Pahnto" panose="02000506000000020004" pitchFamily="2" charset="-34"/>
              </a:rPr>
              <a:t>ตามระบบต้นทุนผันแปร</a:t>
            </a:r>
            <a:endParaRPr lang="en-US" sz="3000" b="1" dirty="0">
              <a:solidFill>
                <a:schemeClr val="bg1"/>
              </a:solidFill>
              <a:latin typeface="Pahnto" panose="02000506000000020004" pitchFamily="2" charset="-34"/>
              <a:cs typeface="Pahnto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43731151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AnalogousFromLightSeedLeftStep">
      <a:dk1>
        <a:srgbClr val="000000"/>
      </a:dk1>
      <a:lt1>
        <a:srgbClr val="FFFFFF"/>
      </a:lt1>
      <a:dk2>
        <a:srgbClr val="213A3A"/>
      </a:dk2>
      <a:lt2>
        <a:srgbClr val="E8E6E2"/>
      </a:lt2>
      <a:accent1>
        <a:srgbClr val="92A3CA"/>
      </a:accent1>
      <a:accent2>
        <a:srgbClr val="7AAABE"/>
      </a:accent2>
      <a:accent3>
        <a:srgbClr val="7CABA5"/>
      </a:accent3>
      <a:accent4>
        <a:srgbClr val="71B08E"/>
      </a:accent4>
      <a:accent5>
        <a:srgbClr val="7BAF7D"/>
      </a:accent5>
      <a:accent6>
        <a:srgbClr val="86AD6F"/>
      </a:accent6>
      <a:hlink>
        <a:srgbClr val="928158"/>
      </a:hlink>
      <a:folHlink>
        <a:srgbClr val="7F7F7F"/>
      </a:folHlink>
    </a:clrScheme>
    <a:fontScheme name="Float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Words>1343</Words>
  <Application>Microsoft Office PowerPoint</Application>
  <PresentationFormat>แบบจอกว้าง</PresentationFormat>
  <Paragraphs>366</Paragraphs>
  <Slides>16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16</vt:i4>
      </vt:variant>
    </vt:vector>
  </HeadingPairs>
  <TitlesOfParts>
    <vt:vector size="20" baseType="lpstr">
      <vt:lpstr>Arial</vt:lpstr>
      <vt:lpstr>Avenir Next LT Pro</vt:lpstr>
      <vt:lpstr>Pahnto</vt:lpstr>
      <vt:lpstr>3DFloatVTI</vt:lpstr>
      <vt:lpstr>  บทที่ 6 ระบบต้นทุนรวม  และ ระบบต้นทุนผันแปร</vt:lpstr>
      <vt:lpstr>ระบบต้นทุนรวม  (Absorption Costing)</vt:lpstr>
      <vt:lpstr>การคำนวณต้นทุนต่อหน่วยระบบต้นทุนรวม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ระบบต้นทุนรวม  และ ระบบต้นทุนผันแปร</dc:title>
  <dc:creator>ธนวรรณ แฉ่งขำโฉม</dc:creator>
  <cp:lastModifiedBy>ธนวรรณ แฉ่งขำโฉม</cp:lastModifiedBy>
  <cp:revision>4</cp:revision>
  <dcterms:created xsi:type="dcterms:W3CDTF">2021-05-13T14:51:34Z</dcterms:created>
  <dcterms:modified xsi:type="dcterms:W3CDTF">2021-06-26T00:52:19Z</dcterms:modified>
</cp:coreProperties>
</file>