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7AD4E0-84AB-478C-B044-C391BC43A18C}" v="25" dt="2021-05-23T03:28:51.7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สไตล์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ไม่มีสไตล์, เส้นตาราง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77394-0A20-4CF6-9066-CFC2C1C9D3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9149" y="389840"/>
            <a:ext cx="8281987" cy="2954655"/>
          </a:xfrm>
        </p:spPr>
        <p:txBody>
          <a:bodyPr anchor="t" anchorCtr="0">
            <a:normAutofit/>
          </a:bodyPr>
          <a:lstStyle>
            <a:lvl1pPr algn="l">
              <a:lnSpc>
                <a:spcPct val="100000"/>
              </a:lnSpc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10971F-8922-4B23-9C80-0643D7E350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9149" y="3536951"/>
            <a:ext cx="8281989" cy="255587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1BC074-1090-47AF-BDE8-3859BF574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7947-E287-4738-8C82-07CE4F01EF03}" type="datetime2">
              <a:rPr lang="en-US" smtClean="0"/>
              <a:t>Saturday, June 26, 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D6522F-D41A-4734-8BD1-BD6E5A37D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D4206-406C-42A3-BBD4-44C043180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2184FF4-7029-4ED7-813A-192E60608764}"/>
              </a:ext>
            </a:extLst>
          </p:cNvPr>
          <p:cNvSpPr>
            <a:spLocks noChangeAspect="1"/>
          </p:cNvSpPr>
          <p:nvPr/>
        </p:nvSpPr>
        <p:spPr>
          <a:xfrm rot="2700000">
            <a:off x="612445" y="481888"/>
            <a:ext cx="1080000" cy="1262947"/>
          </a:xfrm>
          <a:custGeom>
            <a:avLst/>
            <a:gdLst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0 w 1080000"/>
              <a:gd name="connsiteY9" fmla="*/ 931034 h 1262947"/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540000 w 1080000"/>
              <a:gd name="connsiteY9" fmla="*/ 0 h 1262947"/>
              <a:gd name="connsiteX0" fmla="*/ 540000 w 1080000"/>
              <a:gd name="connsiteY0" fmla="*/ 0 h 1262947"/>
              <a:gd name="connsiteX1" fmla="*/ 1064374 w 1080000"/>
              <a:gd name="connsiteY1" fmla="*/ 931034 h 1262947"/>
              <a:gd name="connsiteX2" fmla="*/ 1069029 w 1080000"/>
              <a:gd name="connsiteY2" fmla="*/ 938533 h 1262947"/>
              <a:gd name="connsiteX3" fmla="*/ 1080000 w 1080000"/>
              <a:gd name="connsiteY3" fmla="*/ 992947 h 1262947"/>
              <a:gd name="connsiteX4" fmla="*/ 540000 w 1080000"/>
              <a:gd name="connsiteY4" fmla="*/ 1262947 h 1262947"/>
              <a:gd name="connsiteX5" fmla="*/ 0 w 1080000"/>
              <a:gd name="connsiteY5" fmla="*/ 992947 h 1262947"/>
              <a:gd name="connsiteX6" fmla="*/ 10971 w 1080000"/>
              <a:gd name="connsiteY6" fmla="*/ 938533 h 1262947"/>
              <a:gd name="connsiteX7" fmla="*/ 15626 w 1080000"/>
              <a:gd name="connsiteY7" fmla="*/ 931034 h 1262947"/>
              <a:gd name="connsiteX8" fmla="*/ 540000 w 1080000"/>
              <a:gd name="connsiteY8" fmla="*/ 0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AA7AB09-557C-41AD-9113-FF9F68FA1035}"/>
              </a:ext>
            </a:extLst>
          </p:cNvPr>
          <p:cNvSpPr/>
          <p:nvPr/>
        </p:nvSpPr>
        <p:spPr>
          <a:xfrm rot="8100000">
            <a:off x="626845" y="82896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F99ECAA-1F11-4937-BBA6-51935AB44C9D}"/>
              </a:ext>
            </a:extLst>
          </p:cNvPr>
          <p:cNvSpPr>
            <a:spLocks noChangeAspect="1"/>
          </p:cNvSpPr>
          <p:nvPr/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79DE9FAB-6BBA-4CFE-B67D-77B47F01ECA4}"/>
              </a:ext>
            </a:extLst>
          </p:cNvPr>
          <p:cNvGrpSpPr/>
          <p:nvPr/>
        </p:nvGrpSpPr>
        <p:grpSpPr>
          <a:xfrm>
            <a:off x="1329952" y="4524379"/>
            <a:ext cx="1980001" cy="1363916"/>
            <a:chOff x="4879602" y="3781429"/>
            <a:chExt cx="1980001" cy="1363916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</a:extLst>
            </p:cNvPr>
            <p:cNvSpPr/>
            <p:nvPr/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</a:extLst>
            </p:cNvPr>
            <p:cNvSpPr/>
            <p:nvPr/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844233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79361-B9A1-48F2-9473-23DE30E2D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03906"/>
            <a:ext cx="11090275" cy="1333057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986779-C2F3-447D-85F7-F6B0E2C97D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661572-1A59-4E3B-BA65-3329E9468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EBD84-71F4-4271-8C46-0D47C0A9B12E}" type="datetime2">
              <a:rPr lang="en-US" smtClean="0"/>
              <a:t>Saturday, June 26,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F84F1-99FE-4F0B-9E76-F581C2C1B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B2D769-16B1-43C4-BF14-317553351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094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56583A-514F-4632-820D-E7EE236A46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73CBBB-7DDC-4437-8C7D-22A1C35202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69EBF-DA20-4024-8006-B158D571E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E0CE1-F450-4107-B2CB-17B18F8A3F4A}" type="datetime2">
              <a:rPr lang="en-US" smtClean="0"/>
              <a:t>Saturday, June 26,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BAC8B9-14B5-4DF1-994D-AB47DB3BA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76582-5F9B-4F5E-AAD5-D608CB68E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456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3BDBC526-6DCD-4FF6-8395-D8C22E46E527}"/>
              </a:ext>
            </a:extLst>
          </p:cNvPr>
          <p:cNvGrpSpPr/>
          <p:nvPr/>
        </p:nvGrpSpPr>
        <p:grpSpPr>
          <a:xfrm>
            <a:off x="613998" y="5334748"/>
            <a:ext cx="678135" cy="990000"/>
            <a:chOff x="10490969" y="1448827"/>
            <a:chExt cx="678135" cy="990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2ECB475-568C-47AC-B16D-2E202DEB2DE0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68976" y="1743588"/>
              <a:ext cx="926985" cy="463493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127000" dist="50800" dir="13500000">
                <a:schemeClr val="accent1">
                  <a:lumMod val="40000"/>
                  <a:lumOff val="6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80D8764-525A-441E-B58F-068E82F09714}"/>
                </a:ext>
              </a:extLst>
            </p:cNvPr>
            <p:cNvSpPr/>
            <p:nvPr/>
          </p:nvSpPr>
          <p:spPr>
            <a:xfrm rot="8100000" flipH="1" flipV="1">
              <a:off x="11115555" y="1939340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11196109-6F2B-4738-B2FC-2CCC753AABD4}"/>
                </a:ext>
              </a:extLst>
            </p:cNvPr>
            <p:cNvSpPr/>
            <p:nvPr/>
          </p:nvSpPr>
          <p:spPr>
            <a:xfrm rot="8100000" flipH="1" flipV="1">
              <a:off x="10625042" y="1448827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7E468C2-69B8-470B-85E3-801A3CB1D7E2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92519" y="1686748"/>
              <a:ext cx="926985" cy="530086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20000"/>
              </a:schemeClr>
            </a:soli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1A4B040-51E3-4DA0-B21D-EEE173E75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1600" cy="1332000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A2CD90-429B-4A55-B6C8-DD6CE6994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2113199"/>
            <a:ext cx="11090274" cy="3979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4EE704-5DCA-484E-85E0-0E3A7B1C5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C025-CD7A-4966-867E-81CF82B15267}" type="datetime2">
              <a:rPr lang="en-US" smtClean="0"/>
              <a:t>Saturday, June 26,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A69B66-1C18-44A2-93F7-97DED26F2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44B5A0-66FA-433A-8DC5-C097C63B4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943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>
            <a:extLst>
              <a:ext uri="{FF2B5EF4-FFF2-40B4-BE49-F238E27FC236}">
                <a16:creationId xmlns:a16="http://schemas.microsoft.com/office/drawing/2014/main" id="{4644CBB8-40B8-42F8-9172-07A476341DDA}"/>
              </a:ext>
            </a:extLst>
          </p:cNvPr>
          <p:cNvGrpSpPr/>
          <p:nvPr/>
        </p:nvGrpSpPr>
        <p:grpSpPr>
          <a:xfrm>
            <a:off x="356481" y="879007"/>
            <a:ext cx="734257" cy="760506"/>
            <a:chOff x="5243759" y="1363788"/>
            <a:chExt cx="734257" cy="760506"/>
          </a:xfrm>
        </p:grpSpPr>
        <p:sp>
          <p:nvSpPr>
            <p:cNvPr id="49" name="Freeform 5">
              <a:extLst>
                <a:ext uri="{FF2B5EF4-FFF2-40B4-BE49-F238E27FC236}">
                  <a16:creationId xmlns:a16="http://schemas.microsoft.com/office/drawing/2014/main" id="{35CE073E-302A-4AA7-98C7-8667DDDCFA18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0" name="Freeform 6">
              <a:extLst>
                <a:ext uri="{FF2B5EF4-FFF2-40B4-BE49-F238E27FC236}">
                  <a16:creationId xmlns:a16="http://schemas.microsoft.com/office/drawing/2014/main" id="{4FD1AE2F-DD70-4E93-B905-E052A23F0B1C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" name="Freeform 8">
              <a:extLst>
                <a:ext uri="{FF2B5EF4-FFF2-40B4-BE49-F238E27FC236}">
                  <a16:creationId xmlns:a16="http://schemas.microsoft.com/office/drawing/2014/main" id="{E8D529E5-8838-47F0-98A4-2D46F11E499C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5DA2564-D3DB-48AD-83F0-6CC6B5743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563" y="474345"/>
            <a:ext cx="11077574" cy="2954655"/>
          </a:xfrm>
        </p:spPr>
        <p:txBody>
          <a:bodyPr vert="horz" wrap="square" lIns="0" tIns="0" rIns="0" bIns="0" rtlCol="0" anchor="b" anchorCtr="0">
            <a:normAutofit/>
          </a:bodyPr>
          <a:lstStyle>
            <a:lvl1pPr>
              <a:defRPr lang="en-US" sz="64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403DDF-462A-45CE-931B-010AB4F73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09929-0719-4517-94D6-FDF7F99E70F6}" type="datetime2">
              <a:rPr lang="en-US" smtClean="0"/>
              <a:t>Saturday, June 26,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E10702-2ACF-4768-9E91-8CB87B895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DFA722-391E-4FCF-8E15-0D7E2EC02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EEA752-36DA-440B-8747-0EB2914080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6271" y="3629772"/>
            <a:ext cx="11074866" cy="2678953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0BCC02B0-8581-4752-B7BC-3CE1EF17B9F7}"/>
              </a:ext>
            </a:extLst>
          </p:cNvPr>
          <p:cNvSpPr>
            <a:spLocks noChangeAspect="1"/>
          </p:cNvSpPr>
          <p:nvPr/>
        </p:nvSpPr>
        <p:spPr>
          <a:xfrm rot="18900000">
            <a:off x="11209132" y="4448189"/>
            <a:ext cx="999200" cy="1262947"/>
          </a:xfrm>
          <a:custGeom>
            <a:avLst/>
            <a:gdLst>
              <a:gd name="connsiteX0" fmla="*/ 540000 w 999200"/>
              <a:gd name="connsiteY0" fmla="*/ 0 h 1262947"/>
              <a:gd name="connsiteX1" fmla="*/ 999200 w 999200"/>
              <a:gd name="connsiteY1" fmla="*/ 815317 h 1262947"/>
              <a:gd name="connsiteX2" fmla="*/ 552185 w 999200"/>
              <a:gd name="connsiteY2" fmla="*/ 1262333 h 1262947"/>
              <a:gd name="connsiteX3" fmla="*/ 540000 w 999200"/>
              <a:gd name="connsiteY3" fmla="*/ 1262947 h 1262947"/>
              <a:gd name="connsiteX4" fmla="*/ 0 w 999200"/>
              <a:gd name="connsiteY4" fmla="*/ 992947 h 1262947"/>
              <a:gd name="connsiteX5" fmla="*/ 10971 w 999200"/>
              <a:gd name="connsiteY5" fmla="*/ 938533 h 1262947"/>
              <a:gd name="connsiteX6" fmla="*/ 15626 w 999200"/>
              <a:gd name="connsiteY6" fmla="*/ 931034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9200" h="1262947">
                <a:moveTo>
                  <a:pt x="540000" y="0"/>
                </a:moveTo>
                <a:lnTo>
                  <a:pt x="999200" y="815317"/>
                </a:lnTo>
                <a:lnTo>
                  <a:pt x="552185" y="1262333"/>
                </a:lnTo>
                <a:lnTo>
                  <a:pt x="540000" y="1262947"/>
                </a:ln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10200000" scaled="0"/>
          </a:gradFill>
          <a:ln>
            <a:noFill/>
          </a:ln>
          <a:effectLst>
            <a:innerShdw blurRad="254000" dist="101600" dir="42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EA0FF4DB-8180-4D26-AEAE-7ECDB670F71D}"/>
              </a:ext>
            </a:extLst>
          </p:cNvPr>
          <p:cNvSpPr/>
          <p:nvPr/>
        </p:nvSpPr>
        <p:spPr>
          <a:xfrm rot="2700000">
            <a:off x="11686937" y="4853516"/>
            <a:ext cx="540000" cy="978284"/>
          </a:xfrm>
          <a:custGeom>
            <a:avLst/>
            <a:gdLst>
              <a:gd name="connsiteX0" fmla="*/ 113288 w 540000"/>
              <a:gd name="connsiteY0" fmla="*/ 0 h 978284"/>
              <a:gd name="connsiteX1" fmla="*/ 539386 w 540000"/>
              <a:gd name="connsiteY1" fmla="*/ 426099 h 978284"/>
              <a:gd name="connsiteX2" fmla="*/ 540000 w 540000"/>
              <a:gd name="connsiteY2" fmla="*/ 438284 h 978284"/>
              <a:gd name="connsiteX3" fmla="*/ 270000 w 540000"/>
              <a:gd name="connsiteY3" fmla="*/ 978284 h 978284"/>
              <a:gd name="connsiteX4" fmla="*/ 0 w 540000"/>
              <a:gd name="connsiteY4" fmla="*/ 438284 h 978284"/>
              <a:gd name="connsiteX5" fmla="*/ 79081 w 540000"/>
              <a:gd name="connsiteY5" fmla="*/ 56446 h 978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0000" h="978284">
                <a:moveTo>
                  <a:pt x="113288" y="0"/>
                </a:moveTo>
                <a:lnTo>
                  <a:pt x="539386" y="426099"/>
                </a:lnTo>
                <a:lnTo>
                  <a:pt x="540000" y="438284"/>
                </a:lnTo>
                <a:cubicBezTo>
                  <a:pt x="540000" y="736518"/>
                  <a:pt x="419117" y="978284"/>
                  <a:pt x="270000" y="978284"/>
                </a:cubicBezTo>
                <a:cubicBezTo>
                  <a:pt x="120883" y="978284"/>
                  <a:pt x="0" y="736518"/>
                  <a:pt x="0" y="438284"/>
                </a:cubicBezTo>
                <a:cubicBezTo>
                  <a:pt x="0" y="289167"/>
                  <a:pt x="30220" y="154167"/>
                  <a:pt x="79081" y="56446"/>
                </a:cubicBezTo>
                <a:close/>
              </a:path>
            </a:pathLst>
          </a:custGeom>
          <a:solidFill>
            <a:schemeClr val="bg2">
              <a:lumMod val="90000"/>
              <a:lumOff val="10000"/>
            </a:schemeClr>
          </a:soli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069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94729CA3-91C4-4A89-9448-A2F0E409177A}"/>
              </a:ext>
            </a:extLst>
          </p:cNvPr>
          <p:cNvSpPr>
            <a:spLocks noChangeAspect="1"/>
          </p:cNvSpPr>
          <p:nvPr/>
        </p:nvSpPr>
        <p:spPr>
          <a:xfrm>
            <a:off x="11069864" y="33337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68347B7-45FA-4A01-924D-DC385B720B3E}"/>
              </a:ext>
            </a:extLst>
          </p:cNvPr>
          <p:cNvGrpSpPr/>
          <p:nvPr/>
        </p:nvGrpSpPr>
        <p:grpSpPr>
          <a:xfrm>
            <a:off x="331786" y="5528198"/>
            <a:ext cx="631474" cy="667800"/>
            <a:chOff x="2994153" y="1378666"/>
            <a:chExt cx="631474" cy="667800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1167DA1-25D1-4E60-A62E-42B6F56A96E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3039890" y="1332929"/>
              <a:ext cx="540000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6B7B7215-A661-477E-91D0-CDBE5564D2B9}"/>
                </a:ext>
              </a:extLst>
            </p:cNvPr>
            <p:cNvSpPr/>
            <p:nvPr/>
          </p:nvSpPr>
          <p:spPr>
            <a:xfrm rot="8100000">
              <a:off x="3047090" y="1506466"/>
              <a:ext cx="270000" cy="54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978E540-142B-4A82-9C3F-E61BC190A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4" cy="133200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6BF36-D4F5-4363-B440-BDAE50BBD4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2" y="2097175"/>
            <a:ext cx="5435600" cy="3995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362910-87AA-4E67-992D-8D4822FD89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5538" y="2097175"/>
            <a:ext cx="5435600" cy="3995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99A8AF-0998-4613-B1D8-C14ECBFFD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95673-5512-4AAA-9AEB-E00C61EC65D5}" type="datetime2">
              <a:rPr lang="en-US" smtClean="0"/>
              <a:t>Saturday, June 26,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44EAA-B8A9-4428-A9DF-1174DA940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E5C381-C899-4BF9-B584-2D78074D1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592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 11">
            <a:extLst>
              <a:ext uri="{FF2B5EF4-FFF2-40B4-BE49-F238E27FC236}">
                <a16:creationId xmlns:a16="http://schemas.microsoft.com/office/drawing/2014/main" id="{FD65A50E-2F73-4426-8586-9731AFA2D2E0}"/>
              </a:ext>
            </a:extLst>
          </p:cNvPr>
          <p:cNvSpPr>
            <a:spLocks noChangeAspect="1"/>
          </p:cNvSpPr>
          <p:nvPr/>
        </p:nvSpPr>
        <p:spPr>
          <a:xfrm>
            <a:off x="11091612" y="5893466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B89C080-4102-49AE-BDA9-59A4A67E2486}"/>
              </a:ext>
            </a:extLst>
          </p:cNvPr>
          <p:cNvSpPr/>
          <p:nvPr/>
        </p:nvSpPr>
        <p:spPr>
          <a:xfrm>
            <a:off x="11451612" y="5827878"/>
            <a:ext cx="379049" cy="3600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E62014-F04C-495A-964E-6B888D49C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7551" cy="1332000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sz="32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5DF027-E633-44EE-ACA0-C205930AA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1881275"/>
            <a:ext cx="5437186" cy="535354"/>
          </a:xfrm>
        </p:spPr>
        <p:txBody>
          <a:bodyPr anchor="b">
            <a:normAutofit/>
          </a:bodyPr>
          <a:lstStyle>
            <a:lvl1pPr marL="0" indent="0">
              <a:buNone/>
              <a:defRPr sz="14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A4F363-FEEF-4CD2-A18E-17AE8D4851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63" y="2577270"/>
            <a:ext cx="5429114" cy="3515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E50F8C-4D64-40FD-AE8C-6A1F3C2A84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12024" y="1881275"/>
            <a:ext cx="5436392" cy="535354"/>
          </a:xfrm>
        </p:spPr>
        <p:txBody>
          <a:bodyPr vert="horz" wrap="square" lIns="0" tIns="0" rIns="0" bIns="0" rtlCol="0" anchor="b">
            <a:normAutofit/>
          </a:bodyPr>
          <a:lstStyle>
            <a:lvl1pPr>
              <a:defRPr lang="en-US" sz="1400" b="0" cap="all" spc="200" baseline="0" dirty="0">
                <a:solidFill>
                  <a:schemeClr val="tx1"/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AC943E-DB2B-40E0-907F-8EA1404791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2023" y="2577270"/>
            <a:ext cx="5436391" cy="3515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CDCD5B-3F26-4AFA-8BD4-E5D8DD2A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138FA-2E87-4873-8BBA-13E447C9A99A}" type="datetime2">
              <a:rPr lang="en-US" smtClean="0"/>
              <a:t>Saturday, June 26, 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10D1EE-83A0-4FB5-9B25-8A73DE891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031C35-2E5B-491D-85ED-DB42A4FE1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363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2053C-0E9C-4159-B7C9-6AB743439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9149" y="550799"/>
            <a:ext cx="8283313" cy="5542025"/>
          </a:xfrm>
        </p:spPr>
        <p:txBody>
          <a:bodyPr vert="horz" wrap="square" lIns="0" tIns="0" rIns="0" bIns="0" rtlCol="0" anchor="ctr" anchorCtr="0">
            <a:normAutofit/>
          </a:bodyPr>
          <a:lstStyle>
            <a:lvl1pPr>
              <a:defRPr lang="en-US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F51F65-E111-4656-83BE-CFCDE2DD6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BB40A-97BD-4BFB-B639-0BFF95FDE8B7}" type="datetime2">
              <a:rPr lang="en-US" smtClean="0"/>
              <a:t>Saturday, June 26, 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FF82CB-2D17-4918-821E-485475CF2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66589D-A056-4817-AE15-39D87FE13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E489F067-39E1-4757-BC11-6169A343F2E1}"/>
              </a:ext>
            </a:extLst>
          </p:cNvPr>
          <p:cNvSpPr>
            <a:spLocks noChangeAspect="1"/>
          </p:cNvSpPr>
          <p:nvPr/>
        </p:nvSpPr>
        <p:spPr>
          <a:xfrm rot="18900000" flipV="1">
            <a:off x="-410727" y="3958416"/>
            <a:ext cx="3536330" cy="1853969"/>
          </a:xfrm>
          <a:custGeom>
            <a:avLst/>
            <a:gdLst>
              <a:gd name="connsiteX0" fmla="*/ 3536330 w 3536330"/>
              <a:gd name="connsiteY0" fmla="*/ 1853969 h 1853969"/>
              <a:gd name="connsiteX1" fmla="*/ 1682362 w 3536330"/>
              <a:gd name="connsiteY1" fmla="*/ 0 h 1853969"/>
              <a:gd name="connsiteX2" fmla="*/ 52157 w 3536330"/>
              <a:gd name="connsiteY2" fmla="*/ 970257 h 1853969"/>
              <a:gd name="connsiteX3" fmla="*/ 0 w 3536330"/>
              <a:gd name="connsiteY3" fmla="*/ 1078528 h 1853969"/>
              <a:gd name="connsiteX4" fmla="*/ 757215 w 3536330"/>
              <a:gd name="connsiteY4" fmla="*/ 1835743 h 1853969"/>
              <a:gd name="connsiteX5" fmla="*/ 774211 w 3536330"/>
              <a:gd name="connsiteY5" fmla="*/ 1667149 h 1853969"/>
              <a:gd name="connsiteX6" fmla="*/ 1682362 w 3536330"/>
              <a:gd name="connsiteY6" fmla="*/ 926985 h 1853969"/>
              <a:gd name="connsiteX7" fmla="*/ 2609345 w 3536330"/>
              <a:gd name="connsiteY7" fmla="*/ 1853969 h 1853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36330" h="1853969">
                <a:moveTo>
                  <a:pt x="3536330" y="1853969"/>
                </a:moveTo>
                <a:cubicBezTo>
                  <a:pt x="3536330" y="830051"/>
                  <a:pt x="2706280" y="0"/>
                  <a:pt x="1682362" y="0"/>
                </a:cubicBezTo>
                <a:cubicBezTo>
                  <a:pt x="978418" y="0"/>
                  <a:pt x="366107" y="392328"/>
                  <a:pt x="52157" y="970257"/>
                </a:cubicBezTo>
                <a:lnTo>
                  <a:pt x="0" y="1078528"/>
                </a:lnTo>
                <a:lnTo>
                  <a:pt x="757215" y="1835743"/>
                </a:lnTo>
                <a:lnTo>
                  <a:pt x="774211" y="1667149"/>
                </a:lnTo>
                <a:cubicBezTo>
                  <a:pt x="860649" y="1244739"/>
                  <a:pt x="1234397" y="926985"/>
                  <a:pt x="1682362" y="926985"/>
                </a:cubicBezTo>
                <a:cubicBezTo>
                  <a:pt x="2194320" y="926985"/>
                  <a:pt x="2609345" y="1342010"/>
                  <a:pt x="2609345" y="1853969"/>
                </a:cubicBezTo>
                <a:close/>
              </a:path>
            </a:pathLst>
          </a:custGeom>
          <a:gradFill flip="none" rotWithShape="1">
            <a:gsLst>
              <a:gs pos="97000">
                <a:schemeClr val="bg2"/>
              </a:gs>
              <a:gs pos="31000">
                <a:schemeClr val="bg2">
                  <a:lumMod val="90000"/>
                  <a:lumOff val="10000"/>
                </a:schemeClr>
              </a:gs>
            </a:gsLst>
            <a:lin ang="15000000" scaled="0"/>
            <a:tileRect/>
          </a:gradFill>
          <a:ln>
            <a:noFill/>
          </a:ln>
          <a:effectLst>
            <a:innerShdw blurRad="355600" dist="101600" dir="16200000">
              <a:schemeClr val="accent1">
                <a:lumMod val="60000"/>
                <a:lumOff val="40000"/>
                <a:alpha val="8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DD231011-607F-42F1-B2D9-2BA8E91CC6AF}"/>
              </a:ext>
            </a:extLst>
          </p:cNvPr>
          <p:cNvSpPr>
            <a:spLocks noChangeAspect="1"/>
          </p:cNvSpPr>
          <p:nvPr/>
        </p:nvSpPr>
        <p:spPr>
          <a:xfrm rot="18900000" flipV="1">
            <a:off x="-481151" y="3649708"/>
            <a:ext cx="3478701" cy="2164843"/>
          </a:xfrm>
          <a:custGeom>
            <a:avLst/>
            <a:gdLst>
              <a:gd name="connsiteX0" fmla="*/ 3478701 w 3478701"/>
              <a:gd name="connsiteY0" fmla="*/ 2164843 h 2164843"/>
              <a:gd name="connsiteX1" fmla="*/ 1624733 w 3478701"/>
              <a:gd name="connsiteY1" fmla="*/ 0 h 2164843"/>
              <a:gd name="connsiteX2" fmla="*/ 87393 w 3478701"/>
              <a:gd name="connsiteY2" fmla="*/ 954459 h 2164843"/>
              <a:gd name="connsiteX3" fmla="*/ 0 w 3478701"/>
              <a:gd name="connsiteY3" fmla="*/ 1122434 h 2164843"/>
              <a:gd name="connsiteX4" fmla="*/ 736015 w 3478701"/>
              <a:gd name="connsiteY4" fmla="*/ 1858449 h 2164843"/>
              <a:gd name="connsiteX5" fmla="*/ 739424 w 3478701"/>
              <a:gd name="connsiteY5" fmla="*/ 1842964 h 2164843"/>
              <a:gd name="connsiteX6" fmla="*/ 1624733 w 3478701"/>
              <a:gd name="connsiteY6" fmla="*/ 1082422 h 2164843"/>
              <a:gd name="connsiteX7" fmla="*/ 2551716 w 3478701"/>
              <a:gd name="connsiteY7" fmla="*/ 2164843 h 2164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78701" h="2164843">
                <a:moveTo>
                  <a:pt x="3478701" y="2164843"/>
                </a:moveTo>
                <a:cubicBezTo>
                  <a:pt x="3478701" y="969234"/>
                  <a:pt x="2648651" y="0"/>
                  <a:pt x="1624733" y="0"/>
                </a:cubicBezTo>
                <a:cubicBezTo>
                  <a:pt x="984784" y="0"/>
                  <a:pt x="420564" y="378607"/>
                  <a:pt x="87393" y="954459"/>
                </a:cubicBezTo>
                <a:lnTo>
                  <a:pt x="0" y="1122434"/>
                </a:lnTo>
                <a:lnTo>
                  <a:pt x="736015" y="1858449"/>
                </a:lnTo>
                <a:lnTo>
                  <a:pt x="739424" y="1842964"/>
                </a:lnTo>
                <a:cubicBezTo>
                  <a:pt x="856791" y="1402344"/>
                  <a:pt x="1208766" y="1082422"/>
                  <a:pt x="1624733" y="1082422"/>
                </a:cubicBezTo>
                <a:cubicBezTo>
                  <a:pt x="2136692" y="1082422"/>
                  <a:pt x="2551716" y="1567038"/>
                  <a:pt x="2551716" y="2164843"/>
                </a:cubicBezTo>
                <a:close/>
              </a:path>
            </a:pathLst>
          </a:custGeom>
          <a:solidFill>
            <a:schemeClr val="bg2">
              <a:lumMod val="50000"/>
              <a:lumOff val="50000"/>
              <a:alpha val="40000"/>
            </a:schemeClr>
          </a:solidFill>
          <a:ln>
            <a:noFill/>
          </a:ln>
          <a:effectLst>
            <a:softEdge rad="381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EC472EFA-56B5-4A41-8D4B-E9F37727F34D}"/>
              </a:ext>
            </a:extLst>
          </p:cNvPr>
          <p:cNvSpPr/>
          <p:nvPr/>
        </p:nvSpPr>
        <p:spPr>
          <a:xfrm rot="13500000" flipV="1">
            <a:off x="1512277" y="2840042"/>
            <a:ext cx="214196" cy="933178"/>
          </a:xfrm>
          <a:prstGeom prst="ellipse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33781B6C-21AD-489D-A3CB-522BB2AC543F}"/>
              </a:ext>
            </a:extLst>
          </p:cNvPr>
          <p:cNvSpPr>
            <a:spLocks noChangeAspect="1"/>
          </p:cNvSpPr>
          <p:nvPr/>
        </p:nvSpPr>
        <p:spPr>
          <a:xfrm>
            <a:off x="1780661" y="385236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01AD5B80-530E-44CD-8D4A-2796FB214CBF}"/>
              </a:ext>
            </a:extLst>
          </p:cNvPr>
          <p:cNvGrpSpPr/>
          <p:nvPr/>
        </p:nvGrpSpPr>
        <p:grpSpPr>
          <a:xfrm>
            <a:off x="623181" y="1514007"/>
            <a:ext cx="734257" cy="760506"/>
            <a:chOff x="5243759" y="1363788"/>
            <a:chExt cx="734257" cy="760506"/>
          </a:xfrm>
        </p:grpSpPr>
        <p:sp>
          <p:nvSpPr>
            <p:cNvPr id="52" name="Freeform 5">
              <a:extLst>
                <a:ext uri="{FF2B5EF4-FFF2-40B4-BE49-F238E27FC236}">
                  <a16:creationId xmlns:a16="http://schemas.microsoft.com/office/drawing/2014/main" id="{2F746AA8-9050-4515-9B17-BC850368529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3" name="Freeform 6">
              <a:extLst>
                <a:ext uri="{FF2B5EF4-FFF2-40B4-BE49-F238E27FC236}">
                  <a16:creationId xmlns:a16="http://schemas.microsoft.com/office/drawing/2014/main" id="{23EC1AC3-1698-46D5-80B7-F22F15E1A5E4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4" name="Freeform 8">
              <a:extLst>
                <a:ext uri="{FF2B5EF4-FFF2-40B4-BE49-F238E27FC236}">
                  <a16:creationId xmlns:a16="http://schemas.microsoft.com/office/drawing/2014/main" id="{73766156-553C-46EB-93FA-4F37CC0FF5CF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610657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9E0E3-ECF6-4CFE-8698-AEFEBCECC3C0}" type="datetime2">
              <a:rPr lang="en-US" smtClean="0"/>
              <a:t>Saturday, June 26, 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399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78B0BE9-88B0-4883-9BA9-CD594C400EC1}"/>
              </a:ext>
            </a:extLst>
          </p:cNvPr>
          <p:cNvGrpSpPr/>
          <p:nvPr/>
        </p:nvGrpSpPr>
        <p:grpSpPr>
          <a:xfrm>
            <a:off x="4949631" y="5111861"/>
            <a:ext cx="1262947" cy="1335600"/>
            <a:chOff x="2678417" y="2427951"/>
            <a:chExt cx="1262947" cy="1335600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59DCBF3-7AFA-4CD1-A918-BC6DDE674E6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2769891" y="2336477"/>
              <a:ext cx="1080000" cy="1262947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06964A02-96E1-4654-9187-DDDE7409F75B}"/>
                </a:ext>
              </a:extLst>
            </p:cNvPr>
            <p:cNvSpPr/>
            <p:nvPr/>
          </p:nvSpPr>
          <p:spPr>
            <a:xfrm rot="8100000">
              <a:off x="2784291" y="2683551"/>
              <a:ext cx="540000" cy="108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F3FF76C-A012-4CDA-8AE7-E94139557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5" cy="984885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A4C80-DC38-4641-924F-90D6078CF5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5775" y="1750060"/>
            <a:ext cx="7345362" cy="4342765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C42771-D3A7-4072-85DC-B7C5E530E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50060"/>
            <a:ext cx="3565525" cy="434276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D47AB1-6EB5-4E2C-B4A7-42DC643E9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62FC-960E-4740-921F-B36862979F21}" type="datetime2">
              <a:rPr lang="en-US" smtClean="0"/>
              <a:t>Saturday, June 26,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9D15F-B6ED-46E1-9840-0B625880E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AEB023-7A5E-4087-B75E-A38A80EE5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878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F98F1FBA-F8BB-42CF-8B3E-D19AAFEE96C1}"/>
              </a:ext>
            </a:extLst>
          </p:cNvPr>
          <p:cNvGrpSpPr/>
          <p:nvPr/>
        </p:nvGrpSpPr>
        <p:grpSpPr>
          <a:xfrm>
            <a:off x="334964" y="5115518"/>
            <a:ext cx="734257" cy="760506"/>
            <a:chOff x="5243759" y="1363788"/>
            <a:chExt cx="734257" cy="760506"/>
          </a:xfrm>
        </p:grpSpPr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60EE09DD-C3DB-4266-BCC3-A765CFFBF37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5F301FE0-96DC-4EFB-BBEE-AED762C337C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8">
              <a:extLst>
                <a:ext uri="{FF2B5EF4-FFF2-40B4-BE49-F238E27FC236}">
                  <a16:creationId xmlns:a16="http://schemas.microsoft.com/office/drawing/2014/main" id="{3BEAD276-8850-4C0C-9777-8537000D522A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E5EE0A0-B07E-479B-9684-4BD09FA43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75409"/>
            <a:ext cx="4500562" cy="984885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sz="32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1893A9-3462-4F51-83AE-5D2F124B98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67324" y="575409"/>
            <a:ext cx="6373813" cy="5733316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A9240C-79C0-4A88-A476-725DE1B9C2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76195"/>
            <a:ext cx="4500562" cy="4532530"/>
          </a:xfrm>
        </p:spPr>
        <p:txBody>
          <a:bodyPr anchor="t" anchorCtr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7D2D6F-49E8-4217-A908-2D9E43583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BC9E2-CB44-4C05-9BB5-496C18A241E0}" type="datetime2">
              <a:rPr lang="en-US" smtClean="0"/>
              <a:t>Saturday, June 26,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1C4440-6B8D-4A24-A807-8B1302A3D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CFE189-E20B-4108-B290-24442433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790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028302-E866-455D-8898-536230275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50800"/>
            <a:ext cx="11090275" cy="1333057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/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94E72B-F0CF-4BC4-B509-A1C4508BE4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3" y="2113862"/>
            <a:ext cx="11091600" cy="3978963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ACE49D-C22F-4540-AC09-E421D2A2ED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0863" y="6507212"/>
            <a:ext cx="262890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246CB39B-5F4C-4A7E-9BE3-AAFD45576D16}" type="datetime2">
              <a:rPr lang="en-US" smtClean="0"/>
              <a:t>Saturday, June 26, 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D5C3BE-317E-49E8-82B5-C8A7EC9C8A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9150" y="6507212"/>
            <a:ext cx="637921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74E12-6C16-431F-B2CE-E4B15916BA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48863" y="6507212"/>
            <a:ext cx="1692274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10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0430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lang="en-US" sz="4800" kern="120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spcAft>
          <a:spcPts val="800"/>
        </a:spcAft>
        <a:buFont typeface="Arial" panose="020B0604020202020204" pitchFamily="34" charset="0"/>
        <a:buChar char="•"/>
        <a:defRPr sz="2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DB043B4-68C6-45B9-82AC-A5800EADB8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88A37624-79A9-462C-931E-1D69EBD25C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2088" y="1515098"/>
            <a:ext cx="3565524" cy="3258105"/>
          </a:xfrm>
          <a:ln w="76200">
            <a:solidFill>
              <a:srgbClr val="FFFF00"/>
            </a:solidFill>
          </a:ln>
        </p:spPr>
        <p:txBody>
          <a:bodyPr anchor="b">
            <a:noAutofit/>
          </a:bodyPr>
          <a:lstStyle/>
          <a:p>
            <a:pPr algn="ctr"/>
            <a:br>
              <a:rPr lang="th-TH" sz="5500" b="1" dirty="0">
                <a:latin typeface="Pahnto" panose="02000506000000020004" pitchFamily="2" charset="-34"/>
                <a:cs typeface="Pahnto" panose="02000506000000020004" pitchFamily="2" charset="-34"/>
              </a:rPr>
            </a:br>
            <a:br>
              <a:rPr lang="th-TH" sz="5500" b="1" dirty="0">
                <a:latin typeface="Pahnto" panose="02000506000000020004" pitchFamily="2" charset="-34"/>
                <a:cs typeface="Pahnto" panose="02000506000000020004" pitchFamily="2" charset="-34"/>
              </a:rPr>
            </a:br>
            <a:r>
              <a:rPr lang="th-TH" sz="5500" b="1" dirty="0">
                <a:latin typeface="Pahnto" panose="02000506000000020004" pitchFamily="2" charset="-34"/>
                <a:cs typeface="Pahnto" panose="02000506000000020004" pitchFamily="2" charset="-34"/>
              </a:rPr>
              <a:t>บทที่ 6</a:t>
            </a:r>
            <a:br>
              <a:rPr lang="th-TH" sz="5500" b="1" dirty="0">
                <a:latin typeface="Pahnto" panose="02000506000000020004" pitchFamily="2" charset="-34"/>
                <a:cs typeface="Pahnto" panose="02000506000000020004" pitchFamily="2" charset="-34"/>
              </a:rPr>
            </a:br>
            <a:r>
              <a:rPr lang="th-TH" sz="5500" b="1" dirty="0">
                <a:latin typeface="Pahnto" panose="02000506000000020004" pitchFamily="2" charset="-34"/>
                <a:cs typeface="Pahnto" panose="02000506000000020004" pitchFamily="2" charset="-34"/>
              </a:rPr>
              <a:t>ระบบต้นทุนรวม</a:t>
            </a:r>
            <a:br>
              <a:rPr lang="th-TH" sz="5500" b="1" dirty="0">
                <a:latin typeface="Pahnto" panose="02000506000000020004" pitchFamily="2" charset="-34"/>
                <a:cs typeface="Pahnto" panose="02000506000000020004" pitchFamily="2" charset="-34"/>
              </a:rPr>
            </a:br>
            <a:r>
              <a:rPr lang="th-TH" sz="5500" b="1" dirty="0">
                <a:latin typeface="Pahnto" panose="02000506000000020004" pitchFamily="2" charset="-34"/>
                <a:cs typeface="Pahnto" panose="02000506000000020004" pitchFamily="2" charset="-34"/>
              </a:rPr>
              <a:t> และ</a:t>
            </a:r>
            <a:br>
              <a:rPr lang="th-TH" sz="5500" b="1" dirty="0">
                <a:latin typeface="Pahnto" panose="02000506000000020004" pitchFamily="2" charset="-34"/>
                <a:cs typeface="Pahnto" panose="02000506000000020004" pitchFamily="2" charset="-34"/>
              </a:rPr>
            </a:br>
            <a:r>
              <a:rPr lang="th-TH" sz="5500" b="1" dirty="0">
                <a:latin typeface="Pahnto" panose="02000506000000020004" pitchFamily="2" charset="-34"/>
                <a:cs typeface="Pahnto" panose="02000506000000020004" pitchFamily="2" charset="-34"/>
              </a:rPr>
              <a:t>ระบบต้นทุนผันแปร</a:t>
            </a:r>
            <a:endParaRPr lang="en-US" sz="5500" b="1" dirty="0">
              <a:latin typeface="Pahnto" panose="02000506000000020004" pitchFamily="2" charset="-34"/>
              <a:cs typeface="Pahnto" panose="02000506000000020004" pitchFamily="2" charset="-34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592A8CB-0B0A-43A5-86F4-712B0C4696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41850" y="444676"/>
            <a:ext cx="667802" cy="631474"/>
            <a:chOff x="10478914" y="1506691"/>
            <a:chExt cx="667802" cy="631474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4C63B2AC-3D19-416D-A37F-2DDA8A3651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8100000">
              <a:off x="10606715" y="1506691"/>
              <a:ext cx="540001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80000"/>
                    <a:lumOff val="20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101600" dist="50800" dir="732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8A474391-1271-45F9-A39C-8641371ABC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3500000">
              <a:off x="10613915" y="1424627"/>
              <a:ext cx="270000" cy="540001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pic>
        <p:nvPicPr>
          <p:cNvPr id="4" name="Picture 3" descr="Origami swan ที่มี crumpled ที่ด้านหลัง">
            <a:extLst>
              <a:ext uri="{FF2B5EF4-FFF2-40B4-BE49-F238E27FC236}">
                <a16:creationId xmlns:a16="http://schemas.microsoft.com/office/drawing/2014/main" id="{F590F4FE-FD3B-482A-94CA-9CE5B14BF56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502" r="-1" b="-1"/>
          <a:stretch/>
        </p:blipFill>
        <p:spPr>
          <a:xfrm>
            <a:off x="4743450" y="10"/>
            <a:ext cx="7448551" cy="6857990"/>
          </a:xfrm>
          <a:custGeom>
            <a:avLst/>
            <a:gdLst/>
            <a:ahLst/>
            <a:cxnLst/>
            <a:rect l="l" t="t" r="r" b="b"/>
            <a:pathLst>
              <a:path w="7448551" h="6858000">
                <a:moveTo>
                  <a:pt x="0" y="0"/>
                </a:moveTo>
                <a:lnTo>
                  <a:pt x="7448551" y="0"/>
                </a:lnTo>
                <a:lnTo>
                  <a:pt x="7448551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41AC6C06-99FE-4BA1-BC82-8406A424CD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773729"/>
            <a:ext cx="12192000" cy="1084271"/>
          </a:xfrm>
          <a:prstGeom prst="rect">
            <a:avLst/>
          </a:prstGeom>
          <a:gradFill flip="none" rotWithShape="1">
            <a:gsLst>
              <a:gs pos="90000">
                <a:schemeClr val="bg2">
                  <a:alpha val="60000"/>
                </a:schemeClr>
              </a:gs>
              <a:gs pos="28000">
                <a:schemeClr val="bg2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7AEC842D-C905-4DEA-B1C3-CA51995C57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21219" y="5433223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2767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ตาราง 4">
            <a:extLst>
              <a:ext uri="{FF2B5EF4-FFF2-40B4-BE49-F238E27FC236}">
                <a16:creationId xmlns:a16="http://schemas.microsoft.com/office/drawing/2014/main" id="{D878AFC9-B100-440C-BCBC-96065DB5BA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3314527"/>
              </p:ext>
            </p:extLst>
          </p:nvPr>
        </p:nvGraphicFramePr>
        <p:xfrm>
          <a:off x="390617" y="137160"/>
          <a:ext cx="8109258" cy="6583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05165">
                  <a:extLst>
                    <a:ext uri="{9D8B030D-6E8A-4147-A177-3AD203B41FA5}">
                      <a16:colId xmlns:a16="http://schemas.microsoft.com/office/drawing/2014/main" val="4116490443"/>
                    </a:ext>
                  </a:extLst>
                </a:gridCol>
                <a:gridCol w="1811044">
                  <a:extLst>
                    <a:ext uri="{9D8B030D-6E8A-4147-A177-3AD203B41FA5}">
                      <a16:colId xmlns:a16="http://schemas.microsoft.com/office/drawing/2014/main" val="4265239660"/>
                    </a:ext>
                  </a:extLst>
                </a:gridCol>
                <a:gridCol w="1593049">
                  <a:extLst>
                    <a:ext uri="{9D8B030D-6E8A-4147-A177-3AD203B41FA5}">
                      <a16:colId xmlns:a16="http://schemas.microsoft.com/office/drawing/2014/main" val="933025933"/>
                    </a:ext>
                  </a:extLst>
                </a:gridCol>
              </a:tblGrid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ยอดขาย (10,000 </a:t>
                      </a:r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x140)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000" b="1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 1,400,000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972319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ต้นทุนขาย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7842278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 สินค้างคงเหลือต้นงวด ( 2,000 </a:t>
                      </a:r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x 60 )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120,000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5352745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บวก ต้นทุนการผลิต</a:t>
                      </a:r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 ( 8,000 x 60)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480,000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1108740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หัก สินค้าคงเหลือปลายงวด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(</a:t>
                      </a:r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60</a:t>
                      </a:r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0,000)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9473883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 </a:t>
                      </a:r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หัก ค่าใช้จ่ายการขายผันแปร</a:t>
                      </a:r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 (10,000 x 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(80,000)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7191941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กำไรส่วนเกิน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720,000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8522937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ต้นทุนคงที่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4950070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  ค่าใช้จ่ายการผลิตคงที่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120,000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8010079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   ค่าใช้จ่ายการขายคงที่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250,000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1125769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   ค่าใช้จ่ายการบริหารคงที่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200,000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(570,000)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0655716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  กำไรจากการดำเนินงาน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150,000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7322401"/>
                  </a:ext>
                </a:extLst>
              </a:tr>
            </a:tbl>
          </a:graphicData>
        </a:graphic>
      </p:graphicFrame>
      <p:sp>
        <p:nvSpPr>
          <p:cNvPr id="5" name="กล่องข้อความ 4">
            <a:extLst>
              <a:ext uri="{FF2B5EF4-FFF2-40B4-BE49-F238E27FC236}">
                <a16:creationId xmlns:a16="http://schemas.microsoft.com/office/drawing/2014/main" id="{75091C23-43DB-4669-B368-3756E71D9730}"/>
              </a:ext>
            </a:extLst>
          </p:cNvPr>
          <p:cNvSpPr txBox="1"/>
          <p:nvPr/>
        </p:nvSpPr>
        <p:spPr>
          <a:xfrm>
            <a:off x="8637973" y="1526959"/>
            <a:ext cx="355402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000" dirty="0">
                <a:latin typeface="Pahnto" panose="02000506000000020004" pitchFamily="2" charset="-34"/>
                <a:cs typeface="Pahnto" panose="02000506000000020004" pitchFamily="2" charset="-34"/>
              </a:rPr>
              <a:t>ค่าใช้จ่ายผันแปร หน่วยละ 8</a:t>
            </a:r>
            <a:r>
              <a:rPr lang="en-US" sz="3000" dirty="0">
                <a:latin typeface="Pahnto" panose="02000506000000020004" pitchFamily="2" charset="-34"/>
                <a:cs typeface="Pahnto" panose="02000506000000020004" pitchFamily="2" charset="-34"/>
              </a:rPr>
              <a:t> </a:t>
            </a:r>
            <a:r>
              <a:rPr lang="th-TH" sz="3000" dirty="0">
                <a:latin typeface="Pahnto" panose="02000506000000020004" pitchFamily="2" charset="-34"/>
                <a:cs typeface="Pahnto" panose="02000506000000020004" pitchFamily="2" charset="-34"/>
              </a:rPr>
              <a:t>บาท</a:t>
            </a:r>
          </a:p>
          <a:p>
            <a:r>
              <a:rPr lang="th-TH" sz="3000" dirty="0">
                <a:latin typeface="Pahnto" panose="02000506000000020004" pitchFamily="2" charset="-34"/>
                <a:cs typeface="Pahnto" panose="02000506000000020004" pitchFamily="2" charset="-34"/>
              </a:rPr>
              <a:t>ค่าใช้จ่ายการขายคงที่งวดละ 250,000  บาท</a:t>
            </a:r>
          </a:p>
          <a:p>
            <a:r>
              <a:rPr lang="th-TH" sz="3000" dirty="0">
                <a:latin typeface="Pahnto" panose="02000506000000020004" pitchFamily="2" charset="-34"/>
                <a:cs typeface="Pahnto" panose="02000506000000020004" pitchFamily="2" charset="-34"/>
              </a:rPr>
              <a:t>ค่าใช้จ่ายในการบริหารคงที่ งวดละ 200,000  บาท</a:t>
            </a:r>
            <a:endParaRPr lang="en-US" sz="3000" dirty="0">
              <a:latin typeface="Pahnto" panose="02000506000000020004" pitchFamily="2" charset="-34"/>
              <a:cs typeface="Pahnto" panose="02000506000000020004" pitchFamily="2" charset="-34"/>
            </a:endParaRPr>
          </a:p>
        </p:txBody>
      </p:sp>
      <p:sp>
        <p:nvSpPr>
          <p:cNvPr id="2" name="กล่องข้อความ 1">
            <a:extLst>
              <a:ext uri="{FF2B5EF4-FFF2-40B4-BE49-F238E27FC236}">
                <a16:creationId xmlns:a16="http://schemas.microsoft.com/office/drawing/2014/main" id="{35B213C9-F4FA-4AF2-B571-C4431F7BEE05}"/>
              </a:ext>
            </a:extLst>
          </p:cNvPr>
          <p:cNvSpPr txBox="1"/>
          <p:nvPr/>
        </p:nvSpPr>
        <p:spPr>
          <a:xfrm>
            <a:off x="8818485" y="239697"/>
            <a:ext cx="2920754" cy="101566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th-TH" sz="3000" b="1" dirty="0">
                <a:solidFill>
                  <a:schemeClr val="bg1"/>
                </a:solidFill>
                <a:latin typeface="Pahnto" panose="02000506000000020004" pitchFamily="2" charset="-34"/>
                <a:cs typeface="Pahnto" panose="02000506000000020004" pitchFamily="2" charset="-34"/>
              </a:rPr>
              <a:t>งบกำไรขาดทุนปี 25</a:t>
            </a:r>
            <a:r>
              <a:rPr lang="en-US" sz="3000" b="1" dirty="0">
                <a:solidFill>
                  <a:schemeClr val="bg1"/>
                </a:solidFill>
                <a:latin typeface="Pahnto" panose="02000506000000020004" pitchFamily="2" charset="-34"/>
                <a:cs typeface="Pahnto" panose="02000506000000020004" pitchFamily="2" charset="-34"/>
              </a:rPr>
              <a:t>x</a:t>
            </a:r>
            <a:r>
              <a:rPr lang="th-TH" sz="3000" b="1" dirty="0">
                <a:solidFill>
                  <a:schemeClr val="bg1"/>
                </a:solidFill>
                <a:latin typeface="Pahnto" panose="02000506000000020004" pitchFamily="2" charset="-34"/>
                <a:cs typeface="Pahnto" panose="02000506000000020004" pitchFamily="2" charset="-34"/>
              </a:rPr>
              <a:t>2</a:t>
            </a:r>
          </a:p>
          <a:p>
            <a:r>
              <a:rPr lang="th-TH" sz="3000" b="1" dirty="0">
                <a:solidFill>
                  <a:schemeClr val="bg1"/>
                </a:solidFill>
                <a:latin typeface="Pahnto" panose="02000506000000020004" pitchFamily="2" charset="-34"/>
                <a:cs typeface="Pahnto" panose="02000506000000020004" pitchFamily="2" charset="-34"/>
              </a:rPr>
              <a:t>ตามระบบต้นทุนผันแปร</a:t>
            </a:r>
            <a:endParaRPr lang="en-US" sz="3000" b="1" dirty="0">
              <a:solidFill>
                <a:schemeClr val="bg1"/>
              </a:solidFill>
              <a:latin typeface="Pahnto" panose="02000506000000020004" pitchFamily="2" charset="-34"/>
              <a:cs typeface="Pahnto" panose="02000506000000020004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0755503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ตาราง 4">
            <a:extLst>
              <a:ext uri="{FF2B5EF4-FFF2-40B4-BE49-F238E27FC236}">
                <a16:creationId xmlns:a16="http://schemas.microsoft.com/office/drawing/2014/main" id="{D878AFC9-B100-440C-BCBC-96065DB5BA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4440170"/>
              </p:ext>
            </p:extLst>
          </p:nvPr>
        </p:nvGraphicFramePr>
        <p:xfrm>
          <a:off x="390617" y="137160"/>
          <a:ext cx="8109258" cy="6583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05165">
                  <a:extLst>
                    <a:ext uri="{9D8B030D-6E8A-4147-A177-3AD203B41FA5}">
                      <a16:colId xmlns:a16="http://schemas.microsoft.com/office/drawing/2014/main" val="4116490443"/>
                    </a:ext>
                  </a:extLst>
                </a:gridCol>
                <a:gridCol w="1811044">
                  <a:extLst>
                    <a:ext uri="{9D8B030D-6E8A-4147-A177-3AD203B41FA5}">
                      <a16:colId xmlns:a16="http://schemas.microsoft.com/office/drawing/2014/main" val="4265239660"/>
                    </a:ext>
                  </a:extLst>
                </a:gridCol>
                <a:gridCol w="1593049">
                  <a:extLst>
                    <a:ext uri="{9D8B030D-6E8A-4147-A177-3AD203B41FA5}">
                      <a16:colId xmlns:a16="http://schemas.microsoft.com/office/drawing/2014/main" val="933025933"/>
                    </a:ext>
                  </a:extLst>
                </a:gridCol>
              </a:tblGrid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ยอดขาย (10,000 </a:t>
                      </a:r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x140)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000" b="1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 1,400,000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972319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ต้นทุนขาย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7842278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 สินค้างคงเหลือต้นงวด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5352745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บวก ต้นทุนการผลิต</a:t>
                      </a:r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 ( 10,000 x 60)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600,000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1108740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หัก สินค้าคงเหลือปลายงวด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(</a:t>
                      </a:r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60</a:t>
                      </a:r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0,000)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9473883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 </a:t>
                      </a:r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หัก ค่าใช้จ่ายการขายผันแปร</a:t>
                      </a:r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 (10,000 x 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(80,000)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7191941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กำไรส่วนเกิน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720,000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8522937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ต้นทุนคงที่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4950070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  ค่าใช้จ่ายการผลิตคงที่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120,000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8010079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   ค่าใช้จ่ายการขายคงที่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250,000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1125769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   ค่าใช้จ่ายการบริหารคงที่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200,000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(570,000)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0655716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  กำไรจากการดำเนินงาน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150,000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7322401"/>
                  </a:ext>
                </a:extLst>
              </a:tr>
            </a:tbl>
          </a:graphicData>
        </a:graphic>
      </p:graphicFrame>
      <p:sp>
        <p:nvSpPr>
          <p:cNvPr id="5" name="กล่องข้อความ 4">
            <a:extLst>
              <a:ext uri="{FF2B5EF4-FFF2-40B4-BE49-F238E27FC236}">
                <a16:creationId xmlns:a16="http://schemas.microsoft.com/office/drawing/2014/main" id="{75091C23-43DB-4669-B368-3756E71D9730}"/>
              </a:ext>
            </a:extLst>
          </p:cNvPr>
          <p:cNvSpPr txBox="1"/>
          <p:nvPr/>
        </p:nvSpPr>
        <p:spPr>
          <a:xfrm>
            <a:off x="8637973" y="1526959"/>
            <a:ext cx="355402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000" dirty="0">
                <a:latin typeface="Pahnto" panose="02000506000000020004" pitchFamily="2" charset="-34"/>
                <a:cs typeface="Pahnto" panose="02000506000000020004" pitchFamily="2" charset="-34"/>
              </a:rPr>
              <a:t>ค่าใช้จ่ายผันแปร หน่วยละ 8</a:t>
            </a:r>
            <a:r>
              <a:rPr lang="en-US" sz="3000" dirty="0">
                <a:latin typeface="Pahnto" panose="02000506000000020004" pitchFamily="2" charset="-34"/>
                <a:cs typeface="Pahnto" panose="02000506000000020004" pitchFamily="2" charset="-34"/>
              </a:rPr>
              <a:t> </a:t>
            </a:r>
            <a:r>
              <a:rPr lang="th-TH" sz="3000" dirty="0">
                <a:latin typeface="Pahnto" panose="02000506000000020004" pitchFamily="2" charset="-34"/>
                <a:cs typeface="Pahnto" panose="02000506000000020004" pitchFamily="2" charset="-34"/>
              </a:rPr>
              <a:t>บาท</a:t>
            </a:r>
          </a:p>
          <a:p>
            <a:r>
              <a:rPr lang="th-TH" sz="3000" dirty="0">
                <a:latin typeface="Pahnto" panose="02000506000000020004" pitchFamily="2" charset="-34"/>
                <a:cs typeface="Pahnto" panose="02000506000000020004" pitchFamily="2" charset="-34"/>
              </a:rPr>
              <a:t>ค่าใช้จ่ายการขายคงที่งวดละ 250,000  บาท</a:t>
            </a:r>
          </a:p>
          <a:p>
            <a:r>
              <a:rPr lang="th-TH" sz="3000" dirty="0">
                <a:latin typeface="Pahnto" panose="02000506000000020004" pitchFamily="2" charset="-34"/>
                <a:cs typeface="Pahnto" panose="02000506000000020004" pitchFamily="2" charset="-34"/>
              </a:rPr>
              <a:t>ค่าใช้จ่ายในการบริหารคงที่ งวดละ 200,000  บาท</a:t>
            </a:r>
            <a:endParaRPr lang="en-US" sz="3000" dirty="0">
              <a:latin typeface="Pahnto" panose="02000506000000020004" pitchFamily="2" charset="-34"/>
              <a:cs typeface="Pahnto" panose="02000506000000020004" pitchFamily="2" charset="-34"/>
            </a:endParaRPr>
          </a:p>
        </p:txBody>
      </p:sp>
      <p:sp>
        <p:nvSpPr>
          <p:cNvPr id="2" name="กล่องข้อความ 1">
            <a:extLst>
              <a:ext uri="{FF2B5EF4-FFF2-40B4-BE49-F238E27FC236}">
                <a16:creationId xmlns:a16="http://schemas.microsoft.com/office/drawing/2014/main" id="{35B213C9-F4FA-4AF2-B571-C4431F7BEE05}"/>
              </a:ext>
            </a:extLst>
          </p:cNvPr>
          <p:cNvSpPr txBox="1"/>
          <p:nvPr/>
        </p:nvSpPr>
        <p:spPr>
          <a:xfrm>
            <a:off x="8818485" y="239697"/>
            <a:ext cx="2920754" cy="101566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th-TH" sz="3000" b="1" dirty="0">
                <a:solidFill>
                  <a:schemeClr val="bg1"/>
                </a:solidFill>
                <a:latin typeface="Pahnto" panose="02000506000000020004" pitchFamily="2" charset="-34"/>
                <a:cs typeface="Pahnto" panose="02000506000000020004" pitchFamily="2" charset="-34"/>
              </a:rPr>
              <a:t>งบกำไรขาดทุนปี 25</a:t>
            </a:r>
            <a:r>
              <a:rPr lang="en-US" sz="3000" b="1" dirty="0">
                <a:solidFill>
                  <a:schemeClr val="bg1"/>
                </a:solidFill>
                <a:latin typeface="Pahnto" panose="02000506000000020004" pitchFamily="2" charset="-34"/>
                <a:cs typeface="Pahnto" panose="02000506000000020004" pitchFamily="2" charset="-34"/>
              </a:rPr>
              <a:t>x3</a:t>
            </a:r>
            <a:endParaRPr lang="th-TH" sz="3000" b="1" dirty="0">
              <a:solidFill>
                <a:schemeClr val="bg1"/>
              </a:solidFill>
              <a:latin typeface="Pahnto" panose="02000506000000020004" pitchFamily="2" charset="-34"/>
              <a:cs typeface="Pahnto" panose="02000506000000020004" pitchFamily="2" charset="-34"/>
            </a:endParaRPr>
          </a:p>
          <a:p>
            <a:r>
              <a:rPr lang="th-TH" sz="3000" b="1" dirty="0">
                <a:solidFill>
                  <a:schemeClr val="bg1"/>
                </a:solidFill>
                <a:latin typeface="Pahnto" panose="02000506000000020004" pitchFamily="2" charset="-34"/>
                <a:cs typeface="Pahnto" panose="02000506000000020004" pitchFamily="2" charset="-34"/>
              </a:rPr>
              <a:t>ตามระบบต้นทุนผันแปร</a:t>
            </a:r>
            <a:endParaRPr lang="en-US" sz="3000" b="1" dirty="0">
              <a:solidFill>
                <a:schemeClr val="bg1"/>
              </a:solidFill>
              <a:latin typeface="Pahnto" panose="02000506000000020004" pitchFamily="2" charset="-34"/>
              <a:cs typeface="Pahnto" panose="02000506000000020004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6616437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กล่องข้อความ 3">
            <a:extLst>
              <a:ext uri="{FF2B5EF4-FFF2-40B4-BE49-F238E27FC236}">
                <a16:creationId xmlns:a16="http://schemas.microsoft.com/office/drawing/2014/main" id="{77B8BD60-74B9-410C-B624-853BF9882B3F}"/>
              </a:ext>
            </a:extLst>
          </p:cNvPr>
          <p:cNvSpPr txBox="1"/>
          <p:nvPr/>
        </p:nvSpPr>
        <p:spPr>
          <a:xfrm>
            <a:off x="2074909" y="133598"/>
            <a:ext cx="7377344" cy="78483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th-TH" sz="4500" b="1" dirty="0">
                <a:latin typeface="Pahnto" panose="02000506000000020004" pitchFamily="2" charset="-34"/>
                <a:cs typeface="Pahnto" panose="02000506000000020004" pitchFamily="2" charset="-34"/>
              </a:rPr>
              <a:t>สรุปผลการดำเนินงาน ตามระบบต้นทุนผันแปร</a:t>
            </a:r>
            <a:endParaRPr lang="en-US" sz="4500" b="1" dirty="0">
              <a:latin typeface="Pahnto" panose="02000506000000020004" pitchFamily="2" charset="-34"/>
              <a:cs typeface="Pahnto" panose="02000506000000020004" pitchFamily="2" charset="-34"/>
            </a:endParaRPr>
          </a:p>
        </p:txBody>
      </p:sp>
      <p:graphicFrame>
        <p:nvGraphicFramePr>
          <p:cNvPr id="5" name="ตาราง 5">
            <a:extLst>
              <a:ext uri="{FF2B5EF4-FFF2-40B4-BE49-F238E27FC236}">
                <a16:creationId xmlns:a16="http://schemas.microsoft.com/office/drawing/2014/main" id="{05AE5F7D-8428-4285-8257-590118BBC6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0433753"/>
              </p:ext>
            </p:extLst>
          </p:nvPr>
        </p:nvGraphicFramePr>
        <p:xfrm>
          <a:off x="1136341" y="1158752"/>
          <a:ext cx="9254480" cy="312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28117">
                  <a:extLst>
                    <a:ext uri="{9D8B030D-6E8A-4147-A177-3AD203B41FA5}">
                      <a16:colId xmlns:a16="http://schemas.microsoft.com/office/drawing/2014/main" val="2297046972"/>
                    </a:ext>
                  </a:extLst>
                </a:gridCol>
                <a:gridCol w="1740023">
                  <a:extLst>
                    <a:ext uri="{9D8B030D-6E8A-4147-A177-3AD203B41FA5}">
                      <a16:colId xmlns:a16="http://schemas.microsoft.com/office/drawing/2014/main" val="2342348615"/>
                    </a:ext>
                  </a:extLst>
                </a:gridCol>
                <a:gridCol w="1775534">
                  <a:extLst>
                    <a:ext uri="{9D8B030D-6E8A-4147-A177-3AD203B41FA5}">
                      <a16:colId xmlns:a16="http://schemas.microsoft.com/office/drawing/2014/main" val="1027653194"/>
                    </a:ext>
                  </a:extLst>
                </a:gridCol>
                <a:gridCol w="1610806">
                  <a:extLst>
                    <a:ext uri="{9D8B030D-6E8A-4147-A177-3AD203B41FA5}">
                      <a16:colId xmlns:a16="http://schemas.microsoft.com/office/drawing/2014/main" val="5640897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3500" b="1" dirty="0">
                        <a:solidFill>
                          <a:schemeClr val="bg1"/>
                        </a:solidFill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solidFill>
                            <a:schemeClr val="bg1"/>
                          </a:solidFill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25x1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solidFill>
                            <a:schemeClr val="bg1"/>
                          </a:solidFill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25x2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solidFill>
                            <a:schemeClr val="bg1"/>
                          </a:solidFill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25x3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16772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3500" b="1" dirty="0">
                          <a:solidFill>
                            <a:schemeClr val="bg1"/>
                          </a:solidFill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กำไรจากการดำเนินงาน</a:t>
                      </a:r>
                      <a:endParaRPr lang="en-US" sz="3500" b="1" dirty="0">
                        <a:solidFill>
                          <a:schemeClr val="bg1"/>
                        </a:solidFill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solidFill>
                            <a:schemeClr val="bg1"/>
                          </a:solidFill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150,000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solidFill>
                            <a:schemeClr val="bg1"/>
                          </a:solidFill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150,000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solidFill>
                            <a:schemeClr val="bg1"/>
                          </a:solidFill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150,000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47287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3500" b="1" dirty="0">
                          <a:solidFill>
                            <a:schemeClr val="bg1"/>
                          </a:solidFill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ต้นทุนขาย</a:t>
                      </a:r>
                      <a:endParaRPr lang="en-US" sz="3500" b="1" dirty="0">
                        <a:solidFill>
                          <a:schemeClr val="bg1"/>
                        </a:solidFill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solidFill>
                            <a:schemeClr val="bg1"/>
                          </a:solidFill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600,000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500" b="1" dirty="0">
                          <a:solidFill>
                            <a:schemeClr val="bg1"/>
                          </a:solidFill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600,000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500" b="1" dirty="0">
                          <a:solidFill>
                            <a:schemeClr val="bg1"/>
                          </a:solidFill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600,000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43426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3500" b="1" dirty="0">
                          <a:solidFill>
                            <a:schemeClr val="bg1"/>
                          </a:solidFill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สินค้าคงเหลือต้นงวด</a:t>
                      </a:r>
                      <a:endParaRPr lang="en-US" sz="3500" b="1" dirty="0">
                        <a:solidFill>
                          <a:schemeClr val="bg1"/>
                        </a:solidFill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solidFill>
                            <a:schemeClr val="bg1"/>
                          </a:solidFill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solidFill>
                            <a:schemeClr val="bg1"/>
                          </a:solidFill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solidFill>
                            <a:schemeClr val="bg1"/>
                          </a:solidFill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6841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3500" b="1" dirty="0">
                          <a:solidFill>
                            <a:schemeClr val="bg1"/>
                          </a:solidFill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สินค้าคงเหลือปลายงวด</a:t>
                      </a:r>
                      <a:endParaRPr lang="en-US" sz="3500" b="1" dirty="0">
                        <a:solidFill>
                          <a:schemeClr val="bg1"/>
                        </a:solidFill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solidFill>
                            <a:schemeClr val="bg1"/>
                          </a:solidFill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120,000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solidFill>
                            <a:schemeClr val="bg1"/>
                          </a:solidFill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solidFill>
                            <a:schemeClr val="bg1"/>
                          </a:solidFill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7587594"/>
                  </a:ext>
                </a:extLst>
              </a:tr>
            </a:tbl>
          </a:graphicData>
        </a:graphic>
      </p:graphicFrame>
      <p:sp>
        <p:nvSpPr>
          <p:cNvPr id="6" name="กล่องข้อความ 5">
            <a:extLst>
              <a:ext uri="{FF2B5EF4-FFF2-40B4-BE49-F238E27FC236}">
                <a16:creationId xmlns:a16="http://schemas.microsoft.com/office/drawing/2014/main" id="{7D2B63D8-4D28-441C-B236-607883547BF9}"/>
              </a:ext>
            </a:extLst>
          </p:cNvPr>
          <p:cNvSpPr txBox="1"/>
          <p:nvPr/>
        </p:nvSpPr>
        <p:spPr>
          <a:xfrm>
            <a:off x="550415" y="4491166"/>
            <a:ext cx="10937290" cy="2246769"/>
          </a:xfrm>
          <a:prstGeom prst="rect">
            <a:avLst/>
          </a:prstGeom>
          <a:noFill/>
          <a:ln w="762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th-TH" sz="3500" dirty="0">
                <a:latin typeface="Pahnto" panose="02000506000000020004" pitchFamily="2" charset="-34"/>
                <a:cs typeface="Pahnto" panose="02000506000000020004" pitchFamily="2" charset="-34"/>
              </a:rPr>
              <a:t>ระบบต้นทุนผันแปรจะแสดงกำไรเท่ากัน เนื่องจากต้นทุนจะรวมเฉพาะต้นทุนผันแปรเท่านั้น ต้นทุนสินค้าที่ขายจึงเท่ากัน ต้นทุนคงที่จะถูกหักเป็นค่าใช้จ่ายของงวดทั้งจำนวน ซึ่งสอดคล้องกับหลักการที่ว่า  “ต้นทุนคงที่” ได้ถูกจ่ายไปแล้ว ไม่ว่าสินค้าจะถูกจำหน่ายไปหรือไปม่  </a:t>
            </a:r>
          </a:p>
          <a:p>
            <a:r>
              <a:rPr lang="th-TH" sz="3500" dirty="0">
                <a:latin typeface="Pahnto" panose="02000506000000020004" pitchFamily="2" charset="-34"/>
                <a:cs typeface="Pahnto" panose="02000506000000020004" pitchFamily="2" charset="-34"/>
              </a:rPr>
              <a:t>    “</a:t>
            </a:r>
            <a:r>
              <a:rPr lang="th-TH" sz="3500" b="1" dirty="0">
                <a:latin typeface="Pahnto" panose="02000506000000020004" pitchFamily="2" charset="-34"/>
                <a:cs typeface="Pahnto" panose="02000506000000020004" pitchFamily="2" charset="-34"/>
              </a:rPr>
              <a:t>ระบบต้นทุนผันแปร” จึงเหมาะนำมาใช้ประเมินผลงานของผู้บริหาร หรือหน่วยงาน</a:t>
            </a:r>
            <a:endParaRPr lang="en-US" sz="3500" b="1" dirty="0">
              <a:latin typeface="Pahnto" panose="02000506000000020004" pitchFamily="2" charset="-34"/>
              <a:cs typeface="Pahnto" panose="02000506000000020004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2687028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กล่องข้อความ 1">
            <a:extLst>
              <a:ext uri="{FF2B5EF4-FFF2-40B4-BE49-F238E27FC236}">
                <a16:creationId xmlns:a16="http://schemas.microsoft.com/office/drawing/2014/main" id="{FBE4B8AE-BC47-4C6A-B8B0-C4C1B5AFC17D}"/>
              </a:ext>
            </a:extLst>
          </p:cNvPr>
          <p:cNvSpPr txBox="1"/>
          <p:nvPr/>
        </p:nvSpPr>
        <p:spPr>
          <a:xfrm>
            <a:off x="887766" y="461639"/>
            <a:ext cx="10191565" cy="78483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th-TH" sz="4500" b="1" dirty="0">
                <a:latin typeface="Pahnto" panose="02000506000000020004" pitchFamily="2" charset="-34"/>
                <a:cs typeface="Pahnto" panose="02000506000000020004" pitchFamily="2" charset="-34"/>
              </a:rPr>
              <a:t>แนวคิดความแตกต่างของระบบต้นทุนรวม และ ระบบต้นทุนผันแปร</a:t>
            </a:r>
            <a:endParaRPr lang="en-US" sz="4500" b="1" dirty="0">
              <a:latin typeface="Pahnto" panose="02000506000000020004" pitchFamily="2" charset="-34"/>
              <a:cs typeface="Pahnto" panose="02000506000000020004" pitchFamily="2" charset="-34"/>
            </a:endParaRPr>
          </a:p>
        </p:txBody>
      </p:sp>
      <p:graphicFrame>
        <p:nvGraphicFramePr>
          <p:cNvPr id="3" name="ตาราง 3">
            <a:extLst>
              <a:ext uri="{FF2B5EF4-FFF2-40B4-BE49-F238E27FC236}">
                <a16:creationId xmlns:a16="http://schemas.microsoft.com/office/drawing/2014/main" id="{0FDC777B-8F9F-43C3-812B-1372FC4161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3187234"/>
              </p:ext>
            </p:extLst>
          </p:nvPr>
        </p:nvGraphicFramePr>
        <p:xfrm>
          <a:off x="1919548" y="3000060"/>
          <a:ext cx="8127999" cy="30239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208155191"/>
                    </a:ext>
                  </a:extLst>
                </a:gridCol>
                <a:gridCol w="2952649">
                  <a:extLst>
                    <a:ext uri="{9D8B030D-6E8A-4147-A177-3AD203B41FA5}">
                      <a16:colId xmlns:a16="http://schemas.microsoft.com/office/drawing/2014/main" val="2815049883"/>
                    </a:ext>
                  </a:extLst>
                </a:gridCol>
                <a:gridCol w="2466017">
                  <a:extLst>
                    <a:ext uri="{9D8B030D-6E8A-4147-A177-3AD203B41FA5}">
                      <a16:colId xmlns:a16="http://schemas.microsoft.com/office/drawing/2014/main" val="677833557"/>
                    </a:ext>
                  </a:extLst>
                </a:gridCol>
              </a:tblGrid>
              <a:tr h="1691640">
                <a:tc rowSpan="2">
                  <a:txBody>
                    <a:bodyPr/>
                    <a:lstStyle/>
                    <a:p>
                      <a:pPr algn="ctr"/>
                      <a:endParaRPr lang="th-TH" sz="3500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  <a:p>
                      <a:pPr algn="ctr"/>
                      <a:r>
                        <a:rPr lang="th-TH" sz="3500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ต้นทุนผลิตภัณฑ์</a:t>
                      </a:r>
                      <a:endParaRPr lang="en-US" sz="3500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500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วัตถุทางตรง</a:t>
                      </a:r>
                    </a:p>
                    <a:p>
                      <a:pPr algn="ctr"/>
                      <a:r>
                        <a:rPr lang="th-TH" sz="3500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แรงงานทางตรง</a:t>
                      </a:r>
                    </a:p>
                    <a:p>
                      <a:pPr algn="ctr"/>
                      <a:r>
                        <a:rPr lang="th-TH" sz="3500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ค่าใช้จ่ายการผลิตผันแปร</a:t>
                      </a:r>
                      <a:endParaRPr lang="en-US" sz="3500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h-TH" sz="3500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  <a:p>
                      <a:pPr algn="ctr"/>
                      <a:r>
                        <a:rPr lang="th-TH" sz="3500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ต้นทุนผลิตภัณฑ์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672596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3500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ค่าใช้จ่ายการผลิตคงที่</a:t>
                      </a:r>
                      <a:endParaRPr lang="en-US" sz="35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ต้นทุนตามงวดเวลา</a:t>
                      </a:r>
                      <a:endParaRPr lang="en-US" sz="3500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9250048"/>
                  </a:ext>
                </a:extLst>
              </a:tr>
              <a:tr h="707452">
                <a:tc>
                  <a:txBody>
                    <a:bodyPr/>
                    <a:lstStyle/>
                    <a:p>
                      <a:pPr algn="ctr"/>
                      <a:r>
                        <a:rPr lang="th-TH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ต้นทุนตามงวดเวลา</a:t>
                      </a:r>
                      <a:endParaRPr lang="en-US" sz="35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ค่าใช้จ่ายการดำเนินงาน</a:t>
                      </a:r>
                      <a:endParaRPr lang="en-US" sz="35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ต้นทุนตามงวดเวลา</a:t>
                      </a:r>
                      <a:endParaRPr lang="en-US" sz="3500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2047987"/>
                  </a:ext>
                </a:extLst>
              </a:tr>
            </a:tbl>
          </a:graphicData>
        </a:graphic>
      </p:graphicFrame>
      <p:sp>
        <p:nvSpPr>
          <p:cNvPr id="4" name="กล่องข้อความ 3">
            <a:extLst>
              <a:ext uri="{FF2B5EF4-FFF2-40B4-BE49-F238E27FC236}">
                <a16:creationId xmlns:a16="http://schemas.microsoft.com/office/drawing/2014/main" id="{7E36EF2A-D9F9-4125-B812-E98BD2C4D2E1}"/>
              </a:ext>
            </a:extLst>
          </p:cNvPr>
          <p:cNvSpPr txBox="1"/>
          <p:nvPr/>
        </p:nvSpPr>
        <p:spPr>
          <a:xfrm>
            <a:off x="2024109" y="1807793"/>
            <a:ext cx="2379215" cy="630942"/>
          </a:xfrm>
          <a:prstGeom prst="rect">
            <a:avLst/>
          </a:prstGeom>
          <a:noFill/>
          <a:ln w="762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sz="3500" dirty="0">
                <a:latin typeface="Pahnto" panose="02000506000000020004" pitchFamily="2" charset="-34"/>
                <a:cs typeface="Pahnto" panose="02000506000000020004" pitchFamily="2" charset="-34"/>
              </a:rPr>
              <a:t>ระบบต้นทุนรวม</a:t>
            </a:r>
            <a:endParaRPr lang="en-US" sz="3500" dirty="0">
              <a:latin typeface="Pahnto" panose="02000506000000020004" pitchFamily="2" charset="-34"/>
              <a:cs typeface="Pahnto" panose="02000506000000020004" pitchFamily="2" charset="-34"/>
            </a:endParaRPr>
          </a:p>
        </p:txBody>
      </p:sp>
      <p:sp>
        <p:nvSpPr>
          <p:cNvPr id="5" name="กล่องข้อความ 4">
            <a:extLst>
              <a:ext uri="{FF2B5EF4-FFF2-40B4-BE49-F238E27FC236}">
                <a16:creationId xmlns:a16="http://schemas.microsoft.com/office/drawing/2014/main" id="{F10B2DD8-FF46-4F00-9269-04A17183286C}"/>
              </a:ext>
            </a:extLst>
          </p:cNvPr>
          <p:cNvSpPr txBox="1"/>
          <p:nvPr/>
        </p:nvSpPr>
        <p:spPr>
          <a:xfrm>
            <a:off x="7306323" y="1807793"/>
            <a:ext cx="2655904" cy="630942"/>
          </a:xfrm>
          <a:prstGeom prst="rect">
            <a:avLst/>
          </a:prstGeom>
          <a:noFill/>
          <a:ln w="762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th-TH" sz="3500" dirty="0">
                <a:latin typeface="Pahnto" panose="02000506000000020004" pitchFamily="2" charset="-34"/>
                <a:cs typeface="Pahnto" panose="02000506000000020004" pitchFamily="2" charset="-34"/>
              </a:rPr>
              <a:t>ระบบต้นทุนผันแปร</a:t>
            </a:r>
            <a:endParaRPr lang="en-US" sz="3500" dirty="0">
              <a:latin typeface="Pahnto" panose="02000506000000020004" pitchFamily="2" charset="-34"/>
              <a:cs typeface="Pahnto" panose="02000506000000020004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4725992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กล่องข้อความ 1">
            <a:extLst>
              <a:ext uri="{FF2B5EF4-FFF2-40B4-BE49-F238E27FC236}">
                <a16:creationId xmlns:a16="http://schemas.microsoft.com/office/drawing/2014/main" id="{4A54F537-CAC9-4BDD-8EFC-0E85AB6C62FD}"/>
              </a:ext>
            </a:extLst>
          </p:cNvPr>
          <p:cNvSpPr txBox="1"/>
          <p:nvPr/>
        </p:nvSpPr>
        <p:spPr>
          <a:xfrm>
            <a:off x="887766" y="461639"/>
            <a:ext cx="10191565" cy="78483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th-TH" sz="4500" b="1" dirty="0">
                <a:latin typeface="Pahnto" panose="02000506000000020004" pitchFamily="2" charset="-34"/>
                <a:cs typeface="Pahnto" panose="02000506000000020004" pitchFamily="2" charset="-34"/>
              </a:rPr>
              <a:t>ความแตกต่างของกำไรในระบบต้นทุนรวม และ ระบบต้นทุนผันแปร</a:t>
            </a:r>
            <a:endParaRPr lang="en-US" sz="4500" b="1" dirty="0">
              <a:latin typeface="Pahnto" panose="02000506000000020004" pitchFamily="2" charset="-34"/>
              <a:cs typeface="Pahnto" panose="02000506000000020004" pitchFamily="2" charset="-34"/>
            </a:endParaRPr>
          </a:p>
        </p:txBody>
      </p:sp>
      <p:graphicFrame>
        <p:nvGraphicFramePr>
          <p:cNvPr id="3" name="ตาราง 3">
            <a:extLst>
              <a:ext uri="{FF2B5EF4-FFF2-40B4-BE49-F238E27FC236}">
                <a16:creationId xmlns:a16="http://schemas.microsoft.com/office/drawing/2014/main" id="{DC967E0A-5DF7-48E3-81B3-3DDEBDB659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9334209"/>
              </p:ext>
            </p:extLst>
          </p:nvPr>
        </p:nvGraphicFramePr>
        <p:xfrm>
          <a:off x="887766" y="1511645"/>
          <a:ext cx="10298100" cy="521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7916">
                  <a:extLst>
                    <a:ext uri="{9D8B030D-6E8A-4147-A177-3AD203B41FA5}">
                      <a16:colId xmlns:a16="http://schemas.microsoft.com/office/drawing/2014/main" val="4133351679"/>
                    </a:ext>
                  </a:extLst>
                </a:gridCol>
                <a:gridCol w="1455937">
                  <a:extLst>
                    <a:ext uri="{9D8B030D-6E8A-4147-A177-3AD203B41FA5}">
                      <a16:colId xmlns:a16="http://schemas.microsoft.com/office/drawing/2014/main" val="982264320"/>
                    </a:ext>
                  </a:extLst>
                </a:gridCol>
                <a:gridCol w="1491449">
                  <a:extLst>
                    <a:ext uri="{9D8B030D-6E8A-4147-A177-3AD203B41FA5}">
                      <a16:colId xmlns:a16="http://schemas.microsoft.com/office/drawing/2014/main" val="783643105"/>
                    </a:ext>
                  </a:extLst>
                </a:gridCol>
                <a:gridCol w="1438182">
                  <a:extLst>
                    <a:ext uri="{9D8B030D-6E8A-4147-A177-3AD203B41FA5}">
                      <a16:colId xmlns:a16="http://schemas.microsoft.com/office/drawing/2014/main" val="4110623594"/>
                    </a:ext>
                  </a:extLst>
                </a:gridCol>
                <a:gridCol w="1624616">
                  <a:extLst>
                    <a:ext uri="{9D8B030D-6E8A-4147-A177-3AD203B41FA5}">
                      <a16:colId xmlns:a16="http://schemas.microsoft.com/office/drawing/2014/main" val="46486185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32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25x1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25x2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25x3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2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รวม</a:t>
                      </a:r>
                      <a:endParaRPr lang="en-US" sz="32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6324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32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กำไรตามระบบต้นทุนรวม</a:t>
                      </a:r>
                      <a:endParaRPr lang="en-US" sz="32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2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170</a:t>
                      </a:r>
                      <a:r>
                        <a:rPr lang="en-US" sz="32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130,000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150,000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450,000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3139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32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กำไรตามระบบต้นทุนผันแปร</a:t>
                      </a:r>
                      <a:endParaRPr lang="en-US" sz="32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150,000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150,000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150,000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450,000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16480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32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ส่วนต่าง</a:t>
                      </a:r>
                      <a:endParaRPr lang="en-US" sz="32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20,000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(20,000)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85026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32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ต้นทุนสินค้าต่อหน่วย</a:t>
                      </a:r>
                      <a:endParaRPr lang="en-US" sz="32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39394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32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   ระบบต้นทุนรวม</a:t>
                      </a:r>
                      <a:endParaRPr lang="en-US" sz="32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23511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32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    ระบบต้นทุนผันแปร</a:t>
                      </a:r>
                      <a:endParaRPr lang="en-US" sz="32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98622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32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สินค้าคงเหลือต้นงวด (หน่วย)</a:t>
                      </a:r>
                      <a:endParaRPr lang="en-US" sz="32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2,000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02448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32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สินค้าคงเหลือปลายงวด (หน่วย)</a:t>
                      </a:r>
                      <a:endParaRPr lang="en-US" sz="32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2,000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25484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0213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ตาราง 3">
            <a:extLst>
              <a:ext uri="{FF2B5EF4-FFF2-40B4-BE49-F238E27FC236}">
                <a16:creationId xmlns:a16="http://schemas.microsoft.com/office/drawing/2014/main" id="{D39E9D7E-8BB2-4791-8F41-50E792F647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1435803"/>
              </p:ext>
            </p:extLst>
          </p:nvPr>
        </p:nvGraphicFramePr>
        <p:xfrm>
          <a:off x="816745" y="240272"/>
          <a:ext cx="10142244" cy="6202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7499">
                  <a:extLst>
                    <a:ext uri="{9D8B030D-6E8A-4147-A177-3AD203B41FA5}">
                      <a16:colId xmlns:a16="http://schemas.microsoft.com/office/drawing/2014/main" val="3070043341"/>
                    </a:ext>
                  </a:extLst>
                </a:gridCol>
                <a:gridCol w="2334827">
                  <a:extLst>
                    <a:ext uri="{9D8B030D-6E8A-4147-A177-3AD203B41FA5}">
                      <a16:colId xmlns:a16="http://schemas.microsoft.com/office/drawing/2014/main" val="34297890"/>
                    </a:ext>
                  </a:extLst>
                </a:gridCol>
                <a:gridCol w="2095130">
                  <a:extLst>
                    <a:ext uri="{9D8B030D-6E8A-4147-A177-3AD203B41FA5}">
                      <a16:colId xmlns:a16="http://schemas.microsoft.com/office/drawing/2014/main" val="3476690180"/>
                    </a:ext>
                  </a:extLst>
                </a:gridCol>
                <a:gridCol w="1974788">
                  <a:extLst>
                    <a:ext uri="{9D8B030D-6E8A-4147-A177-3AD203B41FA5}">
                      <a16:colId xmlns:a16="http://schemas.microsoft.com/office/drawing/2014/main" val="25307506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3500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25x1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25x2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25x3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3984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สินค้าต้นงวด</a:t>
                      </a:r>
                      <a:endParaRPr lang="en-US" sz="35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 0</a:t>
                      </a:r>
                      <a:endParaRPr lang="en-US" sz="35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2</a:t>
                      </a:r>
                      <a:r>
                        <a:rPr lang="en-US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0</a:t>
                      </a:r>
                      <a:endParaRPr lang="en-US" sz="35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36779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ผลิต</a:t>
                      </a:r>
                      <a:endParaRPr lang="en-US" sz="35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12</a:t>
                      </a:r>
                      <a:r>
                        <a:rPr lang="en-US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8,000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10</a:t>
                      </a:r>
                      <a:r>
                        <a:rPr lang="en-US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26724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ขาย</a:t>
                      </a:r>
                      <a:endParaRPr lang="en-US" sz="35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10,000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10,000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10,000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26227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สินค้าปลายงวด</a:t>
                      </a:r>
                      <a:endParaRPr lang="en-US" sz="35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2,000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75501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ข้อสังเกตุ</a:t>
                      </a:r>
                      <a:endParaRPr lang="en-US" sz="35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กำไรตามระบบต้นทุนรวม มี ค่าใช้จ่ายคงที่รวมด้วย 10 บาทต่อหน่วยกำไรตามระบบต้นทุนรวมจึงมากกว่ากำไรตามระบบต้นทุนผันแปร ถึงแม้ว่าจะขายของไม่หมด</a:t>
                      </a:r>
                      <a:endParaRPr lang="en-US" sz="25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กำไรตามระบบต้นทุนรวมน้อยกว่าระบบต้นทุนผันแปร เพราะสินค้าต้นงวดในระบบต้นทุนรวม มีต้นทุนสูงกว่า (รวมต้นทุนคงที่ 10 บาท)</a:t>
                      </a:r>
                      <a:endParaRPr lang="en-US" sz="28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กำไรในระบบต้นทุนรวม  และระบบต้นทุนผันแปรเท่ากันทั้งสองระบบ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86809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62778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กล่องข้อความ 1">
            <a:extLst>
              <a:ext uri="{FF2B5EF4-FFF2-40B4-BE49-F238E27FC236}">
                <a16:creationId xmlns:a16="http://schemas.microsoft.com/office/drawing/2014/main" id="{9AF91388-FB4F-4ED3-ABE6-3F88610C1B4C}"/>
              </a:ext>
            </a:extLst>
          </p:cNvPr>
          <p:cNvSpPr txBox="1"/>
          <p:nvPr/>
        </p:nvSpPr>
        <p:spPr>
          <a:xfrm>
            <a:off x="887767" y="479395"/>
            <a:ext cx="9960746" cy="78483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th-TH" sz="4500" b="1" dirty="0">
                <a:latin typeface="Pahnto" panose="02000506000000020004" pitchFamily="2" charset="-34"/>
                <a:cs typeface="Pahnto" panose="02000506000000020004" pitchFamily="2" charset="-34"/>
              </a:rPr>
              <a:t>การปรับกำไรจากระบบต้นทุนผันแปร เป็น กำไรในระบบต้นทุนรวม</a:t>
            </a:r>
            <a:endParaRPr lang="en-US" sz="4500" b="1" dirty="0">
              <a:latin typeface="Pahnto" panose="02000506000000020004" pitchFamily="2" charset="-34"/>
              <a:cs typeface="Pahnto" panose="02000506000000020004" pitchFamily="2" charset="-34"/>
            </a:endParaRPr>
          </a:p>
        </p:txBody>
      </p:sp>
      <p:graphicFrame>
        <p:nvGraphicFramePr>
          <p:cNvPr id="3" name="ตาราง 3">
            <a:extLst>
              <a:ext uri="{FF2B5EF4-FFF2-40B4-BE49-F238E27FC236}">
                <a16:creationId xmlns:a16="http://schemas.microsoft.com/office/drawing/2014/main" id="{CBB97F4F-9C32-40B4-92FC-3C87EFD201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1467894"/>
              </p:ext>
            </p:extLst>
          </p:nvPr>
        </p:nvGraphicFramePr>
        <p:xfrm>
          <a:off x="807868" y="1616310"/>
          <a:ext cx="10138299" cy="312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28948">
                  <a:extLst>
                    <a:ext uri="{9D8B030D-6E8A-4147-A177-3AD203B41FA5}">
                      <a16:colId xmlns:a16="http://schemas.microsoft.com/office/drawing/2014/main" val="3139887222"/>
                    </a:ext>
                  </a:extLst>
                </a:gridCol>
                <a:gridCol w="2192785">
                  <a:extLst>
                    <a:ext uri="{9D8B030D-6E8A-4147-A177-3AD203B41FA5}">
                      <a16:colId xmlns:a16="http://schemas.microsoft.com/office/drawing/2014/main" val="2611335503"/>
                    </a:ext>
                  </a:extLst>
                </a:gridCol>
                <a:gridCol w="2716566">
                  <a:extLst>
                    <a:ext uri="{9D8B030D-6E8A-4147-A177-3AD203B41FA5}">
                      <a16:colId xmlns:a16="http://schemas.microsoft.com/office/drawing/2014/main" val="17396415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35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25x1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25x2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30506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กำไรตามระบบต้นทุนผันแปร</a:t>
                      </a:r>
                      <a:endParaRPr lang="en-US" sz="35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150</a:t>
                      </a:r>
                      <a:r>
                        <a:rPr lang="en-US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150,000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0526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บวกค่าใช้จ่ายการผลิตคงที่ในสินค้าปลายงวด</a:t>
                      </a:r>
                      <a:endParaRPr lang="en-US" sz="35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20,000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5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50644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หัก ค่าใช้จ่ายการผลิตคงที่ในสินค้าต้นงวด</a:t>
                      </a:r>
                      <a:endParaRPr lang="en-US" sz="35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(20,000)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87411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กำไรตามระบบต้นทุนรวม</a:t>
                      </a:r>
                      <a:endParaRPr lang="en-US" sz="35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170,000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130,000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4931039"/>
                  </a:ext>
                </a:extLst>
              </a:tr>
            </a:tbl>
          </a:graphicData>
        </a:graphic>
      </p:graphicFrame>
      <p:sp>
        <p:nvSpPr>
          <p:cNvPr id="4" name="กล่องข้อความ 3">
            <a:extLst>
              <a:ext uri="{FF2B5EF4-FFF2-40B4-BE49-F238E27FC236}">
                <a16:creationId xmlns:a16="http://schemas.microsoft.com/office/drawing/2014/main" id="{B7AD58E4-103C-499B-9D91-61B9EF0048D7}"/>
              </a:ext>
            </a:extLst>
          </p:cNvPr>
          <p:cNvSpPr txBox="1"/>
          <p:nvPr/>
        </p:nvSpPr>
        <p:spPr>
          <a:xfrm>
            <a:off x="870012" y="4927107"/>
            <a:ext cx="10386874" cy="1743671"/>
          </a:xfrm>
          <a:prstGeom prst="rect">
            <a:avLst/>
          </a:prstGeom>
          <a:noFill/>
          <a:ln w="762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sz="3500" b="1" dirty="0">
                <a:latin typeface="Pahnto" panose="02000506000000020004" pitchFamily="2" charset="-34"/>
                <a:cs typeface="Pahnto" panose="02000506000000020004" pitchFamily="2" charset="-34"/>
              </a:rPr>
              <a:t>หากกิจการจัดทำงบกำไรขาดทุนตามระบบต้นทุนผันแปร เพื่อใช้ข้อมูลในการประเมินผล ก็จะสามารถปรับกำไรจากระบบต้นทุนผันแปรมาสู่ระบบต้นทุนรวมเพื่อให้สอดคล้องกับ บัญชีการเงิน เพื่อนำเสนอข้อมูลต่อบุคคลภายนอก</a:t>
            </a:r>
            <a:endParaRPr lang="en-US" sz="3500" b="1" dirty="0">
              <a:latin typeface="Pahnto" panose="02000506000000020004" pitchFamily="2" charset="-34"/>
              <a:cs typeface="Pahnto" panose="02000506000000020004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278999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EE9E9D06-8FF1-46AF-A1B1-FA2E9629FD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1600" cy="924418"/>
          </a:xfrm>
          <a:solidFill>
            <a:schemeClr val="accent3">
              <a:lumMod val="7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th-TH" sz="5000" b="1" dirty="0">
                <a:latin typeface="Pahnto" panose="02000506000000020004" pitchFamily="2" charset="-34"/>
                <a:cs typeface="Pahnto" panose="02000506000000020004" pitchFamily="2" charset="-34"/>
              </a:rPr>
              <a:t>ระบบต้นทุนรวม  </a:t>
            </a:r>
            <a:r>
              <a:rPr lang="en-US" sz="5000" b="1" dirty="0">
                <a:latin typeface="Pahnto" panose="02000506000000020004" pitchFamily="2" charset="-34"/>
                <a:cs typeface="Pahnto" panose="02000506000000020004" pitchFamily="2" charset="-34"/>
              </a:rPr>
              <a:t>(Absorption Costing)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8112AD04-A7EC-4736-9690-B9BB5EF6EE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449" y="1762125"/>
            <a:ext cx="11088687" cy="4330699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 </a:t>
            </a:r>
            <a:r>
              <a:rPr lang="th-TH" sz="4000" b="1" dirty="0">
                <a:solidFill>
                  <a:schemeClr val="bg1">
                    <a:alpha val="60000"/>
                  </a:schemeClr>
                </a:solidFill>
                <a:latin typeface="Pahnto" panose="02000506000000020004" pitchFamily="2" charset="-34"/>
                <a:cs typeface="Pahnto" panose="02000506000000020004" pitchFamily="2" charset="-34"/>
              </a:rPr>
              <a:t>หรือ ระบบต้นทุน คิดเต็ม  </a:t>
            </a:r>
            <a:r>
              <a:rPr lang="en-US" sz="4000" b="1" dirty="0">
                <a:solidFill>
                  <a:schemeClr val="bg1">
                    <a:alpha val="60000"/>
                  </a:schemeClr>
                </a:solidFill>
                <a:latin typeface="Pahnto" panose="02000506000000020004" pitchFamily="2" charset="-34"/>
                <a:cs typeface="Pahnto" panose="02000506000000020004" pitchFamily="2" charset="-34"/>
              </a:rPr>
              <a:t>Full Absorption Costing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solidFill>
                  <a:schemeClr val="bg1">
                    <a:alpha val="60000"/>
                  </a:schemeClr>
                </a:solidFill>
                <a:latin typeface="Pahnto" panose="02000506000000020004" pitchFamily="2" charset="-34"/>
                <a:cs typeface="Pahnto" panose="02000506000000020004" pitchFamily="2" charset="-34"/>
              </a:rPr>
              <a:t>       </a:t>
            </a:r>
            <a:r>
              <a:rPr lang="th-TH" sz="4000" b="1" dirty="0">
                <a:solidFill>
                  <a:schemeClr val="bg1">
                    <a:alpha val="60000"/>
                  </a:schemeClr>
                </a:solidFill>
                <a:latin typeface="Pahnto" panose="02000506000000020004" pitchFamily="2" charset="-34"/>
                <a:cs typeface="Pahnto" panose="02000506000000020004" pitchFamily="2" charset="-34"/>
              </a:rPr>
              <a:t>เป็นระบบที่รวมต้นทุนที่เกี่ยวข้องทั้งหมด เข้าเป็น ต้นทุนผลิตภัณฑ์ ได้แก่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h-TH" sz="4000" b="1" dirty="0">
                <a:solidFill>
                  <a:schemeClr val="bg1">
                    <a:alpha val="60000"/>
                  </a:schemeClr>
                </a:solidFill>
                <a:latin typeface="Pahnto" panose="02000506000000020004" pitchFamily="2" charset="-34"/>
                <a:cs typeface="Pahnto" panose="02000506000000020004" pitchFamily="2" charset="-34"/>
              </a:rPr>
              <a:t>		วัตถุทางตรง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h-TH" sz="4000" b="1" dirty="0">
                <a:solidFill>
                  <a:schemeClr val="bg1">
                    <a:alpha val="60000"/>
                  </a:schemeClr>
                </a:solidFill>
                <a:latin typeface="Pahnto" panose="02000506000000020004" pitchFamily="2" charset="-34"/>
                <a:cs typeface="Pahnto" panose="02000506000000020004" pitchFamily="2" charset="-34"/>
              </a:rPr>
              <a:t>		แรงงานทางตรง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h-TH" sz="4000" b="1" dirty="0">
                <a:solidFill>
                  <a:schemeClr val="bg1">
                    <a:alpha val="60000"/>
                  </a:schemeClr>
                </a:solidFill>
                <a:latin typeface="Pahnto" panose="02000506000000020004" pitchFamily="2" charset="-34"/>
                <a:cs typeface="Pahnto" panose="02000506000000020004" pitchFamily="2" charset="-34"/>
              </a:rPr>
              <a:t>		ค่าใช้จ่ายการผลิตผันแปร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h-TH" sz="4000" b="1" dirty="0">
                <a:solidFill>
                  <a:schemeClr val="bg1">
                    <a:alpha val="60000"/>
                  </a:schemeClr>
                </a:solidFill>
                <a:latin typeface="Pahnto" panose="02000506000000020004" pitchFamily="2" charset="-34"/>
                <a:cs typeface="Pahnto" panose="02000506000000020004" pitchFamily="2" charset="-34"/>
              </a:rPr>
              <a:t>		ค่าใช้จ่ายการผลิตคงที่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h-TH" sz="4000" b="1" dirty="0">
                <a:solidFill>
                  <a:schemeClr val="bg1">
                    <a:alpha val="60000"/>
                  </a:schemeClr>
                </a:solidFill>
                <a:latin typeface="Pahnto" panose="02000506000000020004" pitchFamily="2" charset="-34"/>
                <a:cs typeface="Pahnto" panose="02000506000000020004" pitchFamily="2" charset="-34"/>
              </a:rPr>
              <a:t>    สอดคล้องกับหลักบัญชีการเงิน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4000" b="1" dirty="0">
              <a:latin typeface="Pahnto" panose="02000506000000020004" pitchFamily="2" charset="-34"/>
              <a:cs typeface="Pahnto" panose="02000506000000020004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8212157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54B3646B-3B3C-4229-B77F-67E71CAD6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200" y="203045"/>
            <a:ext cx="11091600" cy="862275"/>
          </a:xfrm>
          <a:solidFill>
            <a:schemeClr val="accent3">
              <a:lumMod val="7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th-TH" sz="5500" b="1" dirty="0">
                <a:latin typeface="Pahnto" panose="02000506000000020004" pitchFamily="2" charset="-34"/>
                <a:cs typeface="Pahnto" panose="02000506000000020004" pitchFamily="2" charset="-34"/>
              </a:rPr>
              <a:t>การคำนวณต้นทุนต่อหน่วยระบบต้นทุนรวม</a:t>
            </a:r>
            <a:endParaRPr lang="en-US" sz="5500" b="1" dirty="0">
              <a:latin typeface="Pahnto" panose="02000506000000020004" pitchFamily="2" charset="-34"/>
              <a:cs typeface="Pahnto" panose="02000506000000020004" pitchFamily="2" charset="-34"/>
            </a:endParaRPr>
          </a:p>
        </p:txBody>
      </p:sp>
      <p:graphicFrame>
        <p:nvGraphicFramePr>
          <p:cNvPr id="4" name="ตาราง 4">
            <a:extLst>
              <a:ext uri="{FF2B5EF4-FFF2-40B4-BE49-F238E27FC236}">
                <a16:creationId xmlns:a16="http://schemas.microsoft.com/office/drawing/2014/main" id="{B5FC099F-9BD4-425B-A391-34E9AAE342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1464960"/>
              </p:ext>
            </p:extLst>
          </p:nvPr>
        </p:nvGraphicFramePr>
        <p:xfrm>
          <a:off x="452760" y="1314471"/>
          <a:ext cx="10839636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909">
                  <a:extLst>
                    <a:ext uri="{9D8B030D-6E8A-4147-A177-3AD203B41FA5}">
                      <a16:colId xmlns:a16="http://schemas.microsoft.com/office/drawing/2014/main" val="532734756"/>
                    </a:ext>
                  </a:extLst>
                </a:gridCol>
                <a:gridCol w="2709909">
                  <a:extLst>
                    <a:ext uri="{9D8B030D-6E8A-4147-A177-3AD203B41FA5}">
                      <a16:colId xmlns:a16="http://schemas.microsoft.com/office/drawing/2014/main" val="478021019"/>
                    </a:ext>
                  </a:extLst>
                </a:gridCol>
                <a:gridCol w="2709909">
                  <a:extLst>
                    <a:ext uri="{9D8B030D-6E8A-4147-A177-3AD203B41FA5}">
                      <a16:colId xmlns:a16="http://schemas.microsoft.com/office/drawing/2014/main" val="233763940"/>
                    </a:ext>
                  </a:extLst>
                </a:gridCol>
                <a:gridCol w="2709909">
                  <a:extLst>
                    <a:ext uri="{9D8B030D-6E8A-4147-A177-3AD203B41FA5}">
                      <a16:colId xmlns:a16="http://schemas.microsoft.com/office/drawing/2014/main" val="7179721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3000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000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25</a:t>
                      </a:r>
                      <a:r>
                        <a:rPr lang="en-US" sz="3000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x1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25x2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25x3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5236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ปริมาณการผลิต (หน่วย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12</a:t>
                      </a:r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8,000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10,000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71815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ปริมาณขาย (หน่วย)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10,000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10,000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10,000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21521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ราคาขายต่อหน่วย (บาท)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140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140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140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68080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ต้นทุนการผลิต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22407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   วัตถุทางตรง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480,000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320,000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400,000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72715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แรงงานทางตรง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180,000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120,000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150,000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455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ค่าใช้จ่ายการผลิตผันแปร </a:t>
                      </a:r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@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60,000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40,000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5</a:t>
                      </a:r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13036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ค่าใช้จ่ายการผลิตคงที่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120,000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120,000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120,000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1947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20688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ตาราง 4">
            <a:extLst>
              <a:ext uri="{FF2B5EF4-FFF2-40B4-BE49-F238E27FC236}">
                <a16:creationId xmlns:a16="http://schemas.microsoft.com/office/drawing/2014/main" id="{C9C0E2B9-CD42-40D3-9DF8-0E0751BE7B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5133278"/>
              </p:ext>
            </p:extLst>
          </p:nvPr>
        </p:nvGraphicFramePr>
        <p:xfrm>
          <a:off x="568170" y="1057018"/>
          <a:ext cx="10839636" cy="554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909">
                  <a:extLst>
                    <a:ext uri="{9D8B030D-6E8A-4147-A177-3AD203B41FA5}">
                      <a16:colId xmlns:a16="http://schemas.microsoft.com/office/drawing/2014/main" val="532734756"/>
                    </a:ext>
                  </a:extLst>
                </a:gridCol>
                <a:gridCol w="2709909">
                  <a:extLst>
                    <a:ext uri="{9D8B030D-6E8A-4147-A177-3AD203B41FA5}">
                      <a16:colId xmlns:a16="http://schemas.microsoft.com/office/drawing/2014/main" val="478021019"/>
                    </a:ext>
                  </a:extLst>
                </a:gridCol>
                <a:gridCol w="2709909">
                  <a:extLst>
                    <a:ext uri="{9D8B030D-6E8A-4147-A177-3AD203B41FA5}">
                      <a16:colId xmlns:a16="http://schemas.microsoft.com/office/drawing/2014/main" val="233763940"/>
                    </a:ext>
                  </a:extLst>
                </a:gridCol>
                <a:gridCol w="2709909">
                  <a:extLst>
                    <a:ext uri="{9D8B030D-6E8A-4147-A177-3AD203B41FA5}">
                      <a16:colId xmlns:a16="http://schemas.microsoft.com/office/drawing/2014/main" val="7179721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3000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000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25</a:t>
                      </a:r>
                      <a:r>
                        <a:rPr lang="en-US" sz="3000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x1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25x2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25x3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5236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DM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71815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DL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21521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MOH VC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68080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MOH FC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5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5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5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22407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120,000/12,000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5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5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72715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120,000/8,000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5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5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455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120,000/10,000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5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5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13036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รวม</a:t>
                      </a:r>
                      <a:endParaRPr lang="en-US" sz="35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194764"/>
                  </a:ext>
                </a:extLst>
              </a:tr>
            </a:tbl>
          </a:graphicData>
        </a:graphic>
      </p:graphicFrame>
      <p:sp>
        <p:nvSpPr>
          <p:cNvPr id="7" name="กล่องข้อความ 6">
            <a:extLst>
              <a:ext uri="{FF2B5EF4-FFF2-40B4-BE49-F238E27FC236}">
                <a16:creationId xmlns:a16="http://schemas.microsoft.com/office/drawing/2014/main" id="{A9575D75-917D-48AC-A068-3E267CD4B0F0}"/>
              </a:ext>
            </a:extLst>
          </p:cNvPr>
          <p:cNvSpPr txBox="1"/>
          <p:nvPr/>
        </p:nvSpPr>
        <p:spPr>
          <a:xfrm>
            <a:off x="3746376" y="200356"/>
            <a:ext cx="3897297" cy="630942"/>
          </a:xfrm>
          <a:prstGeom prst="rect">
            <a:avLst/>
          </a:prstGeom>
          <a:noFill/>
          <a:ln w="762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sz="3500" b="1" dirty="0">
                <a:latin typeface="Pahnto" panose="02000506000000020004" pitchFamily="2" charset="-34"/>
                <a:cs typeface="Pahnto" panose="02000506000000020004" pitchFamily="2" charset="-34"/>
              </a:rPr>
              <a:t>ต้นทุนการผลิตต่อหน่วย</a:t>
            </a:r>
            <a:endParaRPr lang="en-US" sz="3500" b="1" dirty="0">
              <a:latin typeface="Pahnto" panose="02000506000000020004" pitchFamily="2" charset="-34"/>
              <a:cs typeface="Pahnto" panose="02000506000000020004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2363157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ตาราง 4">
            <a:extLst>
              <a:ext uri="{FF2B5EF4-FFF2-40B4-BE49-F238E27FC236}">
                <a16:creationId xmlns:a16="http://schemas.microsoft.com/office/drawing/2014/main" id="{D878AFC9-B100-440C-BCBC-96065DB5BA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094386"/>
              </p:ext>
            </p:extLst>
          </p:nvPr>
        </p:nvGraphicFramePr>
        <p:xfrm>
          <a:off x="497150" y="665825"/>
          <a:ext cx="8109258" cy="6583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09298">
                  <a:extLst>
                    <a:ext uri="{9D8B030D-6E8A-4147-A177-3AD203B41FA5}">
                      <a16:colId xmlns:a16="http://schemas.microsoft.com/office/drawing/2014/main" val="4116490443"/>
                    </a:ext>
                  </a:extLst>
                </a:gridCol>
                <a:gridCol w="1638582">
                  <a:extLst>
                    <a:ext uri="{9D8B030D-6E8A-4147-A177-3AD203B41FA5}">
                      <a16:colId xmlns:a16="http://schemas.microsoft.com/office/drawing/2014/main" val="4265239660"/>
                    </a:ext>
                  </a:extLst>
                </a:gridCol>
                <a:gridCol w="1961378">
                  <a:extLst>
                    <a:ext uri="{9D8B030D-6E8A-4147-A177-3AD203B41FA5}">
                      <a16:colId xmlns:a16="http://schemas.microsoft.com/office/drawing/2014/main" val="933025933"/>
                    </a:ext>
                  </a:extLst>
                </a:gridCol>
              </a:tblGrid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ยอดขาย (10,000 </a:t>
                      </a:r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x140)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000" b="1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 1,400,000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972319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ต้นทุนขาย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7842278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 สินค้างคงเหลือต้นงวด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0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5352745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บวก ต้นทุนการผลิต</a:t>
                      </a:r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  (12,000 x 70)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840,000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1108740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หัก สินค้าคงเหลือปลายงวด (2,000</a:t>
                      </a:r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x70)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(140,000)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(700,000)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9473883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กำไรขั้นต้น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700,000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7191941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หัก ค่าใช้จ่ายดำเนินงาน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8522937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 ค่าใช้จ่ายในการขายผันแปร (10,000 </a:t>
                      </a:r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x8</a:t>
                      </a:r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)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80,000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4950070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ค่าใช้จ่ายในการขายคงที่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250,000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8010079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ค่าใช้จ่ายการบริหาร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200,000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(530,000)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1125769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กำไรจากการดำเนินงาน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170,000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0655716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endParaRPr lang="en-US" sz="3000" b="1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7322401"/>
                  </a:ext>
                </a:extLst>
              </a:tr>
            </a:tbl>
          </a:graphicData>
        </a:graphic>
      </p:graphicFrame>
      <p:sp>
        <p:nvSpPr>
          <p:cNvPr id="5" name="กล่องข้อความ 4">
            <a:extLst>
              <a:ext uri="{FF2B5EF4-FFF2-40B4-BE49-F238E27FC236}">
                <a16:creationId xmlns:a16="http://schemas.microsoft.com/office/drawing/2014/main" id="{75091C23-43DB-4669-B368-3756E71D9730}"/>
              </a:ext>
            </a:extLst>
          </p:cNvPr>
          <p:cNvSpPr txBox="1"/>
          <p:nvPr/>
        </p:nvSpPr>
        <p:spPr>
          <a:xfrm>
            <a:off x="8993080" y="665825"/>
            <a:ext cx="319892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h-TH" sz="3000" dirty="0">
              <a:latin typeface="Pahnto" panose="02000506000000020004" pitchFamily="2" charset="-34"/>
              <a:cs typeface="Pahnto" panose="02000506000000020004" pitchFamily="2" charset="-34"/>
            </a:endParaRPr>
          </a:p>
          <a:p>
            <a:r>
              <a:rPr lang="th-TH" sz="3000" dirty="0">
                <a:latin typeface="Pahnto" panose="02000506000000020004" pitchFamily="2" charset="-34"/>
                <a:cs typeface="Pahnto" panose="02000506000000020004" pitchFamily="2" charset="-34"/>
              </a:rPr>
              <a:t>ค่าใช้จ่ายผันแปร หน่วยละ 8</a:t>
            </a:r>
            <a:r>
              <a:rPr lang="en-US" sz="3000" dirty="0">
                <a:latin typeface="Pahnto" panose="02000506000000020004" pitchFamily="2" charset="-34"/>
                <a:cs typeface="Pahnto" panose="02000506000000020004" pitchFamily="2" charset="-34"/>
              </a:rPr>
              <a:t> </a:t>
            </a:r>
            <a:r>
              <a:rPr lang="th-TH" sz="3000" dirty="0">
                <a:latin typeface="Pahnto" panose="02000506000000020004" pitchFamily="2" charset="-34"/>
                <a:cs typeface="Pahnto" panose="02000506000000020004" pitchFamily="2" charset="-34"/>
              </a:rPr>
              <a:t>บาท</a:t>
            </a:r>
          </a:p>
          <a:p>
            <a:r>
              <a:rPr lang="th-TH" sz="3000" dirty="0">
                <a:latin typeface="Pahnto" panose="02000506000000020004" pitchFamily="2" charset="-34"/>
                <a:cs typeface="Pahnto" panose="02000506000000020004" pitchFamily="2" charset="-34"/>
              </a:rPr>
              <a:t>ค่าใช้จ่ายการขายคงที่งวดละ 250,000  บาท</a:t>
            </a:r>
          </a:p>
          <a:p>
            <a:r>
              <a:rPr lang="th-TH" sz="3000" dirty="0">
                <a:latin typeface="Pahnto" panose="02000506000000020004" pitchFamily="2" charset="-34"/>
                <a:cs typeface="Pahnto" panose="02000506000000020004" pitchFamily="2" charset="-34"/>
              </a:rPr>
              <a:t>ค่าใช้จ่ายในการบริหารคงที่ งวดละ 200,000  บาท</a:t>
            </a:r>
            <a:endParaRPr lang="en-US" sz="3000" dirty="0">
              <a:latin typeface="Pahnto" panose="02000506000000020004" pitchFamily="2" charset="-34"/>
              <a:cs typeface="Pahnto" panose="02000506000000020004" pitchFamily="2" charset="-34"/>
            </a:endParaRPr>
          </a:p>
        </p:txBody>
      </p:sp>
      <p:sp>
        <p:nvSpPr>
          <p:cNvPr id="2" name="กล่องข้อความ 1">
            <a:extLst>
              <a:ext uri="{FF2B5EF4-FFF2-40B4-BE49-F238E27FC236}">
                <a16:creationId xmlns:a16="http://schemas.microsoft.com/office/drawing/2014/main" id="{35B213C9-F4FA-4AF2-B571-C4431F7BEE05}"/>
              </a:ext>
            </a:extLst>
          </p:cNvPr>
          <p:cNvSpPr txBox="1"/>
          <p:nvPr/>
        </p:nvSpPr>
        <p:spPr>
          <a:xfrm>
            <a:off x="479394" y="71021"/>
            <a:ext cx="4474346" cy="55399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th-TH" sz="3000" b="1" dirty="0">
                <a:solidFill>
                  <a:schemeClr val="bg1"/>
                </a:solidFill>
                <a:latin typeface="Pahnto" panose="02000506000000020004" pitchFamily="2" charset="-34"/>
                <a:cs typeface="Pahnto" panose="02000506000000020004" pitchFamily="2" charset="-34"/>
              </a:rPr>
              <a:t>งบกำไรขาดทุนปี 25</a:t>
            </a:r>
            <a:r>
              <a:rPr lang="en-US" sz="3000" b="1" dirty="0">
                <a:solidFill>
                  <a:schemeClr val="bg1"/>
                </a:solidFill>
                <a:latin typeface="Pahnto" panose="02000506000000020004" pitchFamily="2" charset="-34"/>
                <a:cs typeface="Pahnto" panose="02000506000000020004" pitchFamily="2" charset="-34"/>
              </a:rPr>
              <a:t>x1 </a:t>
            </a:r>
            <a:r>
              <a:rPr lang="th-TH" sz="3000" b="1" dirty="0">
                <a:solidFill>
                  <a:schemeClr val="bg1"/>
                </a:solidFill>
                <a:latin typeface="Pahnto" panose="02000506000000020004" pitchFamily="2" charset="-34"/>
                <a:cs typeface="Pahnto" panose="02000506000000020004" pitchFamily="2" charset="-34"/>
              </a:rPr>
              <a:t>ตามระบบต้นทุนรวม</a:t>
            </a:r>
            <a:endParaRPr lang="en-US" sz="3000" b="1" dirty="0">
              <a:solidFill>
                <a:schemeClr val="bg1"/>
              </a:solidFill>
              <a:latin typeface="Pahnto" panose="02000506000000020004" pitchFamily="2" charset="-34"/>
              <a:cs typeface="Pahnto" panose="02000506000000020004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2721193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ตาราง 4">
            <a:extLst>
              <a:ext uri="{FF2B5EF4-FFF2-40B4-BE49-F238E27FC236}">
                <a16:creationId xmlns:a16="http://schemas.microsoft.com/office/drawing/2014/main" id="{D878AFC9-B100-440C-BCBC-96065DB5BA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1293018"/>
              </p:ext>
            </p:extLst>
          </p:nvPr>
        </p:nvGraphicFramePr>
        <p:xfrm>
          <a:off x="497150" y="665825"/>
          <a:ext cx="8109258" cy="6583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09298">
                  <a:extLst>
                    <a:ext uri="{9D8B030D-6E8A-4147-A177-3AD203B41FA5}">
                      <a16:colId xmlns:a16="http://schemas.microsoft.com/office/drawing/2014/main" val="4116490443"/>
                    </a:ext>
                  </a:extLst>
                </a:gridCol>
                <a:gridCol w="1638582">
                  <a:extLst>
                    <a:ext uri="{9D8B030D-6E8A-4147-A177-3AD203B41FA5}">
                      <a16:colId xmlns:a16="http://schemas.microsoft.com/office/drawing/2014/main" val="4265239660"/>
                    </a:ext>
                  </a:extLst>
                </a:gridCol>
                <a:gridCol w="1961378">
                  <a:extLst>
                    <a:ext uri="{9D8B030D-6E8A-4147-A177-3AD203B41FA5}">
                      <a16:colId xmlns:a16="http://schemas.microsoft.com/office/drawing/2014/main" val="933025933"/>
                    </a:ext>
                  </a:extLst>
                </a:gridCol>
              </a:tblGrid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ยอดขาย (10,000 </a:t>
                      </a:r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x140)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000" b="1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 1,400,000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972319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ต้นทุนขาย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7842278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 สินค้างคงเหลือต้นงวด</a:t>
                      </a:r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  (2,000 x70)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140,000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5352745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บวก ต้นทุนการผลิต</a:t>
                      </a:r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  (8,000 x75)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600,000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1108740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หัก สินค้าคงเหลือปลายงวด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(7</a:t>
                      </a:r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4</a:t>
                      </a:r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0,000)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9473883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กำไรขั้นต้น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66</a:t>
                      </a:r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0,000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7191941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หัก ค่าใช้จ่ายดำเนินงาน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8522937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 ค่าใช้จ่ายในการขายผันแปร (10,000 </a:t>
                      </a:r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x8</a:t>
                      </a:r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)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80,000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4950070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ค่าใช้จ่ายในการขายคงที่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250,000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8010079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ค่าใช้จ่ายการบริหาร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200,000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(530,000)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1125769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กำไรจากการดำเนินงาน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1</a:t>
                      </a:r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3</a:t>
                      </a:r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0,000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0655716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endParaRPr lang="en-US" sz="3000" b="1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7322401"/>
                  </a:ext>
                </a:extLst>
              </a:tr>
            </a:tbl>
          </a:graphicData>
        </a:graphic>
      </p:graphicFrame>
      <p:sp>
        <p:nvSpPr>
          <p:cNvPr id="5" name="กล่องข้อความ 4">
            <a:extLst>
              <a:ext uri="{FF2B5EF4-FFF2-40B4-BE49-F238E27FC236}">
                <a16:creationId xmlns:a16="http://schemas.microsoft.com/office/drawing/2014/main" id="{75091C23-43DB-4669-B368-3756E71D9730}"/>
              </a:ext>
            </a:extLst>
          </p:cNvPr>
          <p:cNvSpPr txBox="1"/>
          <p:nvPr/>
        </p:nvSpPr>
        <p:spPr>
          <a:xfrm>
            <a:off x="8993080" y="665825"/>
            <a:ext cx="319892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h-TH" sz="3000" dirty="0">
              <a:latin typeface="Pahnto" panose="02000506000000020004" pitchFamily="2" charset="-34"/>
              <a:cs typeface="Pahnto" panose="02000506000000020004" pitchFamily="2" charset="-34"/>
            </a:endParaRPr>
          </a:p>
          <a:p>
            <a:r>
              <a:rPr lang="th-TH" sz="3000" dirty="0">
                <a:latin typeface="Pahnto" panose="02000506000000020004" pitchFamily="2" charset="-34"/>
                <a:cs typeface="Pahnto" panose="02000506000000020004" pitchFamily="2" charset="-34"/>
              </a:rPr>
              <a:t>ค่าใช้จ่ายผันแปร หน่วยละ 8</a:t>
            </a:r>
            <a:r>
              <a:rPr lang="en-US" sz="3000" dirty="0">
                <a:latin typeface="Pahnto" panose="02000506000000020004" pitchFamily="2" charset="-34"/>
                <a:cs typeface="Pahnto" panose="02000506000000020004" pitchFamily="2" charset="-34"/>
              </a:rPr>
              <a:t> </a:t>
            </a:r>
            <a:r>
              <a:rPr lang="th-TH" sz="3000" dirty="0">
                <a:latin typeface="Pahnto" panose="02000506000000020004" pitchFamily="2" charset="-34"/>
                <a:cs typeface="Pahnto" panose="02000506000000020004" pitchFamily="2" charset="-34"/>
              </a:rPr>
              <a:t>บาท</a:t>
            </a:r>
          </a:p>
          <a:p>
            <a:r>
              <a:rPr lang="th-TH" sz="3000" dirty="0">
                <a:latin typeface="Pahnto" panose="02000506000000020004" pitchFamily="2" charset="-34"/>
                <a:cs typeface="Pahnto" panose="02000506000000020004" pitchFamily="2" charset="-34"/>
              </a:rPr>
              <a:t>ค่าใช้จ่ายการขายคงที่งวดละ 250,000  บาท</a:t>
            </a:r>
          </a:p>
          <a:p>
            <a:r>
              <a:rPr lang="th-TH" sz="3000" dirty="0">
                <a:latin typeface="Pahnto" panose="02000506000000020004" pitchFamily="2" charset="-34"/>
                <a:cs typeface="Pahnto" panose="02000506000000020004" pitchFamily="2" charset="-34"/>
              </a:rPr>
              <a:t>ค่าใช้จ่ายในการบริหารคงที่ งวดละ 200,000  บาท</a:t>
            </a:r>
            <a:endParaRPr lang="en-US" sz="3000" dirty="0">
              <a:latin typeface="Pahnto" panose="02000506000000020004" pitchFamily="2" charset="-34"/>
              <a:cs typeface="Pahnto" panose="02000506000000020004" pitchFamily="2" charset="-34"/>
            </a:endParaRPr>
          </a:p>
        </p:txBody>
      </p:sp>
      <p:sp>
        <p:nvSpPr>
          <p:cNvPr id="2" name="กล่องข้อความ 1">
            <a:extLst>
              <a:ext uri="{FF2B5EF4-FFF2-40B4-BE49-F238E27FC236}">
                <a16:creationId xmlns:a16="http://schemas.microsoft.com/office/drawing/2014/main" id="{35B213C9-F4FA-4AF2-B571-C4431F7BEE05}"/>
              </a:ext>
            </a:extLst>
          </p:cNvPr>
          <p:cNvSpPr txBox="1"/>
          <p:nvPr/>
        </p:nvSpPr>
        <p:spPr>
          <a:xfrm>
            <a:off x="479394" y="71021"/>
            <a:ext cx="4785064" cy="55399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th-TH" sz="3000" b="1" dirty="0">
                <a:solidFill>
                  <a:schemeClr val="bg1"/>
                </a:solidFill>
                <a:latin typeface="Pahnto" panose="02000506000000020004" pitchFamily="2" charset="-34"/>
                <a:cs typeface="Pahnto" panose="02000506000000020004" pitchFamily="2" charset="-34"/>
              </a:rPr>
              <a:t>งบกำไรขาดทุนปี 25</a:t>
            </a:r>
            <a:r>
              <a:rPr lang="en-US" sz="3000" b="1" dirty="0">
                <a:solidFill>
                  <a:schemeClr val="bg1"/>
                </a:solidFill>
                <a:latin typeface="Pahnto" panose="02000506000000020004" pitchFamily="2" charset="-34"/>
                <a:cs typeface="Pahnto" panose="02000506000000020004" pitchFamily="2" charset="-34"/>
              </a:rPr>
              <a:t>x2</a:t>
            </a:r>
            <a:r>
              <a:rPr lang="th-TH" sz="3000" b="1" dirty="0">
                <a:solidFill>
                  <a:schemeClr val="bg1"/>
                </a:solidFill>
                <a:latin typeface="Pahnto" panose="02000506000000020004" pitchFamily="2" charset="-34"/>
                <a:cs typeface="Pahnto" panose="02000506000000020004" pitchFamily="2" charset="-34"/>
              </a:rPr>
              <a:t> ตามระบบต้นทุนรวม</a:t>
            </a:r>
            <a:endParaRPr lang="en-US" sz="3000" b="1" dirty="0">
              <a:solidFill>
                <a:schemeClr val="bg1"/>
              </a:solidFill>
              <a:latin typeface="Pahnto" panose="02000506000000020004" pitchFamily="2" charset="-34"/>
              <a:cs typeface="Pahnto" panose="02000506000000020004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8214857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ตาราง 4">
            <a:extLst>
              <a:ext uri="{FF2B5EF4-FFF2-40B4-BE49-F238E27FC236}">
                <a16:creationId xmlns:a16="http://schemas.microsoft.com/office/drawing/2014/main" id="{D878AFC9-B100-440C-BCBC-96065DB5BA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0982015"/>
              </p:ext>
            </p:extLst>
          </p:nvPr>
        </p:nvGraphicFramePr>
        <p:xfrm>
          <a:off x="497150" y="665825"/>
          <a:ext cx="8109258" cy="6583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09298">
                  <a:extLst>
                    <a:ext uri="{9D8B030D-6E8A-4147-A177-3AD203B41FA5}">
                      <a16:colId xmlns:a16="http://schemas.microsoft.com/office/drawing/2014/main" val="4116490443"/>
                    </a:ext>
                  </a:extLst>
                </a:gridCol>
                <a:gridCol w="1638582">
                  <a:extLst>
                    <a:ext uri="{9D8B030D-6E8A-4147-A177-3AD203B41FA5}">
                      <a16:colId xmlns:a16="http://schemas.microsoft.com/office/drawing/2014/main" val="4265239660"/>
                    </a:ext>
                  </a:extLst>
                </a:gridCol>
                <a:gridCol w="1961378">
                  <a:extLst>
                    <a:ext uri="{9D8B030D-6E8A-4147-A177-3AD203B41FA5}">
                      <a16:colId xmlns:a16="http://schemas.microsoft.com/office/drawing/2014/main" val="933025933"/>
                    </a:ext>
                  </a:extLst>
                </a:gridCol>
              </a:tblGrid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ยอดขาย (10,000 </a:t>
                      </a:r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x140)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000" b="1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 1,400,000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972319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ต้นทุนขาย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7842278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 สินค้างคงเหลือต้นงวด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5352745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บวก ต้นทุนการผลิต</a:t>
                      </a:r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 (10,000 x 72)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720,000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1108740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หัก สินค้าคงเหลือปลายงวด</a:t>
                      </a:r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(7</a:t>
                      </a:r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2</a:t>
                      </a:r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0,000)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9473883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กำไรขั้นต้น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68</a:t>
                      </a:r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0,000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7191941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หัก ค่าใช้จ่ายดำเนินงาน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8522937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 ค่าใช้จ่ายในการขายผันแปร (10,000 </a:t>
                      </a:r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x8</a:t>
                      </a:r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)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80,000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4950070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ค่าใช้จ่ายในการขายคงที่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250,000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8010079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ค่าใช้จ่ายการบริหาร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200,000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(530,000)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1125769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กำไรจากการดำเนินงาน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1</a:t>
                      </a:r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5</a:t>
                      </a:r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0,000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0655716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endParaRPr lang="en-US" sz="3000" b="1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7322401"/>
                  </a:ext>
                </a:extLst>
              </a:tr>
            </a:tbl>
          </a:graphicData>
        </a:graphic>
      </p:graphicFrame>
      <p:sp>
        <p:nvSpPr>
          <p:cNvPr id="5" name="กล่องข้อความ 4">
            <a:extLst>
              <a:ext uri="{FF2B5EF4-FFF2-40B4-BE49-F238E27FC236}">
                <a16:creationId xmlns:a16="http://schemas.microsoft.com/office/drawing/2014/main" id="{75091C23-43DB-4669-B368-3756E71D9730}"/>
              </a:ext>
            </a:extLst>
          </p:cNvPr>
          <p:cNvSpPr txBox="1"/>
          <p:nvPr/>
        </p:nvSpPr>
        <p:spPr>
          <a:xfrm>
            <a:off x="8993080" y="665825"/>
            <a:ext cx="319892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h-TH" sz="3000" dirty="0">
              <a:latin typeface="Pahnto" panose="02000506000000020004" pitchFamily="2" charset="-34"/>
              <a:cs typeface="Pahnto" panose="02000506000000020004" pitchFamily="2" charset="-34"/>
            </a:endParaRPr>
          </a:p>
          <a:p>
            <a:r>
              <a:rPr lang="th-TH" sz="3000" dirty="0">
                <a:latin typeface="Pahnto" panose="02000506000000020004" pitchFamily="2" charset="-34"/>
                <a:cs typeface="Pahnto" panose="02000506000000020004" pitchFamily="2" charset="-34"/>
              </a:rPr>
              <a:t>ค่าใช้จ่ายผันแปร หน่วยละ 8</a:t>
            </a:r>
            <a:r>
              <a:rPr lang="en-US" sz="3000" dirty="0">
                <a:latin typeface="Pahnto" panose="02000506000000020004" pitchFamily="2" charset="-34"/>
                <a:cs typeface="Pahnto" panose="02000506000000020004" pitchFamily="2" charset="-34"/>
              </a:rPr>
              <a:t> </a:t>
            </a:r>
            <a:r>
              <a:rPr lang="th-TH" sz="3000" dirty="0">
                <a:latin typeface="Pahnto" panose="02000506000000020004" pitchFamily="2" charset="-34"/>
                <a:cs typeface="Pahnto" panose="02000506000000020004" pitchFamily="2" charset="-34"/>
              </a:rPr>
              <a:t>บาท</a:t>
            </a:r>
          </a:p>
          <a:p>
            <a:r>
              <a:rPr lang="th-TH" sz="3000" dirty="0">
                <a:latin typeface="Pahnto" panose="02000506000000020004" pitchFamily="2" charset="-34"/>
                <a:cs typeface="Pahnto" panose="02000506000000020004" pitchFamily="2" charset="-34"/>
              </a:rPr>
              <a:t>ค่าใช้จ่ายการขายคงที่งวดละ 250,000  บาท</a:t>
            </a:r>
          </a:p>
          <a:p>
            <a:r>
              <a:rPr lang="th-TH" sz="3000" dirty="0">
                <a:latin typeface="Pahnto" panose="02000506000000020004" pitchFamily="2" charset="-34"/>
                <a:cs typeface="Pahnto" panose="02000506000000020004" pitchFamily="2" charset="-34"/>
              </a:rPr>
              <a:t>ค่าใช้จ่ายในการบริหารคงที่ งวดละ 200,000  บาท</a:t>
            </a:r>
            <a:endParaRPr lang="en-US" sz="3000" dirty="0">
              <a:latin typeface="Pahnto" panose="02000506000000020004" pitchFamily="2" charset="-34"/>
              <a:cs typeface="Pahnto" panose="02000506000000020004" pitchFamily="2" charset="-34"/>
            </a:endParaRPr>
          </a:p>
        </p:txBody>
      </p:sp>
      <p:sp>
        <p:nvSpPr>
          <p:cNvPr id="2" name="กล่องข้อความ 1">
            <a:extLst>
              <a:ext uri="{FF2B5EF4-FFF2-40B4-BE49-F238E27FC236}">
                <a16:creationId xmlns:a16="http://schemas.microsoft.com/office/drawing/2014/main" id="{35B213C9-F4FA-4AF2-B571-C4431F7BEE05}"/>
              </a:ext>
            </a:extLst>
          </p:cNvPr>
          <p:cNvSpPr txBox="1"/>
          <p:nvPr/>
        </p:nvSpPr>
        <p:spPr>
          <a:xfrm>
            <a:off x="479394" y="71021"/>
            <a:ext cx="5042518" cy="55399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th-TH" sz="3000" b="1" dirty="0">
                <a:solidFill>
                  <a:schemeClr val="bg1"/>
                </a:solidFill>
                <a:latin typeface="Pahnto" panose="02000506000000020004" pitchFamily="2" charset="-34"/>
                <a:cs typeface="Pahnto" panose="02000506000000020004" pitchFamily="2" charset="-34"/>
              </a:rPr>
              <a:t>งบกำไรขาดทุนปี 25</a:t>
            </a:r>
            <a:r>
              <a:rPr lang="en-US" sz="3000" b="1" dirty="0">
                <a:solidFill>
                  <a:schemeClr val="bg1"/>
                </a:solidFill>
                <a:latin typeface="Pahnto" panose="02000506000000020004" pitchFamily="2" charset="-34"/>
                <a:cs typeface="Pahnto" panose="02000506000000020004" pitchFamily="2" charset="-34"/>
              </a:rPr>
              <a:t>x3</a:t>
            </a:r>
            <a:r>
              <a:rPr lang="th-TH" sz="3000" b="1" dirty="0">
                <a:solidFill>
                  <a:schemeClr val="bg1"/>
                </a:solidFill>
                <a:latin typeface="Pahnto" panose="02000506000000020004" pitchFamily="2" charset="-34"/>
                <a:cs typeface="Pahnto" panose="02000506000000020004" pitchFamily="2" charset="-34"/>
              </a:rPr>
              <a:t> ตามระบบต้นทุนรวม</a:t>
            </a:r>
            <a:endParaRPr lang="en-US" sz="3000" b="1" dirty="0">
              <a:solidFill>
                <a:schemeClr val="bg1"/>
              </a:solidFill>
              <a:latin typeface="Pahnto" panose="02000506000000020004" pitchFamily="2" charset="-34"/>
              <a:cs typeface="Pahnto" panose="02000506000000020004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7165800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ตาราง 4">
            <a:extLst>
              <a:ext uri="{FF2B5EF4-FFF2-40B4-BE49-F238E27FC236}">
                <a16:creationId xmlns:a16="http://schemas.microsoft.com/office/drawing/2014/main" id="{956A448A-E573-4E01-9310-C5D64A8539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413842"/>
              </p:ext>
            </p:extLst>
          </p:nvPr>
        </p:nvGraphicFramePr>
        <p:xfrm>
          <a:off x="550863" y="2114550"/>
          <a:ext cx="10839636" cy="304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909">
                  <a:extLst>
                    <a:ext uri="{9D8B030D-6E8A-4147-A177-3AD203B41FA5}">
                      <a16:colId xmlns:a16="http://schemas.microsoft.com/office/drawing/2014/main" val="3075643985"/>
                    </a:ext>
                  </a:extLst>
                </a:gridCol>
                <a:gridCol w="2709909">
                  <a:extLst>
                    <a:ext uri="{9D8B030D-6E8A-4147-A177-3AD203B41FA5}">
                      <a16:colId xmlns:a16="http://schemas.microsoft.com/office/drawing/2014/main" val="1600550630"/>
                    </a:ext>
                  </a:extLst>
                </a:gridCol>
                <a:gridCol w="2709909">
                  <a:extLst>
                    <a:ext uri="{9D8B030D-6E8A-4147-A177-3AD203B41FA5}">
                      <a16:colId xmlns:a16="http://schemas.microsoft.com/office/drawing/2014/main" val="3833220117"/>
                    </a:ext>
                  </a:extLst>
                </a:gridCol>
                <a:gridCol w="2709909">
                  <a:extLst>
                    <a:ext uri="{9D8B030D-6E8A-4147-A177-3AD203B41FA5}">
                      <a16:colId xmlns:a16="http://schemas.microsoft.com/office/drawing/2014/main" val="26670990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3000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000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25</a:t>
                      </a:r>
                      <a:r>
                        <a:rPr lang="en-US" sz="3000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x1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25x2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25x3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98810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DM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95395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DL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31246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MOH VC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45798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35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79718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43943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ตาราง 4">
            <a:extLst>
              <a:ext uri="{FF2B5EF4-FFF2-40B4-BE49-F238E27FC236}">
                <a16:creationId xmlns:a16="http://schemas.microsoft.com/office/drawing/2014/main" id="{D878AFC9-B100-440C-BCBC-96065DB5BA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5410642"/>
              </p:ext>
            </p:extLst>
          </p:nvPr>
        </p:nvGraphicFramePr>
        <p:xfrm>
          <a:off x="390617" y="137160"/>
          <a:ext cx="8109258" cy="6583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05165">
                  <a:extLst>
                    <a:ext uri="{9D8B030D-6E8A-4147-A177-3AD203B41FA5}">
                      <a16:colId xmlns:a16="http://schemas.microsoft.com/office/drawing/2014/main" val="4116490443"/>
                    </a:ext>
                  </a:extLst>
                </a:gridCol>
                <a:gridCol w="1811044">
                  <a:extLst>
                    <a:ext uri="{9D8B030D-6E8A-4147-A177-3AD203B41FA5}">
                      <a16:colId xmlns:a16="http://schemas.microsoft.com/office/drawing/2014/main" val="4265239660"/>
                    </a:ext>
                  </a:extLst>
                </a:gridCol>
                <a:gridCol w="1593049">
                  <a:extLst>
                    <a:ext uri="{9D8B030D-6E8A-4147-A177-3AD203B41FA5}">
                      <a16:colId xmlns:a16="http://schemas.microsoft.com/office/drawing/2014/main" val="933025933"/>
                    </a:ext>
                  </a:extLst>
                </a:gridCol>
              </a:tblGrid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ยอดขาย (10,000 </a:t>
                      </a:r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x140)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000" b="1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 1,400,000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972319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ต้นทุนขาย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7842278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 สินค้างคงเหลือต้นงวด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5352745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บวก ต้นทุนการผลิต</a:t>
                      </a:r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 (12,000 x 60)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720,000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1108740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หัก สินค้าคงเหลือปลายงวด</a:t>
                      </a:r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 </a:t>
                      </a:r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 (2,000 </a:t>
                      </a:r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x 60)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(120,000)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(</a:t>
                      </a:r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60</a:t>
                      </a:r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0,000)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9473883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 </a:t>
                      </a:r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หัก ค่าใช้จ่ายการขายผันแปร</a:t>
                      </a:r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 (10,000 x 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(80,000)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7191941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solidFill>
                            <a:srgbClr val="FF0000"/>
                          </a:solidFill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กำไรส่วนเกิน</a:t>
                      </a:r>
                      <a:endParaRPr lang="en-US" sz="3000" b="1" dirty="0">
                        <a:solidFill>
                          <a:srgbClr val="FF0000"/>
                        </a:solidFill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720,000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8522937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ต้นทุนคงที่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4950070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  ค่าใช้จ่ายการผลิตคงที่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120,000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8010079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   ค่าใช้จ่ายการขายคงที่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250,000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1125769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   ค่าใช้จ่ายการบริหารคงที่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200,000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(570,000)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0655716"/>
                  </a:ext>
                </a:extLst>
              </a:tr>
              <a:tr h="504585">
                <a:tc>
                  <a:txBody>
                    <a:bodyPr/>
                    <a:lstStyle/>
                    <a:p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  กำไรจากการดำเนินงาน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3000" b="1" dirty="0">
                          <a:latin typeface="Pahnto" panose="02000506000000020004" pitchFamily="2" charset="-34"/>
                          <a:cs typeface="Pahnto" panose="02000506000000020004" pitchFamily="2" charset="-34"/>
                        </a:rPr>
                        <a:t>150,000</a:t>
                      </a:r>
                      <a:endParaRPr lang="en-US" sz="3000" b="1" dirty="0">
                        <a:latin typeface="Pahnto" panose="02000506000000020004" pitchFamily="2" charset="-34"/>
                        <a:cs typeface="Pahnto" panose="02000506000000020004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7322401"/>
                  </a:ext>
                </a:extLst>
              </a:tr>
            </a:tbl>
          </a:graphicData>
        </a:graphic>
      </p:graphicFrame>
      <p:sp>
        <p:nvSpPr>
          <p:cNvPr id="5" name="กล่องข้อความ 4">
            <a:extLst>
              <a:ext uri="{FF2B5EF4-FFF2-40B4-BE49-F238E27FC236}">
                <a16:creationId xmlns:a16="http://schemas.microsoft.com/office/drawing/2014/main" id="{75091C23-43DB-4669-B368-3756E71D9730}"/>
              </a:ext>
            </a:extLst>
          </p:cNvPr>
          <p:cNvSpPr txBox="1"/>
          <p:nvPr/>
        </p:nvSpPr>
        <p:spPr>
          <a:xfrm>
            <a:off x="8637973" y="1526959"/>
            <a:ext cx="355402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000" dirty="0">
                <a:latin typeface="Pahnto" panose="02000506000000020004" pitchFamily="2" charset="-34"/>
                <a:cs typeface="Pahnto" panose="02000506000000020004" pitchFamily="2" charset="-34"/>
              </a:rPr>
              <a:t>ค่าใช้จ่ายผันแปร หน่วยละ 8</a:t>
            </a:r>
            <a:r>
              <a:rPr lang="en-US" sz="3000" dirty="0">
                <a:latin typeface="Pahnto" panose="02000506000000020004" pitchFamily="2" charset="-34"/>
                <a:cs typeface="Pahnto" panose="02000506000000020004" pitchFamily="2" charset="-34"/>
              </a:rPr>
              <a:t> </a:t>
            </a:r>
            <a:r>
              <a:rPr lang="th-TH" sz="3000" dirty="0">
                <a:latin typeface="Pahnto" panose="02000506000000020004" pitchFamily="2" charset="-34"/>
                <a:cs typeface="Pahnto" panose="02000506000000020004" pitchFamily="2" charset="-34"/>
              </a:rPr>
              <a:t>บาท</a:t>
            </a:r>
          </a:p>
          <a:p>
            <a:r>
              <a:rPr lang="th-TH" sz="3000" dirty="0">
                <a:latin typeface="Pahnto" panose="02000506000000020004" pitchFamily="2" charset="-34"/>
                <a:cs typeface="Pahnto" panose="02000506000000020004" pitchFamily="2" charset="-34"/>
              </a:rPr>
              <a:t>ค่าใช้จ่ายการขายคงที่งวดละ 250,000  บาท</a:t>
            </a:r>
          </a:p>
          <a:p>
            <a:r>
              <a:rPr lang="th-TH" sz="3000" dirty="0">
                <a:latin typeface="Pahnto" panose="02000506000000020004" pitchFamily="2" charset="-34"/>
                <a:cs typeface="Pahnto" panose="02000506000000020004" pitchFamily="2" charset="-34"/>
              </a:rPr>
              <a:t>ค่าใช้จ่ายในการบริหารคงที่ งวดละ 200,000  บาท</a:t>
            </a:r>
            <a:endParaRPr lang="en-US" sz="3000" dirty="0">
              <a:latin typeface="Pahnto" panose="02000506000000020004" pitchFamily="2" charset="-34"/>
              <a:cs typeface="Pahnto" panose="02000506000000020004" pitchFamily="2" charset="-34"/>
            </a:endParaRPr>
          </a:p>
        </p:txBody>
      </p:sp>
      <p:sp>
        <p:nvSpPr>
          <p:cNvPr id="2" name="กล่องข้อความ 1">
            <a:extLst>
              <a:ext uri="{FF2B5EF4-FFF2-40B4-BE49-F238E27FC236}">
                <a16:creationId xmlns:a16="http://schemas.microsoft.com/office/drawing/2014/main" id="{35B213C9-F4FA-4AF2-B571-C4431F7BEE05}"/>
              </a:ext>
            </a:extLst>
          </p:cNvPr>
          <p:cNvSpPr txBox="1"/>
          <p:nvPr/>
        </p:nvSpPr>
        <p:spPr>
          <a:xfrm>
            <a:off x="8818485" y="239697"/>
            <a:ext cx="2920754" cy="101566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th-TH" sz="3000" b="1" dirty="0">
                <a:solidFill>
                  <a:schemeClr val="bg1"/>
                </a:solidFill>
                <a:latin typeface="Pahnto" panose="02000506000000020004" pitchFamily="2" charset="-34"/>
                <a:cs typeface="Pahnto" panose="02000506000000020004" pitchFamily="2" charset="-34"/>
              </a:rPr>
              <a:t>งบกำไรขาดทุนปี 25</a:t>
            </a:r>
            <a:r>
              <a:rPr lang="en-US" sz="3000" b="1" dirty="0">
                <a:solidFill>
                  <a:schemeClr val="bg1"/>
                </a:solidFill>
                <a:latin typeface="Pahnto" panose="02000506000000020004" pitchFamily="2" charset="-34"/>
                <a:cs typeface="Pahnto" panose="02000506000000020004" pitchFamily="2" charset="-34"/>
              </a:rPr>
              <a:t>x1</a:t>
            </a:r>
            <a:endParaRPr lang="th-TH" sz="3000" b="1" dirty="0">
              <a:solidFill>
                <a:schemeClr val="bg1"/>
              </a:solidFill>
              <a:latin typeface="Pahnto" panose="02000506000000020004" pitchFamily="2" charset="-34"/>
              <a:cs typeface="Pahnto" panose="02000506000000020004" pitchFamily="2" charset="-34"/>
            </a:endParaRPr>
          </a:p>
          <a:p>
            <a:r>
              <a:rPr lang="th-TH" sz="3000" b="1" dirty="0">
                <a:solidFill>
                  <a:schemeClr val="bg1"/>
                </a:solidFill>
                <a:latin typeface="Pahnto" panose="02000506000000020004" pitchFamily="2" charset="-34"/>
                <a:cs typeface="Pahnto" panose="02000506000000020004" pitchFamily="2" charset="-34"/>
              </a:rPr>
              <a:t>ตามระบบต้นทุนผันแปร</a:t>
            </a:r>
            <a:endParaRPr lang="en-US" sz="3000" b="1" dirty="0">
              <a:solidFill>
                <a:schemeClr val="bg1"/>
              </a:solidFill>
              <a:latin typeface="Pahnto" panose="02000506000000020004" pitchFamily="2" charset="-34"/>
              <a:cs typeface="Pahnto" panose="02000506000000020004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143731151"/>
      </p:ext>
    </p:extLst>
  </p:cSld>
  <p:clrMapOvr>
    <a:masterClrMapping/>
  </p:clrMapOvr>
</p:sld>
</file>

<file path=ppt/theme/theme1.xml><?xml version="1.0" encoding="utf-8"?>
<a:theme xmlns:a="http://schemas.openxmlformats.org/drawingml/2006/main" name="3DFloatVTI">
  <a:themeElements>
    <a:clrScheme name="AnalogousFromLightSeedLeftStep">
      <a:dk1>
        <a:srgbClr val="000000"/>
      </a:dk1>
      <a:lt1>
        <a:srgbClr val="FFFFFF"/>
      </a:lt1>
      <a:dk2>
        <a:srgbClr val="213A3A"/>
      </a:dk2>
      <a:lt2>
        <a:srgbClr val="E8E6E2"/>
      </a:lt2>
      <a:accent1>
        <a:srgbClr val="92A3CA"/>
      </a:accent1>
      <a:accent2>
        <a:srgbClr val="7AAABE"/>
      </a:accent2>
      <a:accent3>
        <a:srgbClr val="7CABA5"/>
      </a:accent3>
      <a:accent4>
        <a:srgbClr val="71B08E"/>
      </a:accent4>
      <a:accent5>
        <a:srgbClr val="7BAF7D"/>
      </a:accent5>
      <a:accent6>
        <a:srgbClr val="86AD6F"/>
      </a:accent6>
      <a:hlink>
        <a:srgbClr val="928158"/>
      </a:hlink>
      <a:folHlink>
        <a:srgbClr val="7F7F7F"/>
      </a:folHlink>
    </a:clrScheme>
    <a:fontScheme name="Float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3DFloatVTI" id="{F59BA300-ED19-4B39-9AE3-7882B1DE8B78}" vid="{0FEC63E3-719F-4F50-9F1E-5B8BAF39109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</TotalTime>
  <Words>1343</Words>
  <Application>Microsoft Office PowerPoint</Application>
  <PresentationFormat>แบบจอกว้าง</PresentationFormat>
  <Paragraphs>366</Paragraphs>
  <Slides>16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3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16</vt:i4>
      </vt:variant>
    </vt:vector>
  </HeadingPairs>
  <TitlesOfParts>
    <vt:vector size="20" baseType="lpstr">
      <vt:lpstr>Arial</vt:lpstr>
      <vt:lpstr>Avenir Next LT Pro</vt:lpstr>
      <vt:lpstr>Pahnto</vt:lpstr>
      <vt:lpstr>3DFloatVTI</vt:lpstr>
      <vt:lpstr>  บทที่ 6 ระบบต้นทุนรวม  และ ระบบต้นทุนผันแปร</vt:lpstr>
      <vt:lpstr>ระบบต้นทุนรวม  (Absorption Costing)</vt:lpstr>
      <vt:lpstr>การคำนวณต้นทุนต่อหน่วยระบบต้นทุนรวม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ระบบต้นทุนรวม  และ ระบบต้นทุนผันแปร</dc:title>
  <dc:creator>ธนวรรณ แฉ่งขำโฉม</dc:creator>
  <cp:lastModifiedBy>ธนวรรณ แฉ่งขำโฉม</cp:lastModifiedBy>
  <cp:revision>4</cp:revision>
  <dcterms:created xsi:type="dcterms:W3CDTF">2021-05-13T14:51:34Z</dcterms:created>
  <dcterms:modified xsi:type="dcterms:W3CDTF">2021-06-26T00:52:19Z</dcterms:modified>
</cp:coreProperties>
</file>