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0" r:id="rId1"/>
  </p:sldMasterIdLst>
  <p:notesMasterIdLst>
    <p:notesMasterId r:id="rId7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64C50-36F8-4836-8A8F-733CBCAE8EE5}" type="datetimeFigureOut">
              <a:rPr lang="th-TH" smtClean="0"/>
              <a:t>01/05/63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F2EA3-5656-4064-AADF-02F7FD254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850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971682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11154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578314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281375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145439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028230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465721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859910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6655824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001166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38748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05546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5311429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5387622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6659499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6900894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625901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8093037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9703166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7050907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5833092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58238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0960783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6950400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7493267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0863653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2320133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8400939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93792290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5018744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6725763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65565003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447996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7906705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10094270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60105467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19728895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1969830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9291747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66998708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25557560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9918461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29724773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04205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26617244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01917362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96369972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96940965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23965956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63185161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0123688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30668881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45654670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1938107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232214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28373365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76336332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13039532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8046731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76735518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19233349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56452992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491506833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96483446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430108277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205667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44594371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50766098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26574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939686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719536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88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904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5188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722997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532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16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46130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5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1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4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8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7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66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5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2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96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8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664C608-40B1-4030-A28D-5B74BC98ADCE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8635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  <p:sldLayoutId id="214748388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03043" y="862884"/>
            <a:ext cx="8437924" cy="120202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h-TH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การวางแผนภาษีอากรเกี่ยวกับรายได้ 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783B2F-0031-467B-A93E-5DA62C5ED98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th-TH" altLang="en-US" sz="11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pic>
        <p:nvPicPr>
          <p:cNvPr id="7172" name="Picture 5" descr="http://www.thefirst-power.com/images/affiliate-progr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947" y="2781837"/>
            <a:ext cx="10328856" cy="366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58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รายได้ที่ยกเว้นภาษีเงินได้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38917" y="1463041"/>
            <a:ext cx="10880858" cy="4785360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รายได้ค่าสิทธิที่ได้รับจากบริษัทที่ได้รับการส่งเสริมการลงทุน (ม.๓๓ พ.ร.บ. ส่งเสริมการลงทุนฯ 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เงินปันผล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เงินส่วนแบ่งกำไรที่ได้จากกิจการร่วมค้าที่ประกอบกิจการในประเทศไทย (ม.๕ทวิ พรฎ. ฉบับที่๑๐)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รายได้จากการประกอบกิจการขนส่งทางอากาศระหว่างประเทศ สำหรับบริษัทที่ตั้งขึ้นตามกฎหมายของต่างประเทศ เฉพาะประเทศที่ยกเว้นภาษีเงินได้ให้แก่รัฐวิสาหกิจของไทยที่ประกอบกิจการเดียวกัน (ม.๕จัตวา)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4AD227-8940-44C5-86BD-31E08A8749FA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8682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รายได้ที่ยกเว้นภาษีเงินได้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79738" y="1622738"/>
            <a:ext cx="10583214" cy="4867739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รายได้ของบริษัทเงินทุนเฉพาะในส่วนที่เป็นดอกเบี้ยพันธบัตรของรัฐบาล ทั้งนี้ตามหลักเกณฑ์ (ม.๕ เบญจ)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รายได้จากการโอนทรัพย์สินให้แก่ส่วนราชการ โดยได้รับค่าตอบแทนเป็นสิทธิในการใช้ทรัพย์สินเพื่อการผลิตสินค้าของตนเอง (ม.๕ ฉ)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รายได้ของบริษัทที่ตั้งขึ้นตามกฎหมายของต่างประเทศหรือสถาบันการเงินของรัฐบาลต่างประเทศ เฉพาะดอกเบี้ยของเงินกู้ยืมเงินตราต่างประเทศที่ได้รับจากธนาคารแห่งประเทศไทย (ม.๕ สัตต)</a:t>
            </a:r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CA035A-68B6-45DD-A1F0-0EC0B2E30C48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3584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รายได้ที่ยกเว้นภาษีเงินได้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95459" y="1463040"/>
            <a:ext cx="10809985" cy="4785360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รายได้จากการประกอบกิจการของโรงเรียนเอกชน (ม.๕ นว)(พรฎ. ๒๘๔/๒๕๓๘)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รายได้จากการขายอสังหาริมทรัพย์อันเนื่องมาจากการควบกิจการหรือโอนกิจการทั้งหมดให้แก่กัน (ม.๕ สัตตรส)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เงินส่วนแบ่งกำไรที่ได้จากกองทุนรวมที่ตั้งขึ้นตาม พ.ร.บ. หลักทรัพย์ฯ(พรฎ. ฉบับที่ ๒๖๓/๒๕๓๖)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ค่าทดแทนตามกฎหมายว่าด้วยการเวนคืนอสังหาริมทรัพย์ที่ได้รับจากราชการเฉพาะที่ไม่ขอรับเงินทดแทนดังกล่าว (พรฎ.๒๙๕/</a:t>
            </a:r>
            <a:r>
              <a:rPr lang="th-TH" altLang="en-US" dirty="0" smtClean="0"/>
              <a:t>๒๕๓๙)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D727E9-BAA1-442B-80B8-55F15B63968D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5822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</a:rPr>
              <a:t>รายได้ที่ยกเว้นภาษีเงินได้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8187" y="1609860"/>
            <a:ext cx="11101588" cy="419803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ขายเรือเดินทะเลที่ใช้ในการขนส่งสินค้าระหว่างประเทศโดยนำเงินดังกล่าวไปซื้อเรือลำใหม่ (พรฎ. ๒๙๙/๒๕๓๙)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รายได้จากการขนส่งสินค้าระหว่างประเทศ ที่ใช้เรือที่มีสัญชาติไทยในการขนส่งสินค้าดังกล่าว ทั้งนี้ตามหลักเกณฑ์ (พรฎ. ๓๑๔/๒๕๔๐)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รายได้จากการโอนหลักทรัพย์หรือทรัพย์สินอันเนื่องมาจากการยืมหรือให้ยืมหลักทรัพย์ ทั้งนี้ตามหลักเกณฑ์ (พรฎ. ๓๓๑/๒๕๔๑)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ปลดหนี้ตามคำขอประนอมหนี้หรือแผนฟื้นฟูกิจการที่ศาลได้มีคำสั่งเห็นชอบตามกฎหมายว่าด้วยล้มละลาย (พรฎ.๓๔๐/๒๕๔๑)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0A4A68-44BB-4FBA-9C09-C1B561533DFD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1430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รายได้ที่ยกเว้นภาษีเงินได้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046408" y="1463040"/>
            <a:ext cx="9900633" cy="4886245"/>
          </a:xfrm>
        </p:spPr>
        <p:txBody>
          <a:bodyPr>
            <a:normAutofit/>
          </a:bodyPr>
          <a:lstStyle/>
          <a:p>
            <a:pPr eaLnBrk="1" hangingPunct="1"/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จากการบริหารทรัพย์สินด้อยคุณภาพ สำหรับบริษัทบริหารสินทรัพย์ (พรฎ. ๓๖๒/๒๕๔๒)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เงินประกันหรือเงินมัดจำ ตามข้อ ๓ ของคำสั่งกรมสรรพากรที่ ป.๗๓/๒๕๔๑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เงินประกันหรือเงินมัดจำภาชนะบรรจุสินค้า ซึ่งโดยขนบธรรมเนียมประเพณีทางธุรกิจ ได้มีการเรียกเก็บเงินประกันหรือเงินมัดจำภาชนะบรรจุสินค้า และต้องคืนเงินดังกล่าวให้แก่ผู้ซื้อสินค้าทันทีเมื่อคืนภาชนะบรรจุสินค้าโดยไม่มีเงื่อนไข </a:t>
            </a:r>
          </a:p>
          <a:p>
            <a:pPr eaLnBrk="1" hangingPunct="1"/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endParaRPr lang="th-TH" altLang="en-US" dirty="0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B3406F-6FB1-4876-B572-68BA64D24196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7353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รายได้ที่ยกเว้นภาษีเงินได้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825880" y="1690352"/>
            <a:ext cx="10494650" cy="4439992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เงินประกันหรือเงินมัดจำการให้เช่าอสังหาริมทรัพย์ ซึ่ง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 </a:t>
            </a:r>
          </a:p>
          <a:p>
            <a:pPr eaLnBrk="1" hangingPunct="1"/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(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ก) โดยขนบธรรมเนียมประเพณีทางธุรกิจได้มีการเรียกเก็บเงินประกันหรือเงินมัดจำ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 </a:t>
            </a:r>
          </a:p>
          <a:p>
            <a:pPr eaLnBrk="1" hangingPunct="1"/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(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ข) ต้องมีการคืนเงินประกัน หรือเงินมัดจำให้แก่ผู้เช่าทันทีที่สัญญาสิ้นสุดลงโดยไม่มีเงื่อนไข แต่กรณีเกิดความเสียหาย ผู้ให้เช่ามีสิทธิหักกลบลบหนี้ได้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 </a:t>
            </a:r>
          </a:p>
          <a:p>
            <a:pPr eaLnBrk="1" hangingPunct="1"/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(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ค) เงินประกัน หรือเงินมัดจำที่เรียกเก็บต้องไม่เกิน 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3-6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เท่าของค่าเช่ารายเดือน และ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 (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ง) สัญญาให้เช่าทรัพย์สินมีอายุสัญญาไม่เกิน 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3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ปี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” </a:t>
            </a:r>
            <a:endParaRPr lang="th-TH" altLang="en-US" sz="3500" b="1" dirty="0" smtClean="0">
              <a:solidFill>
                <a:schemeClr val="tx1"/>
              </a:solidFill>
            </a:endParaRP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8B5928-B283-470D-90E1-5E092096F84A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173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249251" y="1854558"/>
            <a:ext cx="8961549" cy="1955442"/>
          </a:xfrm>
        </p:spPr>
        <p:txBody>
          <a:bodyPr>
            <a:noAutofit/>
          </a:bodyPr>
          <a:lstStyle/>
          <a:p>
            <a:pPr marL="54864" algn="ctr">
              <a:defRPr/>
            </a:pPr>
            <a:r>
              <a:rPr lang="th-TH" sz="6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  <a:br>
              <a:rPr lang="th-TH" sz="6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6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รายได้ที่ยกเว้นภาษีอากร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044505-0306-4A6A-B7CE-08DBB2331D78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9231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42543" y="1352282"/>
            <a:ext cx="10962901" cy="479094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</a:rPr>
              <a:t>การปรับปรุงโครงสร้างหนี้ระหว่างบริษัทกับ บสท. หากบริษัทได้รับการปลดหนี้ตามสัญญาปรับปรุงโครงสร้างหนี้ซึ่งถือเป็นรายได้ของบริษัท บริษัทย่อมได้รับยกเว้นภาษีเงินได้ตาม พรก บรรษัทบริหารสินทรัพย์ไทย ๒๕๔๔ (กค ๐๗๐๖/๓๘๖๖ ลว. ๒๒ เม.ย.๒๕๔๗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</a:rPr>
              <a:t>การปรับปรุงโครงสร้างหนี้ระหว่างบริษัทกับ บสท. โดยบริษัทได้โอนกรรมสิทธิ์ในที่ดินและสิ่งปลูกสร้างให้แก่ บสท. เพื่อชำระหนี้ รายได้จากการดำเนินการดังกล่าว ได้รับยกเว้นภาษีเงินได้ตามม.๒๙ วรรคสอง พรก บรรษัทบริหารสินทรัพย์ไทย ๒๕๔๔ (กค ๐๗๐๖/๓๓๖๙ ลว. ๒๖ เม.ย.๒๕๔๘)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A8FE1D-5FC4-4B1E-9EF6-C06B7E2D7EC2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298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15155" y="1463040"/>
            <a:ext cx="10625071" cy="4989275"/>
          </a:xfrm>
        </p:spPr>
        <p:txBody>
          <a:bodyPr>
            <a:noAutofit/>
          </a:bodyPr>
          <a:lstStyle/>
          <a:p>
            <a:pPr eaLnBrk="1" hangingPunct="1"/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ประกันการใช้บริการโทรศัพท์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เงินประกันการใช้บริการหมายเลขละ ๓,๐๐๐ บาทและคืนให้แก่ผู้ใช้บริการเมื่อสิ้นสุดสัญญาการให้บริการ ไม่ถือเป็นรายได้ที่เรียกเก็บในลักษณะเงินก้อนเพื่อตอบแทนการให้บริการตามข้อ ๒(๑)(ก) ของคำสั่งกรมสรรพากรที่ ป.๗๓/๒๕๔๑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๐๘๑๑/๒๒๙๐ ลว. ๑๑ มี.ค.๒๕๔๒)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๐๘๑๑/๑๔๐๐๘ ลว. ๒๘ ก.ย.๒๕๔๑)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๐๘๑๑/๑๓๒๕๒ ลว. ๙ ก.ย.๒๕๔๑)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9BF615-28C6-4035-BADC-882C4B9340C7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8472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76518" y="1929190"/>
            <a:ext cx="10882648" cy="4319209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ข้อสังเกต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เงินประกันการใช้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โทรศัพท์</a:t>
            </a: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เงินประกันการใช้โทรศัพท์ที่เรียกเก็บหมายเลขละ ๕,๐๐๐ – ๒๕,๐๐๐ บาทมากน้อยตามปริมาณการใช้ในประเทศและต่างประเทศ เป็นการประกัน การค้างชำระค่าบริการของลูกค้า ต้องนำเงินประกันที่เรียกเก็บเป็นเงินก้อนมาถือเป็นรายได้ทั้งจำนวนหรือเฉลี่ยเป็นรายปีแต่ไม่เกิน ๑๐ ปี (กค ๐๘๑๑/๒๒๘๔ ลว. ๑๑ มี.ค. ๒๕๔๒) 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FA8743-E230-41D6-9DA6-DFA7B13521FC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795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รูปแบบการวางแผนภาษีเกี่ยวกับรายได้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4212" y="685800"/>
            <a:ext cx="8534400" cy="5562600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800" b="1" dirty="0" smtClean="0">
                <a:solidFill>
                  <a:schemeClr val="tx1"/>
                </a:solidFill>
              </a:rPr>
              <a:t>หารายได้ยกเว้น</a:t>
            </a:r>
            <a:r>
              <a:rPr lang="th-TH" altLang="en-US" sz="3800" b="1" dirty="0" smtClean="0">
                <a:solidFill>
                  <a:schemeClr val="tx1"/>
                </a:solidFill>
              </a:rPr>
              <a:t>ภาษี</a:t>
            </a:r>
          </a:p>
          <a:p>
            <a:pPr eaLnBrk="1" hangingPunct="1"/>
            <a:r>
              <a:rPr lang="th-TH" altLang="en-US" sz="3800" b="1" dirty="0" smtClean="0">
                <a:solidFill>
                  <a:schemeClr val="tx1"/>
                </a:solidFill>
              </a:rPr>
              <a:t>เพิ่ม</a:t>
            </a:r>
            <a:r>
              <a:rPr lang="th-TH" altLang="en-US" sz="3800" b="1" dirty="0" smtClean="0">
                <a:solidFill>
                  <a:schemeClr val="tx1"/>
                </a:solidFill>
              </a:rPr>
              <a:t>หรือลดรายได้ </a:t>
            </a:r>
          </a:p>
          <a:p>
            <a:pPr eaLnBrk="1" hangingPunct="1"/>
            <a:r>
              <a:rPr lang="th-TH" altLang="en-US" sz="3800" b="1" dirty="0" smtClean="0">
                <a:solidFill>
                  <a:schemeClr val="tx1"/>
                </a:solidFill>
              </a:rPr>
              <a:t>หลีกเลี่ยงธุรกรรมที่อาจถูกประเมินรายได้ตามกฎหมายเพิ่ม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FE6734-D779-45A7-B6DA-F6C2408A800F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665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75762" y="1963208"/>
            <a:ext cx="9865217" cy="3615267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เงินประกันการเช่าพื้นที่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อาคาร</a:t>
            </a: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เงินประกันการเช่าพื้นที่อาคารที่มีอายุการเช่าไม่เกิน ๓ ปี และเรียกเก็บเงินประกันไม่เกิน ๓ - ๖ เท่าของค่าเช่ารายเดือน ไม่ต้องนำเงินประกันมาถือเป็นรายได้ ตามข้อ ๓(๒) ของคำสั่งกรมสรรพากรที่ ป.๗๓/๒๕๔๑</a:t>
            </a: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EDB921-244A-493F-8CA7-0F4E383DE30C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1007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963208"/>
            <a:ext cx="10570335" cy="4285192"/>
          </a:xfrm>
        </p:spPr>
        <p:txBody>
          <a:bodyPr/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ผู้ถือหุ้นส่งเงินเข้ามาใช้ในการประกอบกิจการ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บริษัทจดทะเบียนจัดตั้งขึ้นตามกฎหมายไทย มีบริษัทในต่างประเทศถือหุ้น ๖๗% บริษัทได้นำเงินจากผู้ถือหุ้นในต่างประเทศเข้ามาใช้ในการประกอบกิจการ เงินดังกล่าวไม่ถือเป็นรายได้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๐๘๐๒/๒๑๗๓๘ ลว. ๖ ธ.ค.๒๕๓๓)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E1BBF0-C6CA-4774-B94E-4C64AE7A94D9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482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63208"/>
            <a:ext cx="10132454" cy="4089862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ข้อสังเกต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กรณีส่งเงินจำนวนดังกล่าวออกไปให้แก่ผู้ถือหุ้นไม่ถือเป็นรายจ่าย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ขณะที่บริษัทส่งเงินดังกล่าวออกไปยังต่างประเทศ บริษัทมีกำไรไม่เกินเงินที่ส่งออก ถือว่าบริษัทจำหน่ายเงินกำไรโดยถือวันสิ้นรอบระยะเวลาบัญชีเป็นวันจำหน่าย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๐๘๐๒/๒๑๗๓๘ ลว. ๖ ธ.ค.๒๕๓๓)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1840A9-7516-4130-A6F5-AA670E5F5B13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238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77474"/>
            <a:ext cx="10209727" cy="4298323"/>
          </a:xfrm>
        </p:spPr>
        <p:txBody>
          <a:bodyPr/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ซื้อหุ้นต่ำกว่าราคา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ตลาด</a:t>
            </a: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ซื้อหุ้นบริษัทไทยจากบริษัทต่างประเทศในราคาที่ต่ำกว่าราคาตลาดไม่ถือว่าขณะที่รับโอนหุ้นมาในราคาต่ำกว่าราคาตลาดมีรายได้ </a:t>
            </a:r>
            <a:endParaRPr lang="th-TH" altLang="en-US" sz="3500" b="1" dirty="0" smtClean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๐๘๑๑/๒๕๖๔ ลว. ๒๒ มี.ค.๒๕๔๒</a:t>
            </a:r>
            <a:r>
              <a:rPr lang="th-TH" altLang="en-US" dirty="0" smtClean="0"/>
              <a:t>)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55D278-65B6-4059-8E7A-DFFE727518C6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7959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63040"/>
            <a:ext cx="10819645" cy="4932132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ข้อสังเกต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จะถือว่ามีรายได้เมื่อ บริษัทได้ขายหุ้นนั้นไป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กรณีที่ขายหุ้นนั้นต่ำกว่าราคาตลาดโดยไม่มีเหตุสมควร เจ้าพนักงานมีอำนาจประเมินมูลค่าหุ้นนั้นตามราคาตลาดในวันที่มีการโอนขายได้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กรณีบริษัทต่างประเทศขายหุ้นของบริษัทในประเทศไทย ไม่ถือว่าบริษัทต่างประเทศประกอบกิจการในประเทศไทย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ไม่ต้องเสียภาษีเงินได้นิติบุคคลจากกำไรสุทธิตามมาตรา ๖๖ และมาตรา ๗๖ ทวิ  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B95644-9F0A-42C9-87D5-2B6E449A85F7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687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212245" y="1532698"/>
            <a:ext cx="10293199" cy="4715702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เมื่อบริษัทต่างประเทศไม่ได้ประกอบกิจการในประเทศไทยตามมาตรา ๖๖ และมาตรา ๗๖ ทวิ เมื่อขายหุ้นนั้นต่ำกว่าราคาตลาด เจ้าพนักงานประเมินไม่มีอำนาจประเมินมูลค่าหุ้นที่ขายตามมาตรา ๖๕ ทวิ (๔) ได้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กรณีขายมีกำไร เมื่อบริษัทจ่ายเงินค่าซื้อหุ้นให้แก่บริษัทในต่างประเทศ ผลประโยชน์ซึ่งตีราคาเป็นเงินได้เกินกว่าที่ลงทุน (ม.๔๐(๔)(ข)) ต้องหักภาษีตามมาตรา ๗๐ เว้นแต่ได้รับยกเว้นตามอนุสัญญาภาษีซ้อน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๐๘๑๑/๒๕๖๔ ลว. ๒๒ มี.ค.๒๕๔๒)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06C4B4-81CE-4E9D-A37D-F3E490D618F3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1598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90352"/>
            <a:ext cx="10093817" cy="4259687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การแปลงสภาพหุ้นกู้เป็นหุ้นสามัญ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แปลงสภาพหุ้นกู้เป็นหุ้นสามัญนั้นยังไม่มีการซื้อขายกันจริงและผู้ถือหุ้นยังไม่มีสิทธิได้รับเงินจริง และยังไม่ถือว่าผู้ถือหุ้นมีผลประโยชน์ที่ได้จากการโอนหุ้นกู้ ซึ่งตีราคาเป็นเงินได้เกินกว่าที่ลงทุนตามมาตรา ๔๐(๔)(ช) จึงไม่เป็นเงินได้พึงประเมิน บริษัทผู้ถือหุ้นไม่ต้องนำรายได้ส่วนเกินทุน ณ วันแปลงสภาพมารวมคำนวณเป็นรายได้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๐๘๐๒/๒๐๔๑๖ ลว. ๒๕ ธ.ค.๒๕๓๒) 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C72F11-E1C4-4B83-9579-D21EA9EAFE1B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865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438400"/>
            <a:ext cx="82296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การเพิ่มหรือลดรายได้ 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359E74-7093-46BC-B421-13F10419D8A9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5572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การเพิ่มหรือลดรายได้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003758" y="1302912"/>
            <a:ext cx="9193884" cy="5252434"/>
          </a:xfrm>
        </p:spPr>
        <p:txBody>
          <a:bodyPr>
            <a:noAutofit/>
          </a:bodyPr>
          <a:lstStyle/>
          <a:p>
            <a:pPr eaLnBrk="1" hangingPunct="1"/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แนว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ทางการเพิ่มหรือลดรายได้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เกณฑ์ในการรับรู้รายได้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ลักษณะของการประกอบกิจการ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สัญญาต่างๆ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ใบแจ้งหนี้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รายได้รับล่วงหน้า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เงินมัดจำ เงินประกัน เงินจอง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125A9E-450E-407F-A1BD-426332F76825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5826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เกณฑ์ในการรับรู้รายได้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582768" y="1767093"/>
            <a:ext cx="10712003" cy="4115435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ธุรกรรมที่จะดำเนินการหรือดำเนินการอยู่รับรู้รายได้อย่างไร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ตรวจสอบการบันทึกรายได้ทางบัญชีเป็นไปตามหลักเกณฑ์สิทธิ์ทางภาษีหรือไม่ ต้องปรับปรุงในทางภาษีอย่างไร 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จะวางแผนบันทึกรายได้ในทางบัญชีให้สอดคล้องในทางภาษีได้อย่างไร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การบันทึกรายได้ในทางภาษีให้ใช้เกณฑ์สิทธิ์ (ม.๖๕)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กฎหมายไม่ได้ให้คำนิยามเกณฑ์สิทธิ์ไว้ 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1E77DA-8FDF-42DD-ACB5-62395A7029CB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607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0"/>
            <a:ext cx="8305800" cy="1036638"/>
          </a:xfrm>
        </p:spPr>
        <p:txBody>
          <a:bodyPr>
            <a:noAutofit/>
          </a:bodyPr>
          <a:lstStyle/>
          <a:p>
            <a:pPr marL="54864">
              <a:defRPr/>
            </a:pP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ความหมายของคำว่า “รายได้” 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DA0B79-8C39-435F-B230-0D79F9636D4B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9270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เกณฑ์สิทธิ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3678" y="1352282"/>
            <a:ext cx="10542153" cy="511483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</a:rPr>
              <a:t>การคำนวณรายได้และรายจ่ายตามวรรคหนึ่งให้ใช้เกณฑ์สิทธิ์ </a:t>
            </a:r>
            <a:endParaRPr lang="th-TH" altLang="en-US" sz="3500" b="1" dirty="0" smtClean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</a:rPr>
              <a:t>โดยให้นำรายได้ที่เกิดขึ้นในรอบระยะเวลาบัญชีใด แม้ว่าจะยังไม่ได้รับชำระในรอบระยะเวลาบัญชีนั้น มารวมคำนวณเป็นรายได้ในรอบระยะเวลาบัญชีนั้น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และ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</a:rPr>
              <a:t>ให้นำรายจ่ายทั้งสิ้นที่เกี่ยวกับรายได้นั้น แม้จะยังมิได้จ่ายในรอบระยะเวลาบัญชีนั้นมารวมคำนวณเป็นรายจ่ายของรอบระยะเวลาบัญชีนั้น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(ม.๖๕ วรรคสอง)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/>
            </a:r>
            <a:b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</a:b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/>
            </a:r>
            <a:b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</a:br>
            <a:endParaRPr lang="th-TH" altLang="en-US" sz="3500" b="1" dirty="0" smtClean="0">
              <a:solidFill>
                <a:schemeClr val="tx1"/>
              </a:solidFill>
            </a:endParaRP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A0E840-C75C-420F-B74F-BAA0FFC98284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4591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31065" y="1596980"/>
            <a:ext cx="10740979" cy="4378817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การรับรู้รายได้เงินชดเชยภาษีอากรในรูปบัตรภาษี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ต้องรับรู้เงินชดเชยภาษีอากรในรูปบัตรภาษีจากกรมศุลกากรเป็นรายได้เมื่อได้รับหนังสือแจ้งอนุมัติให้ได้รับบัตรภาษี(กค ๐๘๑๑/๗๓๑ ลว. ๒๖ ม.ค.๒๕๔๒)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การรับรู้รายได้เงินชดเชยภาษีจากการส่งออกในรูปบัตรภาษี จะต้องรับรู้เป็นรายได้เมื่อได้รับหนังสือแจ้งอนุมัติให้ได้รับบัตรภาษีจากกรมศุลกากร(กค ๐๗๐๖/๒๙๓๖ ลว.๒๒ มี.ค.๒๕๔๗)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BEEA267-6D2D-44BE-93F1-8E7E7213122D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512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56823" y="1867436"/>
            <a:ext cx="10985678" cy="3979571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บริษัทจะบันทึกเป็นรายได้โดยการประมาณการจึงไม่ถูกต้องตามมาตรา ๖๕ วรรคสอง (กค ๐๘๑๑/๗๓๑ ลว. ๒๖ ม.ค.๒๕๔๒)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กรณีบันทึกรายได้ผิดรอบระยะเวลาบัญชี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บริษัทต้องปรับปรุงรายการและยื่นแบบ ภ.ง.ด.๕๐ เพิ่มเติมสำหรับรอบระยะเวลาบัญชีนั้นๆให้ถูกต้อง หากมีภาษีชำระเกินกว่าที่ต้องเสียให้ยื่นคำร้องขอคืนภายใน ๓ ปีนับแต่วันสุดท้ายแห่งกำหนดเวลาแห่งการยื่นรายการภาษีตามที่กฎหมายกำหนด(ม.๒๗ ตรี)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ADC5B0-4303-418E-B5CA-E333F392225A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7757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>
            <a:no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แนววินิจฉัยของกรมสรรพากร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697090" y="2050364"/>
            <a:ext cx="10417377" cy="4198036"/>
          </a:xfrm>
        </p:spPr>
        <p:txBody>
          <a:bodyPr/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ให้บริการล่วงหน้าก่อนมีการทำสัญญาว่าจ้าง โดยมีค่าใช้จ่ายเกิดขึ้นจากการให้บริการบางส่วนไปแล้ว บริษัทต้องบันทึกรายได้ตามส่วนของบริการที่ทำ (กค ๐๗๐๖/๓๐๖๑ ลว. ๒๖ มี.ค.๒๕๔๗)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บริษัทมีสิทธิที่จะคิดดอกเบี้ยตามสัญญากู้ยืมแม้จะไม่ได้รับชำระดอกเบี้ยจากผู้กู้ยืม บริษัทจะต้องรับรู้รายได้ดอกเบี้ยตามเกณฑ์สิทธิ์(กค ๐๗๐๖/๔๖๗๕ ลว. ๑๔ พ.ค.๒๕๔๗)</a:t>
            </a:r>
          </a:p>
          <a:p>
            <a:pPr eaLnBrk="1" hangingPunct="1">
              <a:buFontTx/>
              <a:buNone/>
            </a:pPr>
            <a:endParaRPr lang="th-TH" altLang="en-US" dirty="0" smtClean="0"/>
          </a:p>
          <a:p>
            <a:pPr eaLnBrk="1" hangingPunct="1"/>
            <a:endParaRPr lang="th-TH" altLang="en-US" dirty="0" smtClean="0"/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35402D-E3BA-4E3D-93F3-932FF9441CA6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100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824247" y="1893194"/>
            <a:ext cx="9813701" cy="2069206"/>
          </a:xfrm>
        </p:spPr>
        <p:txBody>
          <a:bodyPr>
            <a:noAutofit/>
          </a:bodyPr>
          <a:lstStyle/>
          <a:p>
            <a:pPr marL="54864" algn="ctr">
              <a:defRPr/>
            </a:pP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หลีกเลี่ยงธุรกรรมที่อาจถูก</a:t>
            </a: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ประเมิน</a:t>
            </a:r>
            <a:b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</a:t>
            </a: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เพิ่มขึ้น 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DF9E2E-5F47-4675-B1D2-C798015294F7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92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ธุรกรรมเสี่ยงที่อาจถูกประเมินรายได้เพิ่ม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075923" y="1596981"/>
            <a:ext cx="8534400" cy="4780096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ขายสินค้าหรือให้บริการต่ำกว่าราคาตลาด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ขายสินค้าหรือให้บริการแก่บริษัทในเครือ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ให้กู้ยืม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เงินทดรองจ่าย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ให้ใช้ทรัพย์สิน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การขายทรัพย์สิน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สินค้าขาดจากรายงานสินค้าและวัตถุดิบ</a:t>
            </a:r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A06447-D3DF-4855-84F9-E8D61D3E0576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928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1751527" y="2009104"/>
            <a:ext cx="8611673" cy="1800896"/>
          </a:xfrm>
        </p:spPr>
        <p:txBody>
          <a:bodyPr>
            <a:noAutofit/>
          </a:bodyPr>
          <a:lstStyle/>
          <a:p>
            <a:pPr marL="54864" algn="ctr">
              <a:defRPr/>
            </a:pP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แนวข้อหารือ</a:t>
            </a: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กรมสรรพากร</a:t>
            </a:r>
            <a:b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ที่</a:t>
            </a: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ถือว่าเป็นรายได้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05F4BE-2C24-4B45-992F-056F2F097BB2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32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38837"/>
            <a:ext cx="9952149" cy="3615267"/>
          </a:xfrm>
        </p:spPr>
        <p:txBody>
          <a:bodyPr/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ใช้อุปกรณ์การผลิตชิ้นส่วนสินค้าจากเจ้าของกรรมสิทธิ์โดยไม่ต้องเสียค่าตอบแทนใดๆแก่เจ้าของกรรมสิทธิ์ ถือเป็นประโยชน์อย่างอื่นที่ได้รับซึ่งอาจคิดคำนวณเป็นเงินได้ </a:t>
            </a: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endParaRPr lang="th-TH" altLang="en-US" sz="3500" b="1" dirty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ต้องนำประโยชน์ดังกล่าวมารวมคำนวณเป็นรายได้หรือต้นทุนสินค้าตามมาตรา ๖๕ (กค ๐๗๐๖/๙๘๑๗ ลว. ๓ พ.ย.๒๕๔๗)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DC41B5-9DF8-4590-AF87-9A954BB2FDE7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5156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723623" y="307162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813001" y="1450163"/>
            <a:ext cx="10082526" cy="4195606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ได้กรรมสิทธิ์ในที่ดินโดยการครอบครองปรปักษ์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ศาลสั่งให้สมาคมได้กรรมสิทธิ์ในที่ดินโดยการครอบครองปรปักษ์ การโอนกรรมสิทธิ์ในที่ดินมาเป็นชื่อของสมาคม ถือเป็นเงินได้พึงประเมินตามาตรา ๓๙ ของสมาคมที่ต้องเสียภาษีเงินได้นิติบุคคลโดยคำนวณจากรายได้ก่อนหักรายจ่ายใดๆในอัตรา ๒%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๐๘๐๔/๗๒๙๕ ลว. ๒๘ เม.ย.๒๕๒๕)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๐๘๑๑(กม)/๑๘๐๖ ลว. ๒๔ ธ.ค.๒๕๔๐) </a:t>
            </a:r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65B12B-34F4-48A1-BA99-4D5154C356FD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7858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838758" y="1613079"/>
            <a:ext cx="10198435" cy="4259687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อาคารและสิ่งปลูกสร้างตกเป็นของเจ้าของที่ดินตามสัญญา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ผู้โอนต้องเสียภาษีเงินได้นิติบุคคลโดยใช้ราคาตามมูลค่าอาคารที่เหลืออยู่หลังจากหักค่าเสื่อมฯแล้วมารวมคำนวณเป็นรายได้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เจ้าของที่ดินต้องนำอาคารและสิ่งปลูกสร้างมารวมคำนวณเป็นรายได้โดยถือราคาหรือค่าอันพึงมีในวันที่ได้รับกรรมสิทธิ์หรือประโยชน์ตามมาตรา ๙ ทวิ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๐๘๑๑/๑๖๓๗๓ ลว. ๒ ธ.ค.๒๕๔๐) </a:t>
            </a:r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154773-26DD-4B77-BE42-6B12CEA939E8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8773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25132" y="272710"/>
            <a:ext cx="7239000" cy="667448"/>
          </a:xfrm>
        </p:spPr>
        <p:txBody>
          <a:bodyPr>
            <a:normAutofit fontScale="90000"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53792" y="1159100"/>
            <a:ext cx="10702345" cy="546064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</a:rPr>
              <a:t>รายได้ (ในทางบัญชี) หมายถึง การเพิ่มขึ้นของประโยชน์เชิงเศรษฐกิจในรอบระยะเวลาบัญชี หรือการเพิ่มค่าของสินทรัพย์หรือการลดลงของหนี้สิน(แม่บทการบัญชี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</a:rPr>
              <a:t>รายได้ดังกล่าวยังรวมถึงรายการกำไรและรายการที่เกิดจากการดำเนินกิจการ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ตามปกติ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รายได้จากการขาย รายได้ค่าธรรมเนียม รายได้ดอกเบี้ย รายได้เงินปันผล รายได้ค่าเช่า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รายได้ค่าบริการ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</a:rPr>
              <a:t>รายการกำไรอาจรวมถึงกำไรจากการตีราคาหลักทรัพย์ หรือทรัพย์สินด้วย 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80B7CC-B9CD-4257-A14B-4A71BB7C8984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450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596982"/>
            <a:ext cx="10119575" cy="4146520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ภาษีที่บุคคลอื่นออกให้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บริษัทขายที่ดินและตกลงให้ผู้ซื้อออกค่าภาษีเงินได้หัก ณ ที่จ่ายในอัตรา ๑% ตามมาตรา ๖๙ ตรีให้แก่บริษัท ภาษีที่ผู้ซื้อออกให้บริษัทต้องนำมารวมเป็นรายได้ตามมาตรา ๖๕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บริษัทสามารถนำภาษีที่ถูกหักดังกล่าวมาใช้เป็นเครดิตในการคำนวณภาษีได้ ถ้าหลักฐานการถูกหักภาษีระบุชื่อบริษัทเป็นผู้ถูกหักภาษี 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๐๘๐๒/๔๘๙๙ ลว. ๒๖ มี.ค.๒๕๓๙)</a:t>
            </a:r>
          </a:p>
        </p:txBody>
      </p:sp>
      <p:sp>
        <p:nvSpPr>
          <p:cNvPr id="870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368267-4269-4A4F-A56E-19DB540ACE59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5557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1275009" y="1880783"/>
            <a:ext cx="9192854" cy="3615267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ขายที่ดินต่ำกว่าราคาประเมิน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บริษัทมีรายรับจากการขายที่ดิน โดยให้คำนวณภาษีจากรายรับตามความเป็นจริง แต่ต้องไม่น้อยกว่าราคาประเมินซึ่งเป็นราคาที่ใช้อยู่ในวันที่มีการโอนแล้วแต่อย่างใดจะมากว่า โดยให้ถือเป็นรายได้จากการประกอบกิจการตามมาตรา ๖๕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๐๘๑๑/๓๙๑๕ ลว. ๑๘ ต.ค.๒๕๓๙)</a:t>
            </a:r>
          </a:p>
        </p:txBody>
      </p:sp>
      <p:sp>
        <p:nvSpPr>
          <p:cNvPr id="890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A160D4-20B7-4B9C-B06B-6242B5C6CC64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058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2" y="11430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521397" y="1367671"/>
            <a:ext cx="10984048" cy="4545766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ให้กู้ยืมโดยไม่คิดดอกเบี้ย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กรณีนำเงินที่บริษัทมีอยู่ไปให้กู้ยืม ให้ประเมินดอกเบี้ยที่ควรได้ตามอัตราดอกเบี้ยเงินฝากประจำของธนาคารในเวลาที่มีการให้กู้ยืม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กรณีนำเงินที่บริษัทกู้ยืมมาจากบุคคลอื่นไปให้กู้ยืม ให้ประเมินดอกเบี้ยที่ควรได้ตามอัตราดอกเบี้ยเงินกู้ในเวลาที่มีการกู้ยืม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ถ้ากู้ยืมไม่เต็มปีให้คิดตามส่วนของวันที่กู้ยืม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๐๘๑๑/๓๙๑๓ ลว. ๑๘ ต.ค.๒๕๓๙) </a:t>
            </a:r>
          </a:p>
        </p:txBody>
      </p:sp>
      <p:sp>
        <p:nvSpPr>
          <p:cNvPr id="911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631FE4-8D2D-40BD-956E-11A0FFCEEC48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5912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 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61375"/>
            <a:ext cx="10505941" cy="4378817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เงินปันผลค้างจ่าย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บริษัทจ่ายเงินปันผลให้แก่ผู้ถือหุ้นเป็นเช็ค บริษัทควรตั้งบัญชีเงินปันผลค้างจ่ายเป็นเวลา ๑ ปีนับแต่วันที่ลงในเช็ค แล้วบันทึกล้างบัญชีเงินปันผลค้างจ่ายเพื่อบันทึกเป็นรายได้เมื่อพ้น ๑ ปีนับแต่วันที่ลงในเช็ค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หากผู้ถือหุ้นฟ้องให้บริษัทจ่ายเงินปันผลดังกล่าวให้ บริษัทสามรถบันทึกเป็นรายจ่ายในรอบระยะเวลาบัญชีที่มีการจ่ายเงินปันผลได้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๐๘๑๑/๖๘๙๐ ลว. ๒๒ พ.ค.๒๕๔๑) </a:t>
            </a:r>
          </a:p>
        </p:txBody>
      </p:sp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C3B1E7-A776-4157-8C69-EF50BAC7DD70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3392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672922" y="1906185"/>
            <a:ext cx="10505940" cy="4007252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เงินปันผลที่จ่ายให้แก่ผู้ถือหุ้นไม่ได้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บริษัทประกาศจ่ายเงินปันผลให้แก่ผู้ถือหุ้น แต่ผู้ถือหุ้นจำนวนหนึ่งขาดคุณสมบัติที่จะได้เงินปันผลตามข้อบังคับ เงินปันผลจำนวนนี้จึงค้างจ่ายอยู่ในบัญชี ที่ประชุมผู้ถือหุ้นจึงอนุมัติให้บริษัทโอนเงินจำนวนดังกล่าวเข้าเป็นเงินกำไรสะสม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เงินปันผลดังกล่าวเข้าลักษณะเป็นรายได้จากการประกอบกิจการตามมาตรา ๖๕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๐๘๑๑/๑๔๗๖๕ ลว. ๒๘ ต.ค.๒๕๔๐) </a:t>
            </a:r>
          </a:p>
        </p:txBody>
      </p:sp>
      <p:sp>
        <p:nvSpPr>
          <p:cNvPr id="952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36E6F7-70A9-4971-9B2C-166205105D0D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130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ไม่ถือเป็นรายได้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813000" y="1963208"/>
            <a:ext cx="10237074" cy="3615267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โอนกิจการทั้งหมดหรือควบกิจการ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การตีราคาทรัพย์สินตามราคาตลาดในวันที่จดทะเบียนเลิกหรือวันที่ควบเข้ากัน ไม่ให้ถือเป็นรายได้ (ม.๗๔(๑)(ข)(ค))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โดยผู้โอนต้องจดทะเบียนเลิกและชำระบัญชีในรอบระยะเวลาบัญชีที่โอนด้วย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(กค ๐๘๑๑/๑๓๘๖ ลว. ๓๐ ม.ค.๒๕๔๑)</a:t>
            </a:r>
          </a:p>
        </p:txBody>
      </p:sp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3A6AE0-0233-4262-9C88-B3186C2489BA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17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20462" y="320040"/>
            <a:ext cx="8099738" cy="1143000"/>
          </a:xfrm>
        </p:spPr>
        <p:txBody>
          <a:bodyPr>
            <a:no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ประเด็นการวางแผนภาษีนิติบุคคลอื่นๆที่น่าสนใจ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331" name="ตัวยึดเนื้อหา 2"/>
          <p:cNvSpPr>
            <a:spLocks noGrp="1"/>
          </p:cNvSpPr>
          <p:nvPr>
            <p:ph idx="1"/>
          </p:nvPr>
        </p:nvSpPr>
        <p:spPr>
          <a:xfrm>
            <a:off x="798489" y="1646238"/>
            <a:ext cx="10706955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การกระจายฐานภาษี แยกเป็น 2 บริษัท  ไม่มีผลเท่าใดเพราะอัตราภาษีเป็นอัตราคงที่   แต่อาจจะเป็นกรณีแยกเป็น 2 สัญญา ในเรื่องของธุรกิจอสังหาริมทรัพย์ คือสัญญาขายที่ดินและสัญญารับจ้างก่อสร้าง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 สัญญาขายที่ดินเสียภาษีธุรกิจเฉพาะ  3.3%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สัญญาจ้างก่อสร้างบ้าน มีสิทธิหักภาษีซื้อวัสดุก่อสร้าง แต่อาจถูกมองเป็น นิติกรรมอำพราง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ถ้าแยกเป็น 2 บริษัท ต้องแยกชัดเจนในการดำเนินงาน</a:t>
            </a:r>
          </a:p>
        </p:txBody>
      </p:sp>
      <p:sp>
        <p:nvSpPr>
          <p:cNvPr id="99332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2E0224-DC0A-4688-97BC-1C2D26687211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6930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กรณีวางแผนภาษี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379" name="ตัวยึดเนื้อหา 2"/>
          <p:cNvSpPr>
            <a:spLocks noGrp="1"/>
          </p:cNvSpPr>
          <p:nvPr>
            <p:ph idx="1"/>
          </p:nvPr>
        </p:nvSpPr>
        <p:spPr>
          <a:xfrm>
            <a:off x="465271" y="1265350"/>
            <a:ext cx="10842380" cy="4156656"/>
          </a:xfrm>
        </p:spPr>
        <p:txBody>
          <a:bodyPr>
            <a:noAutofit/>
          </a:bodyPr>
          <a:lstStyle/>
          <a:p>
            <a:pPr eaLnBrk="1" hangingPunct="1"/>
            <a:endParaRPr lang="th-TH" altLang="en-US" sz="3200" dirty="0" smtClean="0">
              <a:solidFill>
                <a:schemeClr val="tx1"/>
              </a:solidFill>
            </a:endParaRPr>
          </a:p>
          <a:p>
            <a:pPr eaLnBrk="1" hangingPunct="1"/>
            <a:endParaRPr lang="th-TH" altLang="en-US" sz="3200" dirty="0">
              <a:solidFill>
                <a:schemeClr val="tx1"/>
              </a:solidFill>
            </a:endParaRPr>
          </a:p>
          <a:p>
            <a:pPr eaLnBrk="1" hangingPunct="1"/>
            <a:endParaRPr lang="th-TH" altLang="en-US" sz="3200" dirty="0" smtClean="0">
              <a:solidFill>
                <a:schemeClr val="tx1"/>
              </a:solidFill>
            </a:endParaRPr>
          </a:p>
          <a:p>
            <a:pPr eaLnBrk="1" hangingPunct="1"/>
            <a:endParaRPr lang="th-TH" altLang="en-US" sz="3200" dirty="0">
              <a:solidFill>
                <a:schemeClr val="tx1"/>
              </a:solidFill>
            </a:endParaRPr>
          </a:p>
          <a:p>
            <a:pPr eaLnBrk="1" hangingPunct="1"/>
            <a:endParaRPr lang="th-TH" altLang="en-US" sz="32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200" b="1" dirty="0" smtClean="0">
                <a:solidFill>
                  <a:schemeClr val="tx1"/>
                </a:solidFill>
              </a:rPr>
              <a:t>ความหมาย</a:t>
            </a:r>
            <a:r>
              <a:rPr lang="th-TH" altLang="en-US" sz="3200" b="1" dirty="0" smtClean="0">
                <a:solidFill>
                  <a:schemeClr val="tx1"/>
                </a:solidFill>
              </a:rPr>
              <a:t>ของ </a:t>
            </a:r>
            <a:r>
              <a:rPr lang="en-US" altLang="en-US" sz="32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SME</a:t>
            </a:r>
            <a:endParaRPr lang="th-TH" altLang="en-US" sz="32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200" b="1" dirty="0" smtClean="0">
                <a:solidFill>
                  <a:schemeClr val="tx1"/>
                </a:solidFill>
              </a:rPr>
              <a:t>การลดอัตราภาษี</a:t>
            </a:r>
          </a:p>
          <a:p>
            <a:pPr eaLnBrk="1" hangingPunct="1"/>
            <a:r>
              <a:rPr lang="th-TH" altLang="en-US" sz="3200" b="1" dirty="0" smtClean="0">
                <a:solidFill>
                  <a:schemeClr val="tx1"/>
                </a:solidFill>
              </a:rPr>
              <a:t>การยกเว้นภาษี</a:t>
            </a:r>
          </a:p>
          <a:p>
            <a:pPr eaLnBrk="1" hangingPunct="1"/>
            <a:r>
              <a:rPr lang="th-TH" altLang="en-US" sz="3200" b="1" dirty="0" smtClean="0">
                <a:solidFill>
                  <a:schemeClr val="tx1"/>
                </a:solidFill>
              </a:rPr>
              <a:t>การหักค่าสึกหรอในอัตราเร่งการักค่าใช้จ่ายแบบพิเศษ</a:t>
            </a:r>
          </a:p>
          <a:p>
            <a:pPr eaLnBrk="1" hangingPunct="1"/>
            <a:r>
              <a:rPr lang="th-TH" altLang="en-US" sz="3200" b="1" dirty="0" smtClean="0">
                <a:solidFill>
                  <a:schemeClr val="tx1"/>
                </a:solidFill>
              </a:rPr>
              <a:t>ความหมายของ  </a:t>
            </a:r>
            <a:r>
              <a:rPr lang="en-US" altLang="en-US" sz="3200" b="1" dirty="0" smtClean="0">
                <a:solidFill>
                  <a:schemeClr val="tx1"/>
                </a:solidFill>
                <a:cs typeface="IrisUPC" panose="020B0604020202020204" pitchFamily="34" charset="-34"/>
              </a:rPr>
              <a:t>SME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b="1" dirty="0" smtClean="0">
                <a:solidFill>
                  <a:schemeClr val="tx1"/>
                </a:solidFill>
                <a:cs typeface="IrisUPC" panose="020B0604020202020204" pitchFamily="34" charset="-34"/>
              </a:rPr>
              <a:t>     </a:t>
            </a:r>
            <a:r>
              <a:rPr lang="th-TH" altLang="en-US" sz="3200" b="1" dirty="0" smtClean="0">
                <a:solidFill>
                  <a:schemeClr val="tx1"/>
                </a:solidFill>
                <a:cs typeface="IrisUPC" panose="020B0604020202020204" pitchFamily="34" charset="-34"/>
              </a:rPr>
              <a:t>  </a:t>
            </a:r>
            <a:r>
              <a:rPr lang="th-TH" altLang="en-US" sz="3200" b="1" dirty="0" smtClean="0">
                <a:solidFill>
                  <a:schemeClr val="tx1"/>
                </a:solidFill>
              </a:rPr>
              <a:t>1</a:t>
            </a:r>
            <a:r>
              <a:rPr lang="th-TH" altLang="en-US" sz="3200" b="1" dirty="0" smtClean="0">
                <a:solidFill>
                  <a:schemeClr val="tx1"/>
                </a:solidFill>
              </a:rPr>
              <a:t>.  ทุนจดทะเบียน ไม่เกิน 5 ล้านบาท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en-US" sz="3200" b="1" dirty="0" smtClean="0">
                <a:solidFill>
                  <a:schemeClr val="tx1"/>
                </a:solidFill>
              </a:rPr>
              <a:t>        2.  รายได้ไม่เกิน 30 ล้านบาท </a:t>
            </a:r>
            <a:endParaRPr lang="th-TH" altLang="en-US" sz="32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en-US" sz="3200" b="1" dirty="0">
                <a:solidFill>
                  <a:schemeClr val="tx1"/>
                </a:solidFill>
                <a:cs typeface="+mj-cs"/>
              </a:rPr>
              <a:t> </a:t>
            </a:r>
            <a:r>
              <a:rPr lang="th-TH" altLang="en-US" sz="3200" b="1" dirty="0" smtClean="0">
                <a:solidFill>
                  <a:schemeClr val="tx1"/>
                </a:solidFill>
                <a:cs typeface="+mj-cs"/>
              </a:rPr>
              <a:t>       3</a:t>
            </a:r>
            <a:r>
              <a:rPr lang="th-TH" altLang="en-US" sz="3200" b="1" dirty="0" smtClean="0">
                <a:solidFill>
                  <a:schemeClr val="tx1"/>
                </a:solidFill>
                <a:cs typeface="+mj-cs"/>
              </a:rPr>
              <a:t>.  สินทรัพย์รวม ไม่เกิน  30 ล้านบาท            </a:t>
            </a:r>
            <a:r>
              <a:rPr lang="th-TH" altLang="en-US" sz="3200" b="1" dirty="0" smtClean="0">
                <a:solidFill>
                  <a:schemeClr val="tx1"/>
                </a:solidFill>
                <a:cs typeface="+mj-cs"/>
              </a:rPr>
              <a:t>   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en-US" sz="3200" dirty="0" smtClean="0">
                <a:solidFill>
                  <a:schemeClr val="tx1"/>
                </a:solidFill>
                <a:cs typeface="+mj-cs"/>
              </a:rPr>
              <a:t>                                                                  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en-US" sz="3200" dirty="0" smtClean="0">
                <a:solidFill>
                  <a:schemeClr val="tx1"/>
                </a:solidFill>
              </a:rPr>
              <a:t>_</a:t>
            </a:r>
            <a:r>
              <a:rPr lang="th-TH" altLang="en-US" sz="3200" dirty="0" smtClean="0">
                <a:solidFill>
                  <a:schemeClr val="tx1"/>
                </a:solidFill>
              </a:rPr>
              <a:t>พรฏ 145  กิจการที่มีสินทรัพย์รวม(ไม่รวมที่ดิน) ไม่เกิน 200 ล้านบาท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en-US" sz="3200" dirty="0" smtClean="0">
                <a:solidFill>
                  <a:schemeClr val="tx1"/>
                </a:solidFill>
              </a:rPr>
              <a:t>               การจ้างงานไม่เกิน  200 คน</a:t>
            </a:r>
          </a:p>
        </p:txBody>
      </p:sp>
      <p:sp>
        <p:nvSpPr>
          <p:cNvPr id="101380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BB2E81-F241-45BB-9E7C-2688C50FFCB2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85149" y="4608979"/>
            <a:ext cx="3417195" cy="2031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altLang="en-US" sz="3000" b="1" dirty="0">
                <a:solidFill>
                  <a:schemeClr val="bg2"/>
                </a:solidFill>
              </a:rPr>
              <a:t>อัตราภาษี  300,000  </a:t>
            </a:r>
            <a:r>
              <a:rPr lang="th-TH" altLang="en-US" sz="3000" b="1" dirty="0" smtClean="0">
                <a:solidFill>
                  <a:schemeClr val="bg2"/>
                </a:solidFill>
              </a:rPr>
              <a:t>    ยกเว้น</a:t>
            </a:r>
          </a:p>
          <a:p>
            <a:r>
              <a:rPr lang="th-TH" altLang="en-US" sz="3000" b="1" dirty="0" smtClean="0">
                <a:solidFill>
                  <a:schemeClr val="bg2"/>
                </a:solidFill>
              </a:rPr>
              <a:t>             700,000       15%</a:t>
            </a:r>
          </a:p>
          <a:p>
            <a:r>
              <a:rPr lang="th-TH" altLang="en-US" sz="3000" b="1" dirty="0" smtClean="0">
                <a:solidFill>
                  <a:schemeClr val="bg2"/>
                </a:solidFill>
              </a:rPr>
              <a:t>             เกิน </a:t>
            </a:r>
            <a:r>
              <a:rPr lang="th-TH" altLang="en-US" sz="3000" b="1" dirty="0">
                <a:solidFill>
                  <a:schemeClr val="bg2"/>
                </a:solidFill>
              </a:rPr>
              <a:t>1 ล้าน  </a:t>
            </a:r>
            <a:r>
              <a:rPr lang="th-TH" altLang="en-US" sz="3000" b="1" dirty="0" smtClean="0">
                <a:solidFill>
                  <a:schemeClr val="bg2"/>
                </a:solidFill>
              </a:rPr>
              <a:t>  20</a:t>
            </a:r>
            <a:r>
              <a:rPr lang="th-TH" altLang="en-US" sz="3000" b="1" dirty="0">
                <a:solidFill>
                  <a:schemeClr val="bg2"/>
                </a:solidFill>
              </a:rPr>
              <a:t>%</a:t>
            </a:r>
          </a:p>
          <a:p>
            <a:endParaRPr lang="th-TH" altLang="en-US" dirty="0"/>
          </a:p>
          <a:p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211032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ประเด็นเกี่ยวกับเงินมัดจำ เงินจอง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427" name="ตัวยึดเนื้อหา 2"/>
          <p:cNvSpPr>
            <a:spLocks noGrp="1"/>
          </p:cNvSpPr>
          <p:nvPr>
            <p:ph idx="1"/>
          </p:nvPr>
        </p:nvSpPr>
        <p:spPr>
          <a:xfrm>
            <a:off x="582927" y="1463040"/>
            <a:ext cx="11317152" cy="5002154"/>
          </a:xfrm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คำสั่งกรมสรรพากรที่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ป.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73/2541 เรื่ออง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การเสียภาษีเงินได้นิติบุคคล และภาษีมูลค่าเพิ่ม สำหรับการเรียกเก็บเงินจ่ายล่วงหน้า เงินประกัน เงินมัดจำ หรือเงินจอง ลงวันที่ 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30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มิถุนายน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2541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ต่อมากรมสรรพากรได้ออกคำสั่งกรมสรรพากร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ที่ท.ป.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155/2549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ลง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วันที่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12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กันยายน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2549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เพื่อแก้ไขเพิ่มเติมคำสั่งกรมสรรพากรที่ท.ป.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1/2528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โดยให้มีผลสำหรับรอบระยะเวลาบัญชีที่เริ่มหรือหลังวันที่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มกราคม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2550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เป็นต้นไปเป็นผลให้แนวปฏิบัติตามคำสั่งกรมสรรพากรที่ ป.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73/2541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ในส่วนที่เป็นเงินประกันหรือเงินมัดจำสำหรับกิจการให้เช่าทรัพย์สินหรือกิจการให้บริการถูกยกเลิกไปโดยปริยาย 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03428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0D0AE24-8B26-4FCE-9373-F11F4ADC9FF4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422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ประเด็น</a:t>
            </a: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รายจ่ายค่าสวัสดิการพนักงาน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475" name="ตัวยึดเนื้อหา 2"/>
          <p:cNvSpPr>
            <a:spLocks noGrp="1"/>
          </p:cNvSpPr>
          <p:nvPr>
            <p:ph idx="1"/>
          </p:nvPr>
        </p:nvSpPr>
        <p:spPr>
          <a:xfrm>
            <a:off x="787242" y="1584101"/>
            <a:ext cx="10340104" cy="4120763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รายจ่ายค่าสวัสดิการพนักงาน หมายถึงรายจ่ายเพื่อประโยชน์ของพนักงานในอันที่จะให้เกิดผลดีแก่การดำเนินงานโดยรวมของบริษัทหรือห้างหุ้นส่วนนิติบุคคลอาจแบ่งเป็น</a:t>
            </a:r>
            <a:endParaRPr lang="en-US" altLang="en-US" sz="38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/>
            <a:r>
              <a:rPr lang="en-US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</a:t>
            </a:r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รายจ่ายค่าสวัสดิการทั่วไปอาทิ กาแฟ เครื่องดื่ม น้ำดื่มยารักษาโรคเบื้องต้น</a:t>
            </a:r>
            <a:endParaRPr lang="en-US" altLang="en-US" sz="38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/>
            <a:r>
              <a:rPr lang="en-US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</a:t>
            </a:r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รายจ่ายค่าสวัสดิการที่มีระเบียบข้อบังคับกำหนดไว้เป็นลายลักษณ์อักษร</a:t>
            </a:r>
          </a:p>
        </p:txBody>
      </p:sp>
      <p:sp>
        <p:nvSpPr>
          <p:cNvPr id="105476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655792-E405-4D5D-A568-220AC5AE9A05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571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400" y="1635728"/>
            <a:ext cx="10248922" cy="4612672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 (ในทางภาษี) ไม่ได้มีนิยามกำหนดไว้ชัดเจนว่าหมายความว่าอย่างไร </a:t>
            </a:r>
            <a:endParaRPr lang="th-TH" altLang="en-US" sz="3500" b="1" dirty="0" smtClean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อาจจะเทียบเคียงได้จากความหมายของคำว่า “เงินได้พึงประเมิน” หรือ “ราคา” หรือ “รายรับ” ในคำนิยามหมวดภาษีเงินได้ ภาษีมูลค่าเพิ่ม หรือ ภาษีธุรกิจเฉพาะ </a:t>
            </a:r>
            <a:endParaRPr lang="th-TH" altLang="en-US" sz="3500" b="1" dirty="0" smtClean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“เงินได้พึงประเมิน” หมายความรวมถึงทรัพย์สิน หรือประโยชน์อย่างอื่นที่ได้รับซึ่งอาจคิดคำนวณเป็นเงินได้ ค่าภาษีอากรที่ผู้จ่ายเงินหรือผู้อื่นออกแทนให้ (ม.๓๙)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6F1FA3-1F34-45B7-9628-D0F1CE1705DF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4893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458200" cy="1167936"/>
          </a:xfrm>
        </p:spPr>
        <p:txBody>
          <a:bodyPr>
            <a:normAutofit fontScale="90000"/>
          </a:bodyPr>
          <a:lstStyle/>
          <a:p>
            <a:pPr marL="54864"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th-TH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th-TH" sz="53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ประเด็นเดี่ยวกับมูลค่าต้นทุนที่เหลืออยู่ของทรัพย์สิน</a:t>
            </a:r>
            <a:endParaRPr lang="th-TH" sz="53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523" name="ตัวยึดเนื้อหา 2"/>
          <p:cNvSpPr>
            <a:spLocks noGrp="1"/>
          </p:cNvSpPr>
          <p:nvPr>
            <p:ph idx="1"/>
          </p:nvPr>
        </p:nvSpPr>
        <p:spPr>
          <a:xfrm>
            <a:off x="671333" y="1635618"/>
            <a:ext cx="10834112" cy="4404574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การตัดมูลค่าที่เหลือของทรัพย์สินเป็นเงื่อนไขเกี่ยวกับรายจ่ายที่เกี่ยวข้องกับทรัพย์สิน ซึ่งมีหลักเกณฑ์ วิธีการและแนวทางปฏิบัติที่ประมวลรัษฎากรและกรมสรรพากรกำหนดไว้</a:t>
            </a:r>
          </a:p>
          <a:p>
            <a:pPr eaLnBrk="1" hangingPunct="1"/>
            <a:r>
              <a:rPr lang="en-US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</a:t>
            </a:r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รณีที่ทรัพย์สินชำรุดจนไม่สามารถใช้งานได้บริษัทหรือห้างหุ้นส่วนนิติบุคคลจะนำมูลค่าต้นทุนที่เหลืออยู่ของทรัพย์สินนั้นตัดเป็นรายจ่ายทั้งจำนวนไม่ได้ แต่หากได้ทำลายหรือขายไปซึ่งทรัพย์สินนั้นก็มีสิทธิตัดต้นทุนที่เหลืออยู่เป็นรายจ่ายได้ ไม่ต้องห้ามตามมาตรา </a:t>
            </a:r>
            <a:r>
              <a:rPr lang="en-US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65 </a:t>
            </a:r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ตรีแห่งประมวลรัษฎากร</a:t>
            </a:r>
          </a:p>
        </p:txBody>
      </p:sp>
      <p:sp>
        <p:nvSpPr>
          <p:cNvPr id="10752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5326AD-FE1F-4BD5-B9FC-760E99EF09A4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6306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8382000" cy="1143000"/>
          </a:xfrm>
        </p:spPr>
        <p:txBody>
          <a:bodyPr>
            <a:no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ประเด็นเดี่ยวกับมูลค่าต้นทุนที่เหลืออยู่ของทรัพย์สิน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571" name="ตัวยึดเนื้อหา 2"/>
          <p:cNvSpPr>
            <a:spLocks noGrp="1"/>
          </p:cNvSpPr>
          <p:nvPr>
            <p:ph idx="1"/>
          </p:nvPr>
        </p:nvSpPr>
        <p:spPr>
          <a:xfrm>
            <a:off x="813001" y="1880316"/>
            <a:ext cx="10211314" cy="4033122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กรณีสินทรัพย์สูญหาย  มีการประกัน จะตัดบัญชีทันทีไม่ได้ต้องรอให้ บ.ประกันจ่ายชดเชย</a:t>
            </a:r>
          </a:p>
          <a:p>
            <a:pPr marL="0" indent="0" eaLnBrk="1" hangingPunct="1">
              <a:buNone/>
            </a:pPr>
            <a:r>
              <a:rPr lang="th-TH" altLang="en-US" sz="3500" b="1" dirty="0" smtClean="0">
                <a:solidFill>
                  <a:schemeClr val="tx1"/>
                </a:solidFill>
              </a:rPr>
              <a:t>   ส่วน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ขาดจึงตัด บ/ช ได้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ถ้าได้รับชดเชยเกิน ต้องรับรู้เป็นรายได้(นำมาคำนวณภาษี)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ถ้าไม่มีประกัน ตัดได้ทั้งจำนวน  ปัญหาคือ หลักฐานแสดงว่าสูญหายจริงที่เชื่อถือได้</a:t>
            </a:r>
          </a:p>
        </p:txBody>
      </p:sp>
      <p:sp>
        <p:nvSpPr>
          <p:cNvPr id="109572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9E98D4-E006-4CF1-AF37-878948622603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202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กรณีสินค้าสูญหาย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619" name="ตัวยึดเนื้อหา 2"/>
          <p:cNvSpPr>
            <a:spLocks noGrp="1"/>
          </p:cNvSpPr>
          <p:nvPr>
            <p:ph idx="1"/>
          </p:nvPr>
        </p:nvSpPr>
        <p:spPr>
          <a:xfrm>
            <a:off x="825879" y="1584102"/>
            <a:ext cx="10679565" cy="3994374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อนึ่งกรณีสินค้าที่ซื้อมาเพื่อขายสูญหาย เนื่องจากถูกโจรกรรมและบริษัทได้แจ้งความไว้แล้วหากสินค้าที่สูญหายดังกล่าวไม่มีการประกันหรือสัญญาคุ้มกันใดๆ ย่อมถือเป็นผลเสียหายเนื่องจากการประกอบกิจการ บริษัทมีสิทธินำมูลค่าต้นทุนของสินค้าทั้งจำนวนไปถือเป็นรายจ่ายในการคำนวณกำไรสุทธิเพื่อเสียภาษีเงินได้นิติบุคคลได้ไม่ต้องห้ามตามมาตรา</a:t>
            </a:r>
            <a:r>
              <a:rPr lang="en-US" altLang="en-US" sz="3500" b="1" dirty="0" smtClean="0">
                <a:solidFill>
                  <a:schemeClr val="tx1"/>
                </a:solidFill>
                <a:cs typeface="JasmineUPC" panose="02020603050405020304" pitchFamily="18" charset="-34"/>
              </a:rPr>
              <a:t> 65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ตรี แห่งประมวลรัษฎากรแต่บริษัทจะต้องมีหลักฐานที่เชื่อถือได้เพื่อแสดงให้เห็นว่าสินค้านั้นได้สูญหายจริง</a:t>
            </a:r>
            <a:endParaRPr lang="en-US" altLang="en-US" sz="3500" b="1" dirty="0" smtClean="0">
              <a:solidFill>
                <a:schemeClr val="tx1"/>
              </a:solidFill>
              <a:cs typeface="JasmineUPC" panose="02020603050405020304" pitchFamily="18" charset="-34"/>
            </a:endParaRPr>
          </a:p>
          <a:p>
            <a:pPr eaLnBrk="1" hangingPunct="1"/>
            <a:endParaRPr lang="th-TH" altLang="en-US" dirty="0" smtClean="0"/>
          </a:p>
        </p:txBody>
      </p:sp>
      <p:sp>
        <p:nvSpPr>
          <p:cNvPr id="111620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7E2204-5C4F-4024-8B64-3A7AA194CB28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789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กรณีสินค้าสูญหาย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667" name="ตัวยึดเนื้อหา 2"/>
          <p:cNvSpPr>
            <a:spLocks noGrp="1"/>
          </p:cNvSpPr>
          <p:nvPr>
            <p:ph idx="1"/>
          </p:nvPr>
        </p:nvSpPr>
        <p:spPr>
          <a:xfrm>
            <a:off x="621406" y="1339403"/>
            <a:ext cx="11265794" cy="5073799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th-TH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อย่างไรก็ตามกรณีสินค้าสูญหาย เข้าลักษณะเป็นสินค้าขาดจากรายงานสินค้าและวัตถุดิบตามมาตรา</a:t>
            </a:r>
            <a:r>
              <a:rPr lang="en-US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87(3) </a:t>
            </a:r>
            <a:r>
              <a:rPr lang="th-TH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แห่งประมวลรัษฎากร ถือเป็นการขายสินค้าตามมาตรา </a:t>
            </a:r>
            <a:r>
              <a:rPr lang="en-US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77/1(8)(</a:t>
            </a:r>
            <a:r>
              <a:rPr lang="th-TH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 ) แห่งประมวลรัษฎากรบริษัทมีหน้าที่ต้องเสียภาษีมูลค่าเพิ่มจากมูลค่าของสินค้าตามราคาตลาดของสินค้าที่สูญหายไปดังกล่าวภาษีซื้ออันเกิดจากสินค้าที่สูญหายเนื่องจากถูกโจรกรรมไปนั้นเข้าลักษณะเป็นภาษีซื้อที่เกี่ยวข้องโดยตรงกับการประกอบกิจการหากไม่ต้องห้ามตามมาตรา </a:t>
            </a:r>
            <a:r>
              <a:rPr lang="en-US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82/5 </a:t>
            </a:r>
            <a:r>
              <a:rPr lang="th-TH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แห่งประมวลรัษฎากรบริษัทมีสิทธินำมาหักออกจากภาษีขายในการคำนวณภาษีมูลค่าเพิ่มตามมาตรา </a:t>
            </a:r>
            <a:r>
              <a:rPr lang="en-US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82/3 </a:t>
            </a:r>
            <a:r>
              <a:rPr lang="th-TH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แห่งประมวลรัษฎากร ได้ (หนังสือกรมสรรพากรที่ กค </a:t>
            </a:r>
            <a:r>
              <a:rPr lang="en-US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0706/34060 </a:t>
            </a:r>
            <a:r>
              <a:rPr lang="th-TH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ลงวันที่ </a:t>
            </a:r>
            <a:r>
              <a:rPr lang="en-US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5 </a:t>
            </a:r>
            <a:r>
              <a:rPr lang="th-TH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เมษายน</a:t>
            </a:r>
            <a:r>
              <a:rPr lang="en-US" altLang="en-US" sz="4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2549)</a:t>
            </a:r>
          </a:p>
          <a:p>
            <a:pPr eaLnBrk="1" hangingPunct="1">
              <a:spcBef>
                <a:spcPct val="0"/>
              </a:spcBef>
            </a:pPr>
            <a:endParaRPr lang="th-TH" altLang="en-US" dirty="0" smtClean="0"/>
          </a:p>
        </p:txBody>
      </p:sp>
      <p:sp>
        <p:nvSpPr>
          <p:cNvPr id="113668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C453BC-0E4E-4546-9B41-0B9A1043054A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6362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ประเด็นการจำหน่ายหนี้สูญ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5715" name="ตัวยึดเนื้อหา 2"/>
          <p:cNvSpPr>
            <a:spLocks noGrp="1"/>
          </p:cNvSpPr>
          <p:nvPr>
            <p:ph idx="1"/>
          </p:nvPr>
        </p:nvSpPr>
        <p:spPr>
          <a:xfrm>
            <a:off x="685800" y="1584102"/>
            <a:ext cx="10402910" cy="4559122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จำหน่ายหนี้สูญจากบัญชีลูกหนี้จะกระทำได้ต่อเมื่อเป็นไปตามหลักเกณฑ์วิธีการและเงื่อนไขที่กำหนดโดยกฎกระทรวง ฉบับที่ </a:t>
            </a:r>
            <a:r>
              <a:rPr lang="en-US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186 (</a:t>
            </a:r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พ.ศ.</a:t>
            </a:r>
            <a:r>
              <a:rPr lang="en-US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2534) </a:t>
            </a:r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ซึ่งออกตามความในมาตรา </a:t>
            </a:r>
            <a:r>
              <a:rPr lang="en-US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65 </a:t>
            </a:r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ทวิ (</a:t>
            </a:r>
            <a:r>
              <a:rPr lang="en-US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9) </a:t>
            </a:r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แห่งประมวลรัษฎากรโดยให้ถือเป็นรายจ่ายในรอบระยะเวลาบัญชีที่เป็นไปตามหลักเกณฑ์ดังกล่าว</a:t>
            </a:r>
          </a:p>
          <a:p>
            <a:pPr eaLnBrk="1" hangingPunct="1"/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นี้สูญดังกล่าวที่ได้รับชำระกลับคืนมาในรอบระยะเวลาบัญชีใดให้นำมารวมคำนวณเป็นรายได้ในรอบระยะเวลาบัญชีนั้น</a:t>
            </a:r>
            <a:endParaRPr lang="en-US" altLang="en-US" sz="38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/>
            <a:endParaRPr lang="th-TH" altLang="en-US" dirty="0" smtClean="0"/>
          </a:p>
        </p:txBody>
      </p:sp>
      <p:sp>
        <p:nvSpPr>
          <p:cNvPr id="115716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A61CA2-3AE6-4D1F-AEF3-36AE629937DB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3685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53037" y="320040"/>
            <a:ext cx="8267163" cy="1143000"/>
          </a:xfrm>
        </p:spPr>
        <p:txBody>
          <a:bodyPr>
            <a:no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ลักษณะของลูกหนี้ที่จะนำมาจำหน่ายเป็นหนี้สูญมีดังนี้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776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66858" y="1844190"/>
            <a:ext cx="10943823" cy="4404210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th-TH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้องเป็นหนี้จากการประกอบการหรือเนื่องจากการประกอบกิจการหรือหนี้ที่ได้รวมเป็นเงินได้ในการคำนวณกำไรสุทธิทั้งนี้ ไม่รวมถึงหนี้ที่ผู้เป็นหรือเคยเป็นกรรมการหรือหุ้นส่วนผู้จัดการเป็นลูกหนี้ไม่ว่าหนี้นั้นจะเกิดขึ้นก่อนหรือในขณะที่ผู้นั้นเป็นกรรมการหรือหุ้นส่วนผู้จัดการ</a:t>
            </a:r>
            <a:endParaRPr lang="en-US" altLang="en-US" sz="35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 </a:t>
            </a:r>
            <a:r>
              <a:rPr lang="th-TH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ต้องเป็นหนี้ที่ยังไม่ขาดอายุความ และ</a:t>
            </a:r>
            <a:endParaRPr lang="en-US" altLang="en-US" sz="35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 </a:t>
            </a:r>
            <a:r>
              <a:rPr lang="th-TH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ต้องมีหลักฐานโดยชัดแจ้งที่สามารถฟ้องลูกหนี้ได้</a:t>
            </a:r>
            <a:endParaRPr lang="en-US" altLang="en-US" sz="35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โดยทั่วไปอายุความการติดตามทวงถามเพื่อให้ลูกหนี้ชำระหนี้มี </a:t>
            </a:r>
            <a:r>
              <a:rPr lang="en-US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 </a:t>
            </a:r>
            <a:r>
              <a:rPr lang="th-TH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ปีเว้นแต่ ลูกหนี้จะได้มีการกระทำใดๆ ที่เป็นการรับสภาพหนี้ เช่น การชำระหนี้บางส่วนการยืนยันยอดลูกหนี้ (เป็นลายลักษณ์อักษร -เพื่อป้องกันการมีปัญหาการต่อสู้คดีในภายหลัง)</a:t>
            </a:r>
            <a:endParaRPr lang="en-US" altLang="en-US" sz="35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endParaRPr lang="th-TH" altLang="en-US" dirty="0" smtClean="0"/>
          </a:p>
        </p:txBody>
      </p:sp>
      <p:sp>
        <p:nvSpPr>
          <p:cNvPr id="11776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ADA32F-8450-4079-8D2D-061FEFB1DE84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7322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ตัวยึดเนื้อหา 2"/>
          <p:cNvSpPr>
            <a:spLocks noGrp="1"/>
          </p:cNvSpPr>
          <p:nvPr>
            <p:ph idx="1"/>
          </p:nvPr>
        </p:nvSpPr>
        <p:spPr>
          <a:xfrm>
            <a:off x="603161" y="762000"/>
            <a:ext cx="11129493" cy="5486400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้อกำหนดเกี่ยวกับกรณีที่เจ้าหนี้ติดตามทวงถามให้ลูกหนี้ชำระหนี้ด้วยตนเองโดยไม่พึ่งพากระบวนการทางศาล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ต้องมีหลักฐานการติดตามทวงถามอย่างชัดแจ้ง กล่าวคือเจ้าหนี้ต้องทวงถามเป็นลายลักษณ์อักษร เช่น การมีจดหมายหรือโนติส (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Notice)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ให้ลูกหนี้ชำระหนี้ติดต่อกันอย่างน้อยสองครั้งแต่ละครั้งห่างกันไม่ต่ำกว่าหนึ่งเดือน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ลักฐานการติดตามทวงถามดังกล่าวที่ดีควรเป็นหลักฐานการส่งไปรษณีย์ลงทะเบียนตอบรับซึ่งจะใช้เป็นหลักฐานในการพิจารณาว่าลูกหนี้มีหนี้สินล้นพ้นตัวในคดีล้มละลายได้อีกด้วยและ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ไม่ได้รับชำระหนี้โดยปรากฏว่า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(1)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ลูกหนี้ถึงแก่ความตาย เป็นคนสาบสูญหรือมีหลักฐานว่าหายสาบสูญไปและไม่มีทรัพย์สินใดๆ จะชำระหนี้ได้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endParaRPr lang="th-TH" altLang="en-US" dirty="0" smtClean="0"/>
          </a:p>
        </p:txBody>
      </p:sp>
      <p:sp>
        <p:nvSpPr>
          <p:cNvPr id="119811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A360E8-83DE-48DC-A78D-66332216136D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7020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ตัวยึดเนื้อหา 2"/>
          <p:cNvSpPr>
            <a:spLocks noGrp="1"/>
          </p:cNvSpPr>
          <p:nvPr>
            <p:ph idx="1"/>
          </p:nvPr>
        </p:nvSpPr>
        <p:spPr>
          <a:xfrm>
            <a:off x="927279" y="838200"/>
            <a:ext cx="10431887" cy="5334000"/>
          </a:xfrm>
        </p:spPr>
        <p:txBody>
          <a:bodyPr/>
          <a:lstStyle/>
          <a:p>
            <a:pPr eaLnBrk="1" hangingPunct="1"/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(1)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ลูกหนี้ถึงแก่ความตาย เป็นคนสาบสูญหรือมีหลักฐานว่าหายสาบสูญไปและไม่มีทรัพย์สินใดๆ จะชำระหนี้ได้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/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(2)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ลูกหนี้เลิกกิจการ และมีหนี้ของเจ้าหนี้รายอื่นมีบุริมสิทธิเหนือทรัพย์สินทั้งหมดของลูกหนี้อยู่ในลำดับก่อนเป็นจำนวนมากกว่าทรัพย์สินของลูกหนี้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/>
            <a:endParaRPr lang="th-TH" altLang="en-US" dirty="0" smtClean="0"/>
          </a:p>
        </p:txBody>
      </p:sp>
      <p:sp>
        <p:nvSpPr>
          <p:cNvPr id="121859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790131-A8D2-42D5-BABE-990E51D74D8B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2743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000" y="533400"/>
            <a:ext cx="8305800" cy="9144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การวางแผนภาษีนิติบุคคลครึ่งปี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907" name="ตัวยึดเนื้อหา 2"/>
          <p:cNvSpPr>
            <a:spLocks noGrp="1"/>
          </p:cNvSpPr>
          <p:nvPr>
            <p:ph idx="1"/>
          </p:nvPr>
        </p:nvSpPr>
        <p:spPr>
          <a:xfrm>
            <a:off x="827587" y="1769773"/>
            <a:ext cx="10789157" cy="4257064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การประมาณการ หากประมาณการกำไรขาดไปมากว่า 25%ของกำไรสุทธิทางภาษีจริง ต้องเสียเงินเพิ่ม ร้อยละ20 ของภาษีที่จ่ายขาดไป  ยกเว้นมีเหตุอันควร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คำสั่งกรมสรรพากรที่ ป. 50/2537   วางหลักเกณฑ์ เหตุอันควรว่าในปีต่อมาได้จ่ายเท่ากับ กึ่งหนึ่งของกำไรปีก่อนแล้ว ถือว่า มีเหตุอันควร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และหากตอนกลางปีชำระขาด ในตอนปลายปีมีเครดิตภาษีมากกว่า กลายเป็นชำระเกินต้องขอคืนภาษี ในส่วนกลางปีที่ชำระขาดก็ต้องเสียเงินเพิ่ม ร้อยละ 20  โดยไม่เอามาพิจารณาเกี่ยวข้องกัน</a:t>
            </a:r>
          </a:p>
        </p:txBody>
      </p:sp>
      <p:sp>
        <p:nvSpPr>
          <p:cNvPr id="123908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C87D9D-C6BB-410F-AF8B-F3C0E7C59138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895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กรณีการทำลายเศษซาก  สินค้าล้าสมัย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5955" name="ตัวยึดเนื้อหา 2"/>
          <p:cNvSpPr>
            <a:spLocks noGrp="1"/>
          </p:cNvSpPr>
          <p:nvPr>
            <p:ph idx="1"/>
          </p:nvPr>
        </p:nvSpPr>
        <p:spPr>
          <a:xfrm>
            <a:off x="788830" y="1522283"/>
            <a:ext cx="10819645" cy="4842456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th-TH" altLang="en-US" sz="4500" b="1" dirty="0" smtClean="0">
                <a:solidFill>
                  <a:schemeClr val="tx1"/>
                </a:solidFill>
              </a:rPr>
              <a:t>ในอดีตกรมสรรพากรได้เคยวางหลักเกณฑ์การทำลายวินค้า เศษซากการผลิตไว้ในหนังสือตอบข้อหารือ ต่างๆสรุปความได้ว่า</a:t>
            </a:r>
            <a:endParaRPr lang="en-US" altLang="en-US" sz="4500" b="1" dirty="0" smtClean="0">
              <a:solidFill>
                <a:schemeClr val="tx1"/>
              </a:solidFill>
              <a:cs typeface="JasmineUPC" panose="02020603050405020304" pitchFamily="18" charset="-34"/>
            </a:endParaRPr>
          </a:p>
          <a:p>
            <a:pPr eaLnBrk="1" hangingPunct="1"/>
            <a:r>
              <a:rPr lang="th-TH" altLang="en-US" sz="4500" b="1" dirty="0" smtClean="0">
                <a:solidFill>
                  <a:schemeClr val="tx1"/>
                </a:solidFill>
              </a:rPr>
              <a:t>     ก.วิธีทำลายต้องเป็นไปตามหลักการบัญชีที่รับรองทั่วไป</a:t>
            </a:r>
            <a:endParaRPr lang="en-US" altLang="en-US" sz="4500" b="1" dirty="0" smtClean="0">
              <a:solidFill>
                <a:schemeClr val="tx1"/>
              </a:solidFill>
              <a:cs typeface="JasmineUPC" panose="02020603050405020304" pitchFamily="18" charset="-34"/>
            </a:endParaRPr>
          </a:p>
          <a:p>
            <a:pPr eaLnBrk="1" hangingPunct="1"/>
            <a:r>
              <a:rPr lang="th-TH" altLang="en-US" sz="4500" b="1" dirty="0" smtClean="0">
                <a:solidFill>
                  <a:schemeClr val="tx1"/>
                </a:solidFill>
              </a:rPr>
              <a:t>   </a:t>
            </a:r>
            <a:r>
              <a:rPr lang="th-TH" altLang="en-US" sz="4500" b="1" dirty="0" smtClean="0">
                <a:solidFill>
                  <a:schemeClr val="tx1"/>
                </a:solidFill>
              </a:rPr>
              <a:t>  </a:t>
            </a:r>
            <a:r>
              <a:rPr lang="th-TH" altLang="en-US" sz="4500" b="1" dirty="0" smtClean="0">
                <a:solidFill>
                  <a:schemeClr val="tx1"/>
                </a:solidFill>
              </a:rPr>
              <a:t>ข.ต้องมีหนังสือแจ้งให้เจ้าพนักงานสรรพากรทราบล่วงหน้าไม่น้อยกว่า 30 วัน ซึ่งกรมสรรพากรอาจส่งเจ้าพนักงานฯมาร่วมตรวจสอบหรือไม่ก็ได้</a:t>
            </a:r>
            <a:endParaRPr lang="en-US" altLang="en-US" sz="4500" b="1" dirty="0" smtClean="0">
              <a:solidFill>
                <a:schemeClr val="tx1"/>
              </a:solidFill>
              <a:cs typeface="JasmineUPC" panose="02020603050405020304" pitchFamily="18" charset="-34"/>
            </a:endParaRPr>
          </a:p>
          <a:p>
            <a:pPr eaLnBrk="1" hangingPunct="1"/>
            <a:r>
              <a:rPr lang="th-TH" altLang="en-US" sz="4500" b="1" dirty="0" smtClean="0">
                <a:solidFill>
                  <a:schemeClr val="tx1"/>
                </a:solidFill>
              </a:rPr>
              <a:t>     ค. ต้องเชิญผู้สอบบัญชี มาเป็นพยานในการทำลาย พร้อมให้ลงนามรับรองเอกสารเพื่อแนบประกอบ</a:t>
            </a:r>
            <a:endParaRPr lang="en-US" altLang="en-US" sz="4500" b="1" dirty="0" smtClean="0">
              <a:solidFill>
                <a:schemeClr val="tx1"/>
              </a:solidFill>
              <a:cs typeface="JasmineUPC" panose="02020603050405020304" pitchFamily="18" charset="-34"/>
            </a:endParaRPr>
          </a:p>
          <a:p>
            <a:pPr eaLnBrk="1" hangingPunct="1"/>
            <a:r>
              <a:rPr lang="th-TH" altLang="en-US" sz="4500" b="1" dirty="0" smtClean="0">
                <a:solidFill>
                  <a:schemeClr val="tx1"/>
                </a:solidFill>
              </a:rPr>
              <a:t>งบดุล</a:t>
            </a:r>
            <a:endParaRPr lang="en-US" altLang="en-US" sz="4500" b="1" dirty="0" smtClean="0">
              <a:solidFill>
                <a:schemeClr val="tx1"/>
              </a:solidFill>
              <a:cs typeface="JasmineUPC" panose="02020603050405020304" pitchFamily="18" charset="-34"/>
            </a:endParaRPr>
          </a:p>
          <a:p>
            <a:pPr eaLnBrk="1" hangingPunct="1"/>
            <a:endParaRPr lang="th-TH" altLang="en-US" dirty="0" smtClean="0"/>
          </a:p>
        </p:txBody>
      </p:sp>
      <p:sp>
        <p:nvSpPr>
          <p:cNvPr id="125956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E308DF-28A3-458B-9949-A865BFFC543C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426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963208"/>
            <a:ext cx="10029423" cy="361526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“ราคา” หมายความว่า เงิน ทรัพย์สิน หรือประโยชน์ใดๆอันอาจคิดคำนวณเป็นเงินซึ่งได้มีการชำระหรือจะตกลงชำระเพื่อการซื้อสินค้าหรือการให้บริการ (ม.๗๗/๑(๑๖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))</a:t>
            </a: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 “รายรับ” หมายความว่า เงิน ทรัพย์สิน ค่าตอบแทน หรือประโยชน์ใดๆอันมีมูลค่าที่ได้รับหรือพึงได้รับไม่ว่าในหรือนอกราชอาณาจักรอันเนื่องมาจากการประกอบกิจการ (ม.๙๑/๑(๑))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54BC63-F36A-41AB-B82B-B3416A037DA2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31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ตัวยึดเนื้อหา 2"/>
          <p:cNvSpPr>
            <a:spLocks noGrp="1"/>
          </p:cNvSpPr>
          <p:nvPr>
            <p:ph idx="1"/>
          </p:nvPr>
        </p:nvSpPr>
        <p:spPr>
          <a:xfrm>
            <a:off x="373487" y="609600"/>
            <a:ext cx="10805375" cy="6019800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แต่เนื่องจากแนวปฏิบัติดังกล่าว ยังมีข้อโต้แย้งกันอยู่เสมอๆ จึงมีการออกคำสั่งกรมสรรพากรที่</a:t>
            </a:r>
            <a:endParaRPr lang="en-US" altLang="en-US" sz="3500" b="1" dirty="0" smtClean="0">
              <a:solidFill>
                <a:schemeClr val="tx1"/>
              </a:solidFill>
              <a:cs typeface="IrisUPC" panose="020B06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 ป. 79/2541เพื่อวางหลักเกณฑ์ต่างอย่างละเอียด สรุปสาระสำคัญดังนี้</a:t>
            </a:r>
            <a:endParaRPr lang="en-US" altLang="en-US" sz="3500" b="1" dirty="0" smtClean="0">
              <a:solidFill>
                <a:schemeClr val="tx1"/>
              </a:solidFill>
              <a:cs typeface="IrisUPC" panose="020B06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 1. มีหนังสือแจ้งสรรพากรพื้นที่ไม่น้อยกว่า 30 วัน</a:t>
            </a:r>
            <a:endParaRPr lang="en-US" altLang="en-US" sz="3500" b="1" dirty="0" smtClean="0">
              <a:solidFill>
                <a:schemeClr val="tx1"/>
              </a:solidFill>
              <a:cs typeface="IrisUPC" panose="020B06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  2. เชิญผู้สอบบัญชีเป็นพยาน โดยให้ฝ่ายคลังสินค้า ฝ่ายบัญชี  ฝ่ายขาย และฝ่ายตรวจสอบร่วมด้วย </a:t>
            </a:r>
            <a:endParaRPr lang="en-US" altLang="en-US" sz="3500" b="1" dirty="0" smtClean="0">
              <a:solidFill>
                <a:schemeClr val="tx1"/>
              </a:solidFill>
              <a:cs typeface="IrisUPC" panose="020B06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  3. ดำเนินการทำลายตามวิธีปฏิบัติทางบัญชีปกติ  ตามเกณฑ์ที่ </a:t>
            </a:r>
            <a:r>
              <a:rPr lang="en-US" altLang="en-US" sz="3500" b="1" dirty="0" smtClean="0">
                <a:solidFill>
                  <a:schemeClr val="tx1"/>
                </a:solidFill>
                <a:cs typeface="IrisUPC" panose="020B0604020202020204" pitchFamily="34" charset="-34"/>
              </a:rPr>
              <a:t>EPZ 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กำหนด  หรือ </a:t>
            </a:r>
            <a:r>
              <a:rPr lang="en-US" altLang="en-US" sz="3500" b="1" dirty="0" smtClean="0">
                <a:solidFill>
                  <a:schemeClr val="tx1"/>
                </a:solidFill>
                <a:cs typeface="IrisUPC" panose="020B0604020202020204" pitchFamily="34" charset="-34"/>
              </a:rPr>
              <a:t>BOI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กำหนด  การตรวจสอบสภาพ และได้รับอนุมัติจาก ผจก. ก่อนตรวจสอบสภาพ</a:t>
            </a:r>
            <a:endParaRPr lang="en-US" altLang="en-US" sz="3500" b="1" dirty="0" smtClean="0">
              <a:solidFill>
                <a:schemeClr val="tx1"/>
              </a:solidFill>
              <a:cs typeface="IrisUPC" panose="020B06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 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4.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จัดทำรายงานการทำลายให้ผู้สอบบัญชีรับรองและแนบงบดุล</a:t>
            </a:r>
            <a:endParaRPr lang="en-US" altLang="en-US" sz="3500" b="1" dirty="0" smtClean="0">
              <a:solidFill>
                <a:schemeClr val="tx1"/>
              </a:solidFill>
              <a:cs typeface="IrisUPC" panose="020B06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 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5.ใช้เอกสารตามข้อ 4 ไปบันทึกบัญชีและตัดสต๊อคของเสีย</a:t>
            </a:r>
            <a:endParaRPr lang="en-US" altLang="en-US" sz="3500" b="1" dirty="0" smtClean="0">
              <a:solidFill>
                <a:schemeClr val="tx1"/>
              </a:solidFill>
              <a:cs typeface="IrisUPC" panose="020B06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</a:rPr>
              <a:t>เว้นแต่เป็นกิจการที่อยู่ภายใต้การควบคุมของหน่วยงานราชการ ซึ่งมีเจ้าหน้าที่ควบคุมการทำลายเศษซากฯ ก็ไม่จำเป็นต้องแจ้งเจ้าหน้าที่สรรพากรร่วมเป็นพยาน (ข้อความเพิ่มเติมตามคำสั่ง ป.84/2542)</a:t>
            </a:r>
            <a:endParaRPr lang="en-US" altLang="en-US" sz="3500" b="1" dirty="0" smtClean="0">
              <a:solidFill>
                <a:schemeClr val="tx1"/>
              </a:solidFill>
              <a:cs typeface="IrisUPC" panose="020B06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endParaRPr lang="th-TH" altLang="en-US" dirty="0" smtClean="0"/>
          </a:p>
        </p:txBody>
      </p:sp>
      <p:sp>
        <p:nvSpPr>
          <p:cNvPr id="128003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7C1E49-7ED3-4C02-8389-586B451CBA9D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60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86883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ตัวยึดเนื้อหา 2"/>
          <p:cNvSpPr>
            <a:spLocks noGrp="1"/>
          </p:cNvSpPr>
          <p:nvPr>
            <p:ph idx="1"/>
          </p:nvPr>
        </p:nvSpPr>
        <p:spPr>
          <a:xfrm>
            <a:off x="309093" y="489397"/>
            <a:ext cx="11050073" cy="5682803"/>
          </a:xfrm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</a:pPr>
            <a:r>
              <a:rPr lang="th-TH" altLang="en-US" sz="35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  อัตราการสูญเสีย และเศษซากการผลิตที่เหมาะสม ควรเป็นกี่เปอร์เซ็นต์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เรื่องนี้ต้องยึดเอาจากอัตรามาตรฐานของแต่ละอุตสาหกรรม 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(Industrial Average Ratio)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เป็นเกณฑ์ ซึ่งบางอุตสาหกรรม อาจรวบรวมสถิติข้อมูล ไว้ที่สำนักงานมาตรฐานอุตสาหกรรมหรือ สมาคมการค้า /สมาคมอุตสาหกรรมต่างๆ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อย่างไรก็ตามหากพิจารณาในแต่ละบริษัทก็อาจมีอัตราการสูญเสียสูง หรือต่ำกว่ามาตรฐานปกติก็ได้ อันเนื่องจากประสิทธิภาพการผลิตที่แตกต่างกัน ดังนั้นในการตรวจสอบภาษีของเจ้าพนักงานฯ จึงต้องใช้ดุลยพินิจวิเคราะห์เหตุการณ์ในแต่ละกรณีไป ซึ่งหากไม่พบสิ่งบอกเหตุที่บ่งชี้ถึงการฉ้อฉล ก็ต้องยอมรับอัตราการสูญเสียตามบัญชีของบริษัท</a:t>
            </a:r>
          </a:p>
        </p:txBody>
      </p:sp>
      <p:sp>
        <p:nvSpPr>
          <p:cNvPr id="130051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0C5AC0-E160-4B4A-A37A-57A2C85EB866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2955720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ตัวยึดเนื้อหา 2"/>
          <p:cNvSpPr>
            <a:spLocks noGrp="1"/>
          </p:cNvSpPr>
          <p:nvPr>
            <p:ph idx="1"/>
          </p:nvPr>
        </p:nvSpPr>
        <p:spPr>
          <a:xfrm>
            <a:off x="476518" y="914400"/>
            <a:ext cx="10042860" cy="4004853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หากบริษัทปฏิบัติตามหลักเกณฑ์ วิธีการของ ป. 79/2541 อย่างครบถ้วน ก็ย่อมไม่มีประเด็นปัญหาใดๆ กับเจ้าพนักงาน สำหรับในเรื่องของอัตราส่วนการสูญเสียนั้น  บริษัทควรแก้ปัญหาโดยวางระบบการควบคุมภายในและระบบบัญชีเอกสารหลักฐาน  เช่น 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Production Report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ให้ครบถ้วนสามารถสอบยันความถูกต้องได้ ก็ย่อมไร้ปัญหาภาษีอย่างแน่นอน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/>
            <a:endParaRPr lang="th-TH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32099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B85B0A-9F9D-4E3B-9727-0C6CCCE20A3A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62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728944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97078" y="567233"/>
            <a:ext cx="8226566" cy="918225"/>
          </a:xfrm>
        </p:spPr>
        <p:txBody>
          <a:bodyPr>
            <a:noAutofit/>
          </a:bodyPr>
          <a:lstStyle/>
          <a:p>
            <a:pPr marL="54864">
              <a:defRPr/>
            </a:pPr>
            <a:r>
              <a:rPr lang="th-TH" sz="5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การซื้อทรัพย์สินมูลค่าต่ำว่า </a:t>
            </a:r>
            <a:r>
              <a:rPr lang="en-US" sz="5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2,000 </a:t>
            </a:r>
            <a:r>
              <a:rPr lang="th-TH" sz="5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บาท </a:t>
            </a:r>
            <a:r>
              <a:rPr lang="en-US" sz="5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/>
            </a:r>
            <a:br>
              <a:rPr lang="en-US" sz="5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</a:br>
            <a:endParaRPr lang="th-TH" sz="5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34147" name="ตัวยึดเนื้อหา 2"/>
          <p:cNvSpPr>
            <a:spLocks noGrp="1"/>
          </p:cNvSpPr>
          <p:nvPr>
            <p:ph idx="1"/>
          </p:nvPr>
        </p:nvSpPr>
        <p:spPr>
          <a:xfrm>
            <a:off x="555424" y="1210614"/>
            <a:ext cx="10597680" cy="517730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จะถือเป็นรายจ่ายทันทีหรือไม่</a:t>
            </a:r>
          </a:p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ตามหลักการบัญชี ได้ยึดหลักสาระสำคัญ 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(Materiality)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โดยอนุโลมให้บริษัทมีสิทธิเลือกหักเป็นรายจ่ายได้สำหรับสินทรัพย์ที่มีมูลค่าน้อย ไม่เป็นสาระสำคัญต่อความถูกต้องตามสมควรของงบการเงิน  เช่นบริษัทกำหนดนโยบายบัญชีว่า ทรัพย์สินมูลค่าต่ำกว่า 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500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บาท หรือ 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1,000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บาท หรือ 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2,000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บาท จะตัดเป็นรายจ่ายทันที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lnSpc>
                <a:spcPct val="90000"/>
              </a:lnSpc>
            </a:pP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แต่ตาม พ.ร.ฎ. </a:t>
            </a:r>
            <a:r>
              <a:rPr lang="en-US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145 </a:t>
            </a:r>
            <a:r>
              <a:rPr lang="th-TH" altLang="en-US" sz="35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แห่งประมวลรัษฏากร ไม่มีบทบัญญัติใด อนุโลมให้ปฏิบัติดังกล่าว  ดังนั้นกิจการจึงต้องตัดค่าเสื่อมราคา สำหรับสินทรัพย์ทุกชิ้นไม่ว่าจะมีมูลค่ามากน้อยเพียงใด</a:t>
            </a:r>
            <a:endParaRPr lang="en-US" altLang="en-US" sz="35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>
              <a:lnSpc>
                <a:spcPct val="90000"/>
              </a:lnSpc>
            </a:pPr>
            <a:endParaRPr lang="th-TH" altLang="en-US" dirty="0" smtClean="0"/>
          </a:p>
        </p:txBody>
      </p:sp>
      <p:sp>
        <p:nvSpPr>
          <p:cNvPr id="134148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6298EF-371D-48EC-ADBE-DAD04242D89E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0030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ตัวยึดเนื้อหา 2"/>
          <p:cNvSpPr>
            <a:spLocks noGrp="1"/>
          </p:cNvSpPr>
          <p:nvPr>
            <p:ph idx="1"/>
          </p:nvPr>
        </p:nvSpPr>
        <p:spPr>
          <a:xfrm>
            <a:off x="579549" y="734096"/>
            <a:ext cx="10925896" cy="5514304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ในทางปฏิบัติ หากบริษัทมีสินทรัพย์ชิ้นเล็กๆ ซึ่งมีมูลค่าต่ำๆ จำนวนมาก หากจะต้องปรับปรุงรายการเพื่อยื่นแบบ ภ.ง.ด.50 ให้ครบถ้วนถูกต้อง อาจต้องเสียเวลาจนไม่คุ้มค่า</a:t>
            </a:r>
            <a:endParaRPr lang="en-US" altLang="en-US" sz="38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/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วิธีแก้ไข อาจทำได้โดย ใช้วิธีเฉลี่ย เช่น สินทรัพย์  (มูลค่าน้อย)  1,000 ชิ้น ราคารวม 30,000 บาท อาจคำนวณค่าเสื่อมราคาวิธีเส้นตรงถัวเฉลี่ย 30,000</a:t>
            </a:r>
            <a:r>
              <a:rPr lang="en-US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x20%x6/12  = 3,000 </a:t>
            </a:r>
            <a:r>
              <a:rPr lang="th-TH" altLang="en-US" sz="3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บาท/ปี เป็นต้น ซึ่งแม้จะไม่ถูกต้อง 100% แต่ก็เหลือยอด “ส่วนต่าง” ไม่มากนัก</a:t>
            </a:r>
            <a:endParaRPr lang="en-US" altLang="en-US" sz="38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eaLnBrk="1" hangingPunct="1"/>
            <a:endParaRPr lang="th-TH" altLang="en-US" dirty="0" smtClean="0"/>
          </a:p>
        </p:txBody>
      </p:sp>
      <p:sp>
        <p:nvSpPr>
          <p:cNvPr id="136195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948AD1-99EC-49D6-B215-EBEF60C9E182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0037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1287887" y="2717442"/>
            <a:ext cx="8999113" cy="1625958"/>
          </a:xfrm>
        </p:spPr>
        <p:txBody>
          <a:bodyPr>
            <a:noAutofit/>
          </a:bodyPr>
          <a:lstStyle/>
          <a:p>
            <a:pPr marL="54864" algn="ctr">
              <a:defRPr/>
            </a:pP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กรณีศึกษาการวางแผน</a:t>
            </a: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ภาษี</a:t>
            </a:r>
            <a:b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ธุรกิจรับเหมา</a:t>
            </a: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ก่อสร้าง </a:t>
            </a:r>
          </a:p>
        </p:txBody>
      </p:sp>
      <p:sp>
        <p:nvSpPr>
          <p:cNvPr id="13824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AAE2DD-595A-4B6B-8DF0-C08052D8DDD1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65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180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ธุรกิจรับเหมาก่อสร้าง 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877395" y="1571223"/>
            <a:ext cx="8534400" cy="4829577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ภาระภาษีที่เกี่ยวข้อง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ภาษีเงินได้บุคคลธรรมดา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ภาษีเงินได้นิติบุคคล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ภาษีเงินได้หัก ณ ที่จ่าย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ภาษีมูลค่าเพิ่ม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ภาษีธุรกิจเฉพาะ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 อากรแสตมป์ </a:t>
            </a:r>
          </a:p>
        </p:txBody>
      </p:sp>
      <p:sp>
        <p:nvSpPr>
          <p:cNvPr id="140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FBEE16-E54C-42D1-9703-DC7F8FC2064C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66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2536195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บุคคลธรรมดา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877395" y="1638836"/>
            <a:ext cx="9966616" cy="4609564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ประเภทเงินได้ ๔๐(๒)(๗)(๘)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๔๐(๒)หักค่าใช้จ่าย ๔๐%ไม่เกิน ๖๐,๐๐๐ หรือ ๔๐(๗)หักค่าใช้จ่ายเหมา๗๐% หรือตามจริง หรือ ๔๐(๘) หักตามจริงอย่างเดียว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สัญญารับเหมาก่อสร้าง เป็นสัญญาจ้างทำของจะต้องติดอากร๐.๑%ของค่ารับเหมาหรือเศษของ ๑,๐๐๐ ให้ติด ๑ บาท ไม่รวมภาษีมูลค่าเพิ่ม ตกลงเป็นอย่างอื่นได้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เป็นการให้บริการ อยู่ในบังคับต้องเสียภาษีมูลค่าเพิ่ม</a:t>
            </a:r>
          </a:p>
        </p:txBody>
      </p:sp>
      <p:sp>
        <p:nvSpPr>
          <p:cNvPr id="142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B975BB-824A-4AA3-A7F4-E057E3A83115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67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445687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นิติบุคคล 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437883" y="1733497"/>
            <a:ext cx="10857048" cy="4049117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ภาษีเงินได้นิติบุคคล อัตรา ๓๐% ของกำไรสุทธิ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การรับรู้รายได้ – เกณฑ์สิทธิ – ท.ป. ๑/๒๕๒๘ – ตามส่วนของงานที่ทำแล้วเสร็จ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วิธีการกำหนดผลงานที่ทำแล้วเสร็จ อาจจะใช้วิธี คำนวณอัตราส่วนต้นทุนงานก่อสร้างที่เกิดขึ้นจริงกับต้นทุนทั้งหมดที่ประมาณการจะใช้ในการก่อสร้างตามสัญญา หรือวิธีสำรวจและประมวลผลงานที่ทำแล้วเสร็จโดยวิศวกรเป็นอัตราส่วนเท่าใดของงาน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รายได้ต้องสัมพันธ์กับรายจ่าย </a:t>
            </a:r>
          </a:p>
        </p:txBody>
      </p:sp>
      <p:sp>
        <p:nvSpPr>
          <p:cNvPr id="144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12C124-3A62-4EDC-8A22-71D918D42C59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68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3744736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ภาษีเงินได้หัก ณ ที่จ่าย 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19141"/>
            <a:ext cx="8534400" cy="3615267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ผู้จ่ายเงินต้องหักภาษีเงินได้หัก ณ ที่จ่ายในอัตรา ๓% หรือ ๕ %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หากมีภาษีชำระเกินต้องขอคืน – ถูกตรวจ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สัญญาแยกค่าของออกจากค่าแรง  </a:t>
            </a:r>
          </a:p>
        </p:txBody>
      </p:sp>
      <p:sp>
        <p:nvSpPr>
          <p:cNvPr id="1464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22A62A-D0B4-48A5-8090-D6F07F6C65FC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69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5623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743200"/>
            <a:ext cx="82296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6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หารายได้ที่ยกเว้นภาษีเงินได้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B198BBB-C993-42AB-9F3E-B1AAC3A0D461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535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ภาษีมูลค่าเพิ่ม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1199367" y="1728989"/>
            <a:ext cx="8534400" cy="3615267"/>
          </a:xfrm>
        </p:spPr>
        <p:txBody>
          <a:bodyPr/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บริการ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ใบกำกับภาษี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แยกสัญญา</a:t>
            </a:r>
          </a:p>
          <a:p>
            <a:pPr eaLnBrk="1" hangingPunct="1"/>
            <a:endParaRPr lang="th-TH" altLang="en-US" dirty="0" smtClean="0"/>
          </a:p>
          <a:p>
            <a:pPr eaLnBrk="1" hangingPunct="1"/>
            <a:endParaRPr lang="th-TH" altLang="en-US" dirty="0" smtClean="0"/>
          </a:p>
        </p:txBody>
      </p:sp>
      <p:sp>
        <p:nvSpPr>
          <p:cNvPr id="148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AAB535-0821-48BD-871A-A3C94ADB61C2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70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2975289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60" y="585988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</a:rPr>
              <a:t>ภาษีธุรกิจเฉพาะ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728988"/>
            <a:ext cx="8534400" cy="3615267"/>
          </a:xfrm>
        </p:spPr>
        <p:txBody>
          <a:bodyPr/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ขายที่ดินพร้อมรับจ้างปลูกบ้าน </a:t>
            </a: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แยกบริษัทขายและรับจ้าง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150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D32C75-34F4-4F38-B55A-C8CE3732D406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71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017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รายได้ที่ยกเว้นภาษีเงินได้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463040"/>
            <a:ext cx="10480183" cy="4680183"/>
          </a:xfrm>
        </p:spPr>
        <p:txBody>
          <a:bodyPr>
            <a:normAutofit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รายได้จากการประกอบกิจการที่ได้รับการส่งเสริมการลงทุน (ม.๓๑ พ.ร.บ. ส่งเสริมการลงทุนฯ) เช่น </a:t>
            </a:r>
            <a:endParaRPr lang="th-TH" altLang="en-US" sz="3500" b="1" dirty="0" smtClean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รายได้จากการจำหน่ายผลิตภัณฑ์ ผลิตผล หรือการให้บริการตามโครงการที่ได้รับการส่งเสริมการลงทุนที่ไม่เกินปริมาณการผลิต การให้บริการที่ระบุไว้ในบัตรส่งเสริมการ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ลงทุน</a:t>
            </a:r>
          </a:p>
          <a:p>
            <a:pPr marL="0" indent="0" eaLnBrk="1" hangingPunct="1">
              <a:buNone/>
            </a:pPr>
            <a:r>
              <a:rPr lang="th-TH" altLang="en-US" sz="3500" b="1" dirty="0" smtClean="0">
                <a:solidFill>
                  <a:schemeClr val="tx1"/>
                </a:solidFill>
              </a:rPr>
              <a:t> </a:t>
            </a: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รายได้จากการจำหน่ายผลพลอยได้และสินค้ากึ่งสำเร็จรูปตามที่ระบุไว้ในบัตรส่งเสริม </a:t>
            </a:r>
          </a:p>
          <a:p>
            <a:pPr eaLnBrk="1" hangingPunct="1"/>
            <a:endParaRPr lang="th-TH" altLang="en-US" dirty="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CC98A8-520D-4286-B03F-24970A829603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8673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/>
          </a:bodyPr>
          <a:lstStyle/>
          <a:p>
            <a:pPr marL="54864">
              <a:defRPr/>
            </a:pP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รายได้ที่ยกเว้นภาษีเงินได้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13000" y="1587321"/>
            <a:ext cx="10224193" cy="428544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รายได้จากการจำหน่ายเครื่องจักร ส่วนประกอบ อุปกรณ์ เครื่องมือ เครื่องใช้ และทรัพย์สินที่ใช้ในการประกอบกิจการที่ได้รับการส่งเสริมและหมดสภาพหรือไม่เหมาะสมที่จะใช้งานได้</a:t>
            </a:r>
            <a:r>
              <a:rPr lang="th-TH" altLang="en-US" sz="3500" b="1" dirty="0" smtClean="0">
                <a:solidFill>
                  <a:schemeClr val="tx1"/>
                </a:solidFill>
              </a:rPr>
              <a:t>ต่อไป</a:t>
            </a: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ดอกเบี้ย หรือรายได้อย่างอื่นที่เกิดจากกิจการอันเป็นปกติในการประกอบกิจการที่ได้รับการส่งเสริมการลงทุน </a:t>
            </a:r>
            <a:endParaRPr lang="th-TH" altLang="en-US" sz="3500" b="1" dirty="0" smtClean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th-TH" altLang="en-US" sz="35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th-TH" altLang="en-US" sz="3500" b="1" dirty="0" smtClean="0">
                <a:solidFill>
                  <a:schemeClr val="tx1"/>
                </a:solidFill>
              </a:rPr>
              <a:t>(ข้อ ๒ ประกาศกรมสรรพากร เรื่อง การคำนวณกำไรสุทธิหรือขาดทุนสุทธิของบริษัทที่ได้รับการส่งเสริมการลงทุน ลว. ๕ ก.พ. </a:t>
            </a:r>
            <a:r>
              <a:rPr lang="th-TH" altLang="en-US" dirty="0" smtClean="0"/>
              <a:t>๒๕๓๐)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 sz="2000">
                <a:solidFill>
                  <a:schemeClr val="tx1"/>
                </a:solidFill>
                <a:latin typeface="Trebuchet MS" panose="020B0603020202020204" pitchFamily="34" charset="0"/>
                <a:cs typeface="IrisUPC" panose="020B0604020202020204" pitchFamily="34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7C6F86-E8A6-488F-928B-B346F46938BD}" type="slidenum">
              <a:rPr lang="en-US" altLang="en-US" sz="1100">
                <a:solidFill>
                  <a:schemeClr val="tx2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th-TH" altLang="en-US" sz="1100">
              <a:solidFill>
                <a:schemeClr val="tx2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448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91</TotalTime>
  <Words>5410</Words>
  <Application>Microsoft Office PowerPoint</Application>
  <PresentationFormat>Widescreen</PresentationFormat>
  <Paragraphs>392</Paragraphs>
  <Slides>71</Slides>
  <Notes>71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83" baseType="lpstr">
      <vt:lpstr>Angsana New</vt:lpstr>
      <vt:lpstr>AngsanaUPC</vt:lpstr>
      <vt:lpstr>Arial</vt:lpstr>
      <vt:lpstr>Calibri</vt:lpstr>
      <vt:lpstr>Century Gothic</vt:lpstr>
      <vt:lpstr>Cordia New</vt:lpstr>
      <vt:lpstr>DilleniaUPC</vt:lpstr>
      <vt:lpstr>IrisUPC</vt:lpstr>
      <vt:lpstr>JasmineUPC</vt:lpstr>
      <vt:lpstr>Wingdings 2</vt:lpstr>
      <vt:lpstr>Wingdings 3</vt:lpstr>
      <vt:lpstr>Slice</vt:lpstr>
      <vt:lpstr>การวางแผนภาษีอากรเกี่ยวกับรายได้ </vt:lpstr>
      <vt:lpstr>รูปแบบการวางแผนภาษีเกี่ยวกับรายได้ </vt:lpstr>
      <vt:lpstr>ความหมายของคำว่า “รายได้” </vt:lpstr>
      <vt:lpstr>รายได้ </vt:lpstr>
      <vt:lpstr>รายได้</vt:lpstr>
      <vt:lpstr>รายได้ </vt:lpstr>
      <vt:lpstr>หารายได้ที่ยกเว้นภาษีเงินได้</vt:lpstr>
      <vt:lpstr>รายได้ที่ยกเว้นภาษีเงินได้</vt:lpstr>
      <vt:lpstr>รายได้ที่ยกเว้นภาษีเงินได้</vt:lpstr>
      <vt:lpstr>รายได้ที่ยกเว้นภาษีเงินได้</vt:lpstr>
      <vt:lpstr>รายได้ที่ยกเว้นภาษีเงินได้</vt:lpstr>
      <vt:lpstr>รายได้ที่ยกเว้นภาษีเงินได้ </vt:lpstr>
      <vt:lpstr>รายได้ที่ยกเว้นภาษีเงินได้</vt:lpstr>
      <vt:lpstr>รายได้ที่ยกเว้นภาษีเงินได้</vt:lpstr>
      <vt:lpstr>รายได้ที่ยกเว้นภาษีเงินได้</vt:lpstr>
      <vt:lpstr>แนววินิจฉัยของกรมสรรพากร รายได้ที่ยกเว้นภาษีอากร</vt:lpstr>
      <vt:lpstr>แนววินิจฉัยของกรมสรรพากร</vt:lpstr>
      <vt:lpstr>แนววินิจฉัยของกรมสรรพากร</vt:lpstr>
      <vt:lpstr>แนววินิจฉัยของกรมสรรพากร</vt:lpstr>
      <vt:lpstr>แนววินิจฉัยของกรมสรรพากร</vt:lpstr>
      <vt:lpstr>แนววินิจฉัยของกรมสรรพากร</vt:lpstr>
      <vt:lpstr>แนววินิจฉัยของกรมสรรพากร</vt:lpstr>
      <vt:lpstr>แนววินิจฉัยของกรมสรรพากร</vt:lpstr>
      <vt:lpstr>แนววินิจฉัยของกรมสรรพากร</vt:lpstr>
      <vt:lpstr>แนววินิจฉัยของกรมสรรพากร</vt:lpstr>
      <vt:lpstr>แนววินิจฉัยของกรมสรรพากร</vt:lpstr>
      <vt:lpstr>การเพิ่มหรือลดรายได้ </vt:lpstr>
      <vt:lpstr>การเพิ่มหรือลดรายได้ </vt:lpstr>
      <vt:lpstr>เกณฑ์ในการรับรู้รายได้ </vt:lpstr>
      <vt:lpstr>เกณฑ์สิทธิ </vt:lpstr>
      <vt:lpstr>แนววินิจฉัยของกรมสรรพากร</vt:lpstr>
      <vt:lpstr>แนววินิจฉัยของกรมสรรพากร</vt:lpstr>
      <vt:lpstr>แนววินิจฉัยของกรมสรรพากร</vt:lpstr>
      <vt:lpstr>หลีกเลี่ยงธุรกรรมที่อาจถูกประเมิน รายได้เพิ่มขึ้น </vt:lpstr>
      <vt:lpstr>ธุรกรรมเสี่ยงที่อาจถูกประเมินรายได้เพิ่ม</vt:lpstr>
      <vt:lpstr>แนวข้อหารือกรมสรรพากร ที่ถือว่าเป็นรายได้</vt:lpstr>
      <vt:lpstr>รายได้</vt:lpstr>
      <vt:lpstr>รายได้ </vt:lpstr>
      <vt:lpstr>รายได้</vt:lpstr>
      <vt:lpstr>รายได้ </vt:lpstr>
      <vt:lpstr>รายได้ </vt:lpstr>
      <vt:lpstr>รายได้ </vt:lpstr>
      <vt:lpstr>รายได้ </vt:lpstr>
      <vt:lpstr>รายได้ </vt:lpstr>
      <vt:lpstr>ไม่ถือเป็นรายได้ </vt:lpstr>
      <vt:lpstr>ประเด็นการวางแผนภาษีนิติบุคคลอื่นๆที่น่าสนใจ</vt:lpstr>
      <vt:lpstr>กรณีวางแผนภาษี SME</vt:lpstr>
      <vt:lpstr>ประเด็นเกี่ยวกับเงินมัดจำ เงินจอง</vt:lpstr>
      <vt:lpstr>ประเด็นรายจ่ายค่าสวัสดิการพนักงาน</vt:lpstr>
      <vt:lpstr>  ประเด็นเดี่ยวกับมูลค่าต้นทุนที่เหลืออยู่ของทรัพย์สิน</vt:lpstr>
      <vt:lpstr>ประเด็นเดี่ยวกับมูลค่าต้นทุนที่เหลืออยู่ของทรัพย์สิน</vt:lpstr>
      <vt:lpstr>กรณีสินค้าสูญหาย</vt:lpstr>
      <vt:lpstr>กรณีสินค้าสูญหาย</vt:lpstr>
      <vt:lpstr>ประเด็นการจำหน่ายหนี้สูญ</vt:lpstr>
      <vt:lpstr>ลักษณะของลูกหนี้ที่จะนำมาจำหน่ายเป็นหนี้สูญมีดังนี้</vt:lpstr>
      <vt:lpstr>PowerPoint Presentation</vt:lpstr>
      <vt:lpstr>PowerPoint Presentation</vt:lpstr>
      <vt:lpstr>การวางแผนภาษีนิติบุคคลครึ่งปี</vt:lpstr>
      <vt:lpstr>กรณีการทำลายเศษซาก  สินค้าล้าสมัย</vt:lpstr>
      <vt:lpstr>PowerPoint Presentation</vt:lpstr>
      <vt:lpstr>PowerPoint Presentation</vt:lpstr>
      <vt:lpstr>PowerPoint Presentation</vt:lpstr>
      <vt:lpstr>การซื้อทรัพย์สินมูลค่าต่ำว่า 2,000 บาท  </vt:lpstr>
      <vt:lpstr>PowerPoint Presentation</vt:lpstr>
      <vt:lpstr>กรณีศึกษาการวางแผนภาษี ธุรกิจรับเหมาก่อสร้าง </vt:lpstr>
      <vt:lpstr>ธุรกิจรับเหมาก่อสร้าง </vt:lpstr>
      <vt:lpstr>บุคคลธรรมดา</vt:lpstr>
      <vt:lpstr>นิติบุคคล </vt:lpstr>
      <vt:lpstr>ภาษีเงินได้หัก ณ ที่จ่าย </vt:lpstr>
      <vt:lpstr>ภาษีมูลค่าเพิ่ม </vt:lpstr>
      <vt:lpstr>ภาษีธุรกิจเฉพาะ </vt:lpstr>
    </vt:vector>
  </TitlesOfParts>
  <Company>by adguard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การวางแผนภาษีอากรเกี่ยวกับรายได้</dc:title>
  <dc:creator>Thanawan</dc:creator>
  <cp:lastModifiedBy>Thanawan</cp:lastModifiedBy>
  <cp:revision>16</cp:revision>
  <dcterms:created xsi:type="dcterms:W3CDTF">2020-05-01T14:12:15Z</dcterms:created>
  <dcterms:modified xsi:type="dcterms:W3CDTF">2020-05-01T15:44:08Z</dcterms:modified>
</cp:coreProperties>
</file>